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mp4" ContentType="video/mp4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313" r:id="rId3"/>
    <p:sldId id="314" r:id="rId4"/>
    <p:sldId id="257" r:id="rId5"/>
    <p:sldId id="291" r:id="rId6"/>
    <p:sldId id="290" r:id="rId7"/>
    <p:sldId id="279" r:id="rId8"/>
    <p:sldId id="280" r:id="rId9"/>
    <p:sldId id="281" r:id="rId10"/>
    <p:sldId id="292" r:id="rId11"/>
    <p:sldId id="298" r:id="rId12"/>
    <p:sldId id="299" r:id="rId13"/>
    <p:sldId id="282" r:id="rId14"/>
    <p:sldId id="300" r:id="rId15"/>
    <p:sldId id="301" r:id="rId16"/>
    <p:sldId id="302" r:id="rId17"/>
    <p:sldId id="303" r:id="rId18"/>
    <p:sldId id="284" r:id="rId19"/>
    <p:sldId id="289" r:id="rId20"/>
    <p:sldId id="315" r:id="rId21"/>
    <p:sldId id="285" r:id="rId22"/>
    <p:sldId id="278" r:id="rId23"/>
    <p:sldId id="258" r:id="rId24"/>
    <p:sldId id="276" r:id="rId25"/>
    <p:sldId id="259" r:id="rId26"/>
    <p:sldId id="261" r:id="rId27"/>
    <p:sldId id="272" r:id="rId28"/>
    <p:sldId id="270" r:id="rId29"/>
    <p:sldId id="262" r:id="rId30"/>
    <p:sldId id="273" r:id="rId31"/>
    <p:sldId id="275" r:id="rId32"/>
    <p:sldId id="294" r:id="rId33"/>
    <p:sldId id="296" r:id="rId34"/>
    <p:sldId id="297" r:id="rId35"/>
    <p:sldId id="277" r:id="rId36"/>
    <p:sldId id="304" r:id="rId37"/>
    <p:sldId id="306" r:id="rId38"/>
    <p:sldId id="309" r:id="rId39"/>
    <p:sldId id="307" r:id="rId40"/>
    <p:sldId id="316" r:id="rId41"/>
    <p:sldId id="317" r:id="rId42"/>
    <p:sldId id="268" r:id="rId4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halkboard Bold" pitchFamily="1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halkboard Bold" pitchFamily="1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halkboard Bold" pitchFamily="1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halkboard Bold" pitchFamily="1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halkboard Bold" pitchFamily="1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halkboard Bold" pitchFamily="1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halkboard Bold" pitchFamily="1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halkboard Bold" pitchFamily="1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halkboard Bold" pitchFamily="1" charset="0"/>
        <a:ea typeface="ＭＳ Ｐゴシック" pitchFamily="-65" charset="-128"/>
        <a:cs typeface="ＭＳ Ｐゴシック" pitchFamily="-65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80"/>
    <a:srgbClr val="FFFFFF"/>
    <a:srgbClr val="E6E6E6"/>
    <a:srgbClr val="66FFCC"/>
    <a:srgbClr val="FFFF66"/>
    <a:srgbClr val="FF0000"/>
    <a:srgbClr val="FF00FF"/>
    <a:srgbClr val="008000"/>
    <a:srgbClr val="008040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3" autoAdjust="0"/>
    <p:restoredTop sz="94695" autoAdjust="0"/>
  </p:normalViewPr>
  <p:slideViewPr>
    <p:cSldViewPr>
      <p:cViewPr varScale="1">
        <p:scale>
          <a:sx n="81" d="100"/>
          <a:sy n="81" d="100"/>
        </p:scale>
        <p:origin x="129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1" Type="http://schemas.openxmlformats.org/officeDocument/2006/relationships/image" Target="../media/image64.emf"/><Relationship Id="rId2" Type="http://schemas.openxmlformats.org/officeDocument/2006/relationships/image" Target="../media/image6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9E1519-A53C-4F48-B062-A463D6997E6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38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6A29D2-A1DF-304F-AA58-9A526584B1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956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4DCB9-FDB0-F94C-B5C0-DC9C8D69BF22}" type="slidenum">
              <a:rPr lang="en-US"/>
              <a:pPr/>
              <a:t>1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10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1DC98-9497-6D45-A1D0-BCBF8F7588A2}" type="slidenum">
              <a:rPr lang="en-US"/>
              <a:pPr/>
              <a:t>11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C1DC98-9497-6D45-A1D0-BCBF8F7588A2}" type="slidenum">
              <a:rPr lang="en-US"/>
              <a:pPr/>
              <a:t>12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13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14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18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19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21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22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51ADC-E536-F547-AA1E-943494A3CAC5}" type="slidenum">
              <a:rPr lang="en-US"/>
              <a:pPr/>
              <a:t>23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61CC24-C7D5-0D49-8FFC-E62B17223A3A}" type="slidenum">
              <a:rPr lang="en-US"/>
              <a:pPr/>
              <a:t>2</a:t>
            </a:fld>
            <a:endParaRPr lang="en-US"/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02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251ADC-E536-F547-AA1E-943494A3CAC5}" type="slidenum">
              <a:rPr lang="en-US"/>
              <a:pPr/>
              <a:t>24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D78539-1BC8-914D-BE1B-E8ABF67DB92C}" type="slidenum">
              <a:rPr lang="en-US"/>
              <a:pPr/>
              <a:t>25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252AC1-34F0-174D-AA36-E4D880E670B8}" type="slidenum">
              <a:rPr lang="en-US"/>
              <a:pPr/>
              <a:t>26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9D6751-B824-DC46-8566-25DBA3BAFB94}" type="slidenum">
              <a:rPr lang="en-US"/>
              <a:pPr/>
              <a:t>27</a:t>
            </a:fld>
            <a:endParaRPr 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BD6DF-4EF8-B142-B732-EAA893F0CAE3}" type="slidenum">
              <a:rPr lang="en-US"/>
              <a:pPr/>
              <a:t>28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17403-31DD-6D4C-9D8B-9AB5ABA0497B}" type="slidenum">
              <a:rPr lang="en-US"/>
              <a:pPr/>
              <a:t>29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86678E-972A-8141-A19A-9F100317944F}" type="slidenum">
              <a:rPr lang="en-US"/>
              <a:pPr/>
              <a:t>30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A9247-9863-1646-9BEC-5E3D187BA225}" type="slidenum">
              <a:rPr lang="en-US"/>
              <a:pPr/>
              <a:t>31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A9247-9863-1646-9BEC-5E3D187BA225}" type="slidenum">
              <a:rPr lang="en-US"/>
              <a:pPr/>
              <a:t>32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A9247-9863-1646-9BEC-5E3D187BA225}" type="slidenum">
              <a:rPr lang="en-US"/>
              <a:pPr/>
              <a:t>33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22ED2-77C2-4A4C-B982-68717CA3D9E2}" type="slidenum">
              <a:rPr lang="en-US"/>
              <a:pPr/>
              <a:t>3</a:t>
            </a:fld>
            <a:endParaRPr 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929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A9247-9863-1646-9BEC-5E3D187BA225}" type="slidenum">
              <a:rPr lang="en-US"/>
              <a:pPr/>
              <a:t>34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A9247-9863-1646-9BEC-5E3D187BA225}" type="slidenum">
              <a:rPr lang="en-US"/>
              <a:pPr/>
              <a:t>35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A9247-9863-1646-9BEC-5E3D187BA225}" type="slidenum">
              <a:rPr lang="en-US"/>
              <a:pPr/>
              <a:t>36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66FFF7-0211-2642-AC8D-B8AA3581A499}" type="slidenum">
              <a:rPr lang="en-US"/>
              <a:pPr/>
              <a:t>42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4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5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6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7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8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13C325-9653-1C4D-B3DF-3552B3BDA7C9}" type="slidenum">
              <a:rPr lang="en-US"/>
              <a:pPr/>
              <a:t>9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270DA-8AB3-A040-B4E2-269D97679C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BFEC9-D97B-7740-83F8-91D3B091F1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C5DC53-8FDF-1141-85A6-5068F0F348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F7092-A698-4646-9BD4-5D0D39FC8F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C97D90-4AF1-D741-8A0B-6B881098A4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80AA0-6332-274B-8646-E0E1FC2A21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51D3B-4608-A643-8D30-1966B7491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AAA1F-72B3-324E-976B-66A8C069DA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D2934-443C-7747-B7DC-E35E034B90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AB9AA-74CA-EB40-861E-76E049257B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6C682-1C5F-9A4E-9077-38AF2027DC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C2143-EB25-5B46-92CA-FB9A184B5CA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29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gif"/><Relationship Id="rId5" Type="http://schemas.openxmlformats.org/officeDocument/2006/relationships/image" Target="../media/image45.gif"/><Relationship Id="rId6" Type="http://schemas.openxmlformats.org/officeDocument/2006/relationships/image" Target="../media/image46.gif"/><Relationship Id="rId7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3.em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7.emf"/><Relationship Id="rId12" Type="http://schemas.openxmlformats.org/officeDocument/2006/relationships/image" Target="../media/image68.png"/><Relationship Id="rId13" Type="http://schemas.openxmlformats.org/officeDocument/2006/relationships/image" Target="../media/image2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4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65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66.emf"/><Relationship Id="rId10" Type="http://schemas.openxmlformats.org/officeDocument/2006/relationships/oleObject" Target="../embeddings/oleObject4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4" Type="http://schemas.openxmlformats.org/officeDocument/2006/relationships/image" Target="../media/image71.jpeg"/><Relationship Id="rId5" Type="http://schemas.openxmlformats.org/officeDocument/2006/relationships/image" Target="../media/image7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rs3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9" t="6667" r="9739" b="30000"/>
          <a:stretch>
            <a:fillRect/>
          </a:stretch>
        </p:blipFill>
        <p:spPr>
          <a:xfrm>
            <a:off x="1219200" y="0"/>
            <a:ext cx="6705600" cy="6825343"/>
          </a:xfrm>
          <a:prstGeom prst="rect">
            <a:avLst/>
          </a:prstGeom>
        </p:spPr>
      </p:pic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644495"/>
            <a:ext cx="9144000" cy="1200329"/>
          </a:xfrm>
          <a:prstGeom prst="rect">
            <a:avLst/>
          </a:prstGeom>
          <a:solidFill>
            <a:schemeClr val="bg1">
              <a:lumMod val="75000"/>
              <a:lumOff val="25000"/>
              <a:alpha val="66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Mars:</a:t>
            </a:r>
          </a:p>
          <a:p>
            <a:pPr algn="ctr"/>
            <a:r>
              <a:rPr lang="en-US" sz="3600" b="1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A Magnetic History</a:t>
            </a:r>
            <a:endParaRPr lang="en-US" sz="3600" b="1" dirty="0">
              <a:solidFill>
                <a:schemeClr val="accent5">
                  <a:lumMod val="40000"/>
                  <a:lumOff val="6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5794708" y="6032399"/>
            <a:ext cx="3334567" cy="769441"/>
          </a:xfrm>
          <a:prstGeom prst="rect">
            <a:avLst/>
          </a:prstGeom>
          <a:solidFill>
            <a:srgbClr val="000000">
              <a:alpha val="49000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Sabine </a:t>
            </a:r>
            <a:r>
              <a:rPr lang="en-US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Stanley</a:t>
            </a:r>
          </a:p>
          <a:p>
            <a:pPr algn="ctr"/>
            <a:r>
              <a:rPr lang="en-US" sz="20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Arial"/>
                <a:cs typeface="Arial"/>
              </a:rPr>
              <a:t>Johns Hopkins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268548" y="152400"/>
            <a:ext cx="26069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Earth magnetism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8382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axial dipole dominated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reversals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variable in time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2" name="Picture 11" descr="MagneticImag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" y="685800"/>
            <a:ext cx="2667000" cy="3033602"/>
          </a:xfrm>
          <a:prstGeom prst="rect">
            <a:avLst/>
          </a:prstGeom>
        </p:spPr>
      </p:pic>
      <p:pic>
        <p:nvPicPr>
          <p:cNvPr id="2" name="fieldsv_MEc4s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9556" y="2387372"/>
            <a:ext cx="6732240" cy="4470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Rectangle 6"/>
          <p:cNvSpPr>
            <a:spLocks noChangeArrowheads="1"/>
          </p:cNvSpPr>
          <p:nvPr/>
        </p:nvSpPr>
        <p:spPr bwMode="auto">
          <a:xfrm>
            <a:off x="152400" y="76200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+mj-lt"/>
                <a:cs typeface="Century Gothic"/>
              </a:rPr>
              <a:t>conversion of </a:t>
            </a:r>
            <a:r>
              <a:rPr lang="en-US" sz="1800" dirty="0">
                <a:latin typeface="+mj-lt"/>
                <a:cs typeface="Century Gothic"/>
              </a:rPr>
              <a:t>mechanical energy (motion) </a:t>
            </a:r>
            <a:r>
              <a:rPr lang="en-US" sz="1800" dirty="0" smtClean="0">
                <a:latin typeface="+mj-lt"/>
                <a:cs typeface="Century Gothic"/>
              </a:rPr>
              <a:t>into electromagnetic energy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+mj-lt"/>
                <a:cs typeface="Century Gothic"/>
              </a:rPr>
              <a:t>occurs </a:t>
            </a:r>
            <a:r>
              <a:rPr lang="en-US" sz="1800" dirty="0">
                <a:latin typeface="+mj-lt"/>
                <a:cs typeface="Century Gothic"/>
              </a:rPr>
              <a:t>in </a:t>
            </a:r>
            <a:r>
              <a:rPr lang="en-US" sz="1800" dirty="0" smtClean="0">
                <a:latin typeface="+mj-lt"/>
                <a:cs typeface="Century Gothic"/>
              </a:rPr>
              <a:t>some </a:t>
            </a:r>
            <a:r>
              <a:rPr lang="en-US" sz="1800" dirty="0">
                <a:latin typeface="+mj-lt"/>
                <a:cs typeface="Century Gothic"/>
              </a:rPr>
              <a:t>planets, </a:t>
            </a:r>
            <a:r>
              <a:rPr lang="en-US" sz="1800" dirty="0" smtClean="0">
                <a:latin typeface="+mj-lt"/>
                <a:cs typeface="Century Gothic"/>
              </a:rPr>
              <a:t>stars</a:t>
            </a:r>
            <a:r>
              <a:rPr lang="en-US" sz="1800" dirty="0">
                <a:latin typeface="+mj-lt"/>
                <a:cs typeface="Century Gothic"/>
              </a:rPr>
              <a:t>, galaxies, generators, bicycles…</a:t>
            </a:r>
          </a:p>
        </p:txBody>
      </p:sp>
      <p:pic>
        <p:nvPicPr>
          <p:cNvPr id="17415" name="Picture 7" descr="sunmag_lin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2" y="2133600"/>
            <a:ext cx="4215448" cy="4215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bicycledynam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1633" y="1787752"/>
            <a:ext cx="4146286" cy="31097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dynamobikel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5829" y="3951048"/>
            <a:ext cx="2062163" cy="2741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136606" y="159023"/>
            <a:ext cx="28707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Dynamo generation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0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14232"/>
            <a:ext cx="5400600" cy="5448712"/>
          </a:xfrm>
          <a:prstGeom prst="rect">
            <a:avLst/>
          </a:prstGeom>
        </p:spPr>
      </p:pic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211960" y="6112096"/>
            <a:ext cx="14039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  <a:latin typeface="Century Gothic"/>
                <a:cs typeface="Century Gothic"/>
              </a:rPr>
              <a:t>(image courtesy</a:t>
            </a:r>
          </a:p>
          <a:p>
            <a:r>
              <a:rPr lang="en-US" sz="1200" dirty="0" smtClean="0">
                <a:solidFill>
                  <a:srgbClr val="008000"/>
                </a:solidFill>
                <a:latin typeface="Century Gothic"/>
                <a:cs typeface="Century Gothic"/>
              </a:rPr>
              <a:t>NASA Goddard)</a:t>
            </a:r>
            <a:endParaRPr lang="en-US" sz="1200" dirty="0">
              <a:solidFill>
                <a:srgbClr val="008000"/>
              </a:solidFill>
              <a:latin typeface="Century Gothic"/>
              <a:cs typeface="Century Gothic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607373" y="1268760"/>
            <a:ext cx="1997075" cy="5336480"/>
            <a:chOff x="6557567" y="1404888"/>
            <a:chExt cx="1997075" cy="5336480"/>
          </a:xfrm>
        </p:grpSpPr>
        <p:sp>
          <p:nvSpPr>
            <p:cNvPr id="12" name="Rectangle 7"/>
            <p:cNvSpPr>
              <a:spLocks noChangeArrowheads="1"/>
            </p:cNvSpPr>
            <p:nvPr/>
          </p:nvSpPr>
          <p:spPr bwMode="auto">
            <a:xfrm>
              <a:off x="6918723" y="1404888"/>
              <a:ext cx="1274763" cy="708025"/>
            </a:xfrm>
            <a:prstGeom prst="rect">
              <a:avLst/>
            </a:prstGeom>
            <a:noFill/>
            <a:ln w="9525">
              <a:solidFill>
                <a:srgbClr val="72BFC5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complex</a:t>
              </a:r>
            </a:p>
            <a:p>
              <a:pPr algn="ctr"/>
              <a:r>
                <a:rPr lang="en-US" sz="2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motions</a:t>
              </a:r>
            </a:p>
          </p:txBody>
        </p:sp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7370367" y="2150327"/>
              <a:ext cx="3714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+</a:t>
              </a:r>
            </a:p>
          </p:txBody>
        </p:sp>
        <p:sp>
          <p:nvSpPr>
            <p:cNvPr id="14" name="Rectangle 9"/>
            <p:cNvSpPr>
              <a:spLocks noChangeArrowheads="1"/>
            </p:cNvSpPr>
            <p:nvPr/>
          </p:nvSpPr>
          <p:spPr bwMode="auto">
            <a:xfrm>
              <a:off x="6736160" y="2649704"/>
              <a:ext cx="1639888" cy="1016000"/>
            </a:xfrm>
            <a:prstGeom prst="rect">
              <a:avLst/>
            </a:prstGeom>
            <a:noFill/>
            <a:ln w="9525">
              <a:solidFill>
                <a:srgbClr val="72BFC5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electrically</a:t>
              </a:r>
            </a:p>
            <a:p>
              <a:pPr algn="ctr"/>
              <a:r>
                <a:rPr lang="en-US" sz="2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conducting</a:t>
              </a:r>
            </a:p>
            <a:p>
              <a:pPr algn="ctr"/>
              <a:r>
                <a:rPr lang="en-US" sz="2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fluid</a:t>
              </a:r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7370367" y="3703118"/>
              <a:ext cx="371475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+</a:t>
              </a:r>
            </a:p>
          </p:txBody>
        </p: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6557567" y="4202495"/>
              <a:ext cx="1997075" cy="1016000"/>
            </a:xfrm>
            <a:prstGeom prst="rect">
              <a:avLst/>
            </a:prstGeom>
            <a:noFill/>
            <a:ln w="9525">
              <a:solidFill>
                <a:srgbClr val="72BFC5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presence</a:t>
              </a:r>
            </a:p>
            <a:p>
              <a:pPr algn="ctr"/>
              <a:r>
                <a:rPr lang="en-US" sz="2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of a </a:t>
              </a:r>
            </a:p>
            <a:p>
              <a:pPr algn="ctr"/>
              <a:r>
                <a:rPr lang="en-US" sz="2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magnetic field</a:t>
              </a:r>
            </a:p>
          </p:txBody>
        </p:sp>
        <p:sp>
          <p:nvSpPr>
            <p:cNvPr id="17" name="Line 12"/>
            <p:cNvSpPr>
              <a:spLocks noChangeShapeType="1"/>
            </p:cNvSpPr>
            <p:nvPr/>
          </p:nvSpPr>
          <p:spPr bwMode="auto">
            <a:xfrm>
              <a:off x="7556104" y="5255909"/>
              <a:ext cx="0" cy="432048"/>
            </a:xfrm>
            <a:prstGeom prst="line">
              <a:avLst/>
            </a:prstGeom>
            <a:noFill/>
            <a:ln w="76200" cmpd="tri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6598842" y="5725368"/>
              <a:ext cx="1914525" cy="1016000"/>
            </a:xfrm>
            <a:prstGeom prst="rect">
              <a:avLst/>
            </a:prstGeom>
            <a:noFill/>
            <a:ln w="9525">
              <a:solidFill>
                <a:srgbClr val="72BFC5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maintain </a:t>
              </a:r>
              <a:endPara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/>
                <a:cs typeface="Century Gothic"/>
              </a:endParaRPr>
            </a:p>
            <a:p>
              <a:pPr algn="ctr"/>
              <a:r>
                <a:rPr lang="en-US" sz="2000" dirty="0" smtClean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field </a:t>
              </a:r>
              <a:r>
                <a:rPr lang="en-US" sz="2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against</a:t>
              </a:r>
            </a:p>
            <a:p>
              <a:pPr algn="ctr"/>
              <a:r>
                <a:rPr lang="en-US" sz="2000" dirty="0" err="1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Ohmic</a:t>
              </a:r>
              <a:r>
                <a:rPr lang="en-US" sz="20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Century Gothic"/>
                  <a:cs typeface="Century Gothic"/>
                </a:rPr>
                <a:t> decay</a:t>
              </a: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2409625" y="159023"/>
            <a:ext cx="43247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Planetary Dynamo Ingredients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20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1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099181" y="152400"/>
            <a:ext cx="28998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Dynamo generation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524" y="714296"/>
            <a:ext cx="4662500" cy="57349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97050" y="715271"/>
            <a:ext cx="3276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latin typeface="+mj-lt"/>
                <a:cs typeface="Century Gothic"/>
              </a:rPr>
              <a:t>(1</a:t>
            </a:r>
            <a:r>
              <a:rPr lang="en-US" sz="1800" dirty="0" smtClean="0">
                <a:latin typeface="+mj-lt"/>
                <a:cs typeface="Century Gothic"/>
              </a:rPr>
              <a:t>) electrically </a:t>
            </a:r>
            <a:r>
              <a:rPr lang="en-US" sz="1800" dirty="0">
                <a:latin typeface="+mj-lt"/>
                <a:cs typeface="Century Gothic"/>
              </a:rPr>
              <a:t>conducting </a:t>
            </a:r>
            <a:r>
              <a:rPr lang="en-US" sz="1800" dirty="0" smtClean="0">
                <a:latin typeface="+mj-lt"/>
                <a:cs typeface="Century Gothic"/>
              </a:rPr>
              <a:t>fluid</a:t>
            </a:r>
            <a:endParaRPr lang="en-US" sz="1800" dirty="0">
              <a:latin typeface="+mj-lt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7050" y="2604711"/>
            <a:ext cx="3879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+mj-lt"/>
                <a:cs typeface="Century Gothic"/>
              </a:rPr>
              <a:t>(2) fluid must have complex motions</a:t>
            </a:r>
            <a:endParaRPr lang="en-US" sz="1800" dirty="0">
              <a:latin typeface="+mj-lt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97050" y="4307101"/>
            <a:ext cx="3995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+mj-lt"/>
                <a:cs typeface="Century Gothic"/>
              </a:rPr>
              <a:t>(3) motions must be vigorous enough</a:t>
            </a:r>
            <a:endParaRPr lang="en-US" sz="1800" dirty="0">
              <a:latin typeface="+mj-lt"/>
              <a:cs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12249" y="1180303"/>
            <a:ext cx="4159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liquid iron (terrestrial planets) 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metallic hydrogen (gas giants)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ionized water (ice giants)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12249" y="3073875"/>
            <a:ext cx="4159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lots of twisting, helical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rotation not required, but helpful in producing large-scale field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12249" y="4776795"/>
            <a:ext cx="4159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Velocity * Size * Conductivity </a:t>
            </a:r>
          </a:p>
          <a:p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     must be big enough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268760"/>
            <a:ext cx="3704617" cy="416216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14075" y="5701486"/>
            <a:ext cx="3753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field in the source region likely very complicated 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6355" y="6095037"/>
            <a:ext cx="4316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observed field at the surface very dipolar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18" name="Picture 17" descr="surbr_earth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85" t="27292" r="24291" b="27693"/>
          <a:stretch/>
        </p:blipFill>
        <p:spPr>
          <a:xfrm>
            <a:off x="5352410" y="4467046"/>
            <a:ext cx="3108022" cy="1626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2164" y="536902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http://</a:t>
            </a:r>
            <a:r>
              <a:rPr lang="en-US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www.es.ucsc.edu</a:t>
            </a: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/~</a:t>
            </a:r>
            <a:r>
              <a:rPr lang="en-US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glatz</a:t>
            </a:r>
            <a:r>
              <a:rPr lang="en-US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/</a:t>
            </a:r>
            <a:r>
              <a:rPr lang="en-US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/>
                <a:cs typeface="Century Gothic"/>
              </a:rPr>
              <a:t>index.html</a:t>
            </a:r>
            <a:endParaRPr lang="en-US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51520" y="620688"/>
            <a:ext cx="6878806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Century Gothic"/>
                <a:cs typeface="Century Gothic"/>
              </a:rPr>
              <a:t>We can only observe the field outside the surface.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Century Gothic"/>
                <a:cs typeface="Century Gothic"/>
              </a:rPr>
              <a:t>We try to infer what goes on in the dynamo source region</a:t>
            </a:r>
            <a:endParaRPr lang="en-US" sz="1800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220072" y="1340768"/>
            <a:ext cx="3302767" cy="309634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2937106" y="152400"/>
            <a:ext cx="32239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Earth’s Magnetic Field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416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512" y="836712"/>
            <a:ext cx="8856984" cy="5256584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urbr_uranus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28" t="7597" r="5581" b="7456"/>
          <a:stretch/>
        </p:blipFill>
        <p:spPr>
          <a:xfrm>
            <a:off x="3131840" y="3200627"/>
            <a:ext cx="2980507" cy="2293559"/>
          </a:xfrm>
          <a:prstGeom prst="rect">
            <a:avLst/>
          </a:prstGeom>
        </p:spPr>
      </p:pic>
      <p:pic>
        <p:nvPicPr>
          <p:cNvPr id="3" name="Picture 2" descr="surbr_jup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93" t="7652" r="6876" b="7401"/>
          <a:stretch/>
        </p:blipFill>
        <p:spPr>
          <a:xfrm>
            <a:off x="5996941" y="890152"/>
            <a:ext cx="2967547" cy="2293560"/>
          </a:xfrm>
          <a:prstGeom prst="rect">
            <a:avLst/>
          </a:prstGeom>
        </p:spPr>
      </p:pic>
      <p:pic>
        <p:nvPicPr>
          <p:cNvPr id="4" name="Picture 3" descr="surbr_sat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755" t="6960" r="8252" b="9053"/>
          <a:stretch/>
        </p:blipFill>
        <p:spPr>
          <a:xfrm>
            <a:off x="216024" y="3213584"/>
            <a:ext cx="2915714" cy="2267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2695" y="5438030"/>
            <a:ext cx="5626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 &amp; Ganymede (not enough info for a figure)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9592" y="836712"/>
            <a:ext cx="1401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entury Gothic"/>
                <a:cs typeface="Century Gothic"/>
              </a:rPr>
              <a:t>Mercury</a:t>
            </a: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10" name="Picture 9" descr="surbr_mercury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0" t="8419" r="10368" b="7115"/>
          <a:stretch/>
        </p:blipFill>
        <p:spPr>
          <a:xfrm>
            <a:off x="243243" y="896631"/>
            <a:ext cx="2837961" cy="2280602"/>
          </a:xfrm>
          <a:prstGeom prst="rect">
            <a:avLst/>
          </a:prstGeom>
        </p:spPr>
      </p:pic>
      <p:pic>
        <p:nvPicPr>
          <p:cNvPr id="11" name="Picture 10" descr="surbr_earth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85" t="9112" r="8543" b="8341"/>
          <a:stretch/>
        </p:blipFill>
        <p:spPr>
          <a:xfrm>
            <a:off x="3105187" y="922547"/>
            <a:ext cx="2889796" cy="2228770"/>
          </a:xfrm>
          <a:prstGeom prst="rect">
            <a:avLst/>
          </a:prstGeom>
        </p:spPr>
      </p:pic>
      <p:pic>
        <p:nvPicPr>
          <p:cNvPr id="12" name="Picture 11" descr="surbr_neptune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75" t="9148" r="6653" b="9264"/>
          <a:stretch/>
        </p:blipFill>
        <p:spPr>
          <a:xfrm>
            <a:off x="6009899" y="3245980"/>
            <a:ext cx="2954589" cy="22028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55576" y="965920"/>
            <a:ext cx="11989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Mercury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98164" y="965920"/>
            <a:ext cx="8178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Earth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47111" y="965920"/>
            <a:ext cx="10212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Jupiter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3309" y="3183359"/>
            <a:ext cx="9693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Saturn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71174" y="3183359"/>
            <a:ext cx="1016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Uranus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30388" y="3183359"/>
            <a:ext cx="12819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Neptune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71800" y="836712"/>
            <a:ext cx="34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nT</a:t>
            </a:r>
            <a:endParaRPr lang="en-US" sz="1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5819" y="6239580"/>
            <a:ext cx="836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+mj-lt"/>
                <a:cs typeface="Helvetica"/>
              </a:rPr>
              <a:t>there are similarities &amp; differences which are linked to interior properties</a:t>
            </a:r>
            <a:endParaRPr lang="en-US" sz="1800" dirty="0">
              <a:latin typeface="+mj-lt"/>
              <a:cs typeface="Helvetica"/>
            </a:endParaRPr>
          </a:p>
        </p:txBody>
      </p:sp>
      <p:sp>
        <p:nvSpPr>
          <p:cNvPr id="22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2823346" y="152400"/>
            <a:ext cx="34514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Magnetic Field Diversity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384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8689" y="946716"/>
            <a:ext cx="4187957" cy="23557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73" y="3768328"/>
            <a:ext cx="2964647" cy="2875889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-48151" y="6575467"/>
            <a:ext cx="2817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Richmond &amp; Hood (2008)</a:t>
            </a:r>
            <a:endParaRPr lang="en-US" sz="12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607" y="916495"/>
            <a:ext cx="4540394" cy="2440636"/>
            <a:chOff x="585571" y="908720"/>
            <a:chExt cx="4922533" cy="2520280"/>
          </a:xfrm>
          <a:solidFill>
            <a:schemeClr val="tx1"/>
          </a:solidFill>
        </p:grpSpPr>
        <p:grpSp>
          <p:nvGrpSpPr>
            <p:cNvPr id="12" name="Group 11"/>
            <p:cNvGrpSpPr/>
            <p:nvPr/>
          </p:nvGrpSpPr>
          <p:grpSpPr>
            <a:xfrm>
              <a:off x="585571" y="980728"/>
              <a:ext cx="4922533" cy="2448272"/>
              <a:chOff x="19880" y="836712"/>
              <a:chExt cx="4922533" cy="2448272"/>
            </a:xfrm>
            <a:grpFill/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880" y="836712"/>
                <a:ext cx="4922533" cy="2448272"/>
              </a:xfrm>
              <a:prstGeom prst="rect">
                <a:avLst/>
              </a:prstGeom>
              <a:grpFill/>
            </p:spPr>
          </p:pic>
          <p:sp>
            <p:nvSpPr>
              <p:cNvPr id="11" name="Rectangle 10"/>
              <p:cNvSpPr/>
              <p:nvPr/>
            </p:nvSpPr>
            <p:spPr bwMode="auto">
              <a:xfrm>
                <a:off x="107504" y="980728"/>
                <a:ext cx="360040" cy="360040"/>
              </a:xfrm>
              <a:prstGeom prst="rect">
                <a:avLst/>
              </a:prstGeom>
              <a:grpFill/>
              <a:ln w="9525" cap="flat" cmpd="sng" algn="ctr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entury Gothic"/>
                  <a:ea typeface="ＭＳ Ｐゴシック" pitchFamily="-65" charset="-128"/>
                  <a:cs typeface="Century Gothic"/>
                </a:endParaRPr>
              </a:p>
            </p:txBody>
          </p:sp>
        </p:grpSp>
        <p:sp>
          <p:nvSpPr>
            <p:cNvPr id="9" name="Rectangle 8"/>
            <p:cNvSpPr/>
            <p:nvPr/>
          </p:nvSpPr>
          <p:spPr bwMode="auto">
            <a:xfrm>
              <a:off x="5292080" y="908720"/>
              <a:ext cx="216024" cy="72008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entury Gothic"/>
                <a:ea typeface="ＭＳ Ｐゴシック" pitchFamily="-65" charset="-128"/>
                <a:cs typeface="Century Gothic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1115617" y="620688"/>
            <a:ext cx="2520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Century Gothic"/>
                <a:cs typeface="Century Gothic"/>
              </a:rPr>
              <a:t>Earth @ surface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8072" y="991761"/>
            <a:ext cx="1763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chemeClr val="accent2"/>
                </a:solidFill>
                <a:latin typeface="Century Gothic"/>
                <a:cs typeface="Century Gothic"/>
              </a:rPr>
              <a:t>Maus</a:t>
            </a:r>
            <a:r>
              <a:rPr lang="en-US" sz="12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 (2010)</a:t>
            </a:r>
            <a:endParaRPr lang="en-US" sz="12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516" y="4070137"/>
            <a:ext cx="19306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Century Gothic"/>
                <a:cs typeface="Century Gothic"/>
              </a:rPr>
              <a:t>Moon @ 30km</a:t>
            </a:r>
            <a:endParaRPr lang="en-US" sz="2000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492" y="4375102"/>
            <a:ext cx="4104456" cy="244525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236296" y="3807335"/>
            <a:ext cx="21334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/>
                <a:cs typeface="Century Gothic"/>
              </a:rPr>
              <a:t>Mars @ 200km</a:t>
            </a:r>
          </a:p>
          <a:p>
            <a:r>
              <a:rPr lang="en-US" sz="1200" dirty="0" err="1" smtClean="0">
                <a:solidFill>
                  <a:srgbClr val="C0504D"/>
                </a:solidFill>
                <a:latin typeface="Century Gothic"/>
                <a:cs typeface="Century Gothic"/>
              </a:rPr>
              <a:t>Langlais</a:t>
            </a:r>
            <a:r>
              <a:rPr lang="en-US" sz="1200" dirty="0" smtClean="0">
                <a:solidFill>
                  <a:srgbClr val="C0504D"/>
                </a:solidFill>
                <a:latin typeface="Century Gothic"/>
                <a:cs typeface="Century Gothic"/>
              </a:rPr>
              <a:t> et al. (2004)</a:t>
            </a:r>
            <a:endParaRPr lang="en-US" sz="1200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73351" y="3329183"/>
            <a:ext cx="3672408" cy="2420616"/>
            <a:chOff x="3422203" y="2140564"/>
            <a:chExt cx="3672408" cy="2420616"/>
          </a:xfrm>
        </p:grpSpPr>
        <p:sp>
          <p:nvSpPr>
            <p:cNvPr id="16" name="Rectangle 15"/>
            <p:cNvSpPr/>
            <p:nvPr/>
          </p:nvSpPr>
          <p:spPr>
            <a:xfrm>
              <a:off x="3422203" y="2140564"/>
              <a:ext cx="367240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err="1" smtClean="0">
                  <a:latin typeface="Century Gothic"/>
                  <a:cs typeface="Century Gothic"/>
                </a:rPr>
                <a:t>Planetesimals</a:t>
              </a:r>
              <a:r>
                <a:rPr lang="en-US" sz="2000" dirty="0" smtClean="0">
                  <a:latin typeface="Century Gothic"/>
                  <a:cs typeface="Century Gothic"/>
                </a:rPr>
                <a:t> &amp; Asteroids</a:t>
              </a:r>
              <a:endParaRPr lang="en-US" sz="2000" dirty="0">
                <a:latin typeface="Century Gothic"/>
                <a:cs typeface="Century Gothic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738" t="46730" b="24497"/>
            <a:stretch/>
          </p:blipFill>
          <p:spPr>
            <a:xfrm>
              <a:off x="3718416" y="2504466"/>
              <a:ext cx="2740257" cy="177569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948596" y="4284181"/>
              <a:ext cx="14887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C0504D"/>
                  </a:solidFill>
                  <a:latin typeface="Century Gothic"/>
                  <a:cs typeface="Century Gothic"/>
                </a:rPr>
                <a:t>Weiss et al. (2008)</a:t>
              </a:r>
              <a:endParaRPr lang="en-US" sz="1200" dirty="0">
                <a:solidFill>
                  <a:srgbClr val="C0504D"/>
                </a:solidFill>
                <a:latin typeface="Century Gothic"/>
                <a:cs typeface="Century Gothic"/>
              </a:endParaRPr>
            </a:p>
          </p:txBody>
        </p:sp>
      </p:grpSp>
      <p:sp>
        <p:nvSpPr>
          <p:cNvPr id="26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2609199" y="152400"/>
            <a:ext cx="3879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Evidence of Past Dynamos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12772" y="728410"/>
            <a:ext cx="2133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entury Gothic"/>
                <a:cs typeface="Century Gothic"/>
              </a:rPr>
              <a:t>Mercury</a:t>
            </a:r>
          </a:p>
          <a:p>
            <a:r>
              <a:rPr lang="en-US" sz="1200" dirty="0" smtClean="0">
                <a:solidFill>
                  <a:srgbClr val="C0504D"/>
                </a:solidFill>
                <a:latin typeface="Century Gothic"/>
                <a:cs typeface="Century Gothic"/>
              </a:rPr>
              <a:t>Johnson et al. (2015)</a:t>
            </a:r>
            <a:endParaRPr lang="en-US" sz="1200" dirty="0">
              <a:solidFill>
                <a:srgbClr val="C0504D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4335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692696"/>
            <a:ext cx="3960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>
                <a:latin typeface="+mj-lt"/>
                <a:cs typeface="Century Gothic"/>
              </a:rPr>
              <a:t>observations from </a:t>
            </a:r>
            <a:r>
              <a:rPr lang="en-US" sz="1800" dirty="0" smtClean="0">
                <a:latin typeface="+mj-lt"/>
                <a:cs typeface="Century Gothic"/>
              </a:rPr>
              <a:t>spacecraft</a:t>
            </a:r>
            <a:endParaRPr lang="en-US" sz="1800" dirty="0">
              <a:latin typeface="+mj-lt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866" y="814105"/>
            <a:ext cx="4810630" cy="5522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68344" y="836712"/>
            <a:ext cx="1352955" cy="46166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cs typeface="Century Gothic"/>
              </a:rPr>
              <a:t>SWARM</a:t>
            </a:r>
            <a:endParaRPr lang="en-US" dirty="0">
              <a:solidFill>
                <a:schemeClr val="bg1"/>
              </a:solidFill>
              <a:latin typeface="+mj-lt"/>
              <a:cs typeface="Century Gothic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738471"/>
            <a:ext cx="3587750" cy="484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1520" y="1738471"/>
            <a:ext cx="1022485" cy="46166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  <a:cs typeface="Century Gothic"/>
              </a:rPr>
              <a:t>JUNO</a:t>
            </a:r>
            <a:endParaRPr lang="en-US" dirty="0">
              <a:solidFill>
                <a:schemeClr val="bg1"/>
              </a:solidFill>
              <a:latin typeface="+mj-lt"/>
              <a:cs typeface="Century Gothic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  <a:cs typeface="Arial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042652" y="152400"/>
            <a:ext cx="501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+mj-lt"/>
                <a:cs typeface="Arial"/>
              </a:rPr>
              <a:t>Studying Planetary Magnetic Fields</a:t>
            </a:r>
            <a:endParaRPr lang="en-US" dirty="0">
              <a:solidFill>
                <a:srgbClr val="B7DEE8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33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pic>
        <p:nvPicPr>
          <p:cNvPr id="6" name="Picture 5" descr="bloxham_dynam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2654" y="619378"/>
            <a:ext cx="3657600" cy="3553097"/>
          </a:xfrm>
          <a:prstGeom prst="rect">
            <a:avLst/>
          </a:prstGeom>
        </p:spPr>
      </p:pic>
      <p:pic>
        <p:nvPicPr>
          <p:cNvPr id="9" name="Picture 8" descr="glatzreversal1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63" y="3978000"/>
            <a:ext cx="2623837" cy="2880000"/>
          </a:xfrm>
          <a:prstGeom prst="rect">
            <a:avLst/>
          </a:prstGeom>
        </p:spPr>
      </p:pic>
      <p:pic>
        <p:nvPicPr>
          <p:cNvPr id="10" name="Picture 9" descr="glatzreversal2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3962400"/>
            <a:ext cx="2623837" cy="2880000"/>
          </a:xfrm>
          <a:prstGeom prst="rect">
            <a:avLst/>
          </a:prstGeom>
        </p:spPr>
      </p:pic>
      <p:pic>
        <p:nvPicPr>
          <p:cNvPr id="12" name="Picture 11" descr="glatzreversal3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3978000"/>
            <a:ext cx="2623837" cy="2880000"/>
          </a:xfrm>
          <a:prstGeom prst="rect">
            <a:avLst/>
          </a:prstGeom>
        </p:spPr>
      </p:pic>
      <p:pic>
        <p:nvPicPr>
          <p:cNvPr id="13" name="Picture 12" descr="field_glatz_big.gif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189" y="692174"/>
            <a:ext cx="2852437" cy="3130918"/>
          </a:xfrm>
          <a:prstGeom prst="rect">
            <a:avLst/>
          </a:prstGeom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2042652" y="152400"/>
            <a:ext cx="501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+mj-lt"/>
                <a:cs typeface="Arial"/>
              </a:rPr>
              <a:t>Studying Planetary Magnetic Fields</a:t>
            </a:r>
            <a:endParaRPr lang="en-US" dirty="0">
              <a:solidFill>
                <a:srgbClr val="B7DEE8"/>
              </a:solidFill>
              <a:latin typeface="+mj-lt"/>
              <a:cs typeface="Arial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62505" y="680724"/>
            <a:ext cx="21052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latin typeface="+mj-lt"/>
              </a:rPr>
              <a:t>Computer simulations of dynamo generation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6856" y="605135"/>
            <a:ext cx="27061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0" dirty="0" smtClean="0">
                <a:latin typeface="+mj-lt"/>
                <a:cs typeface="Comic Sans MS"/>
              </a:rPr>
              <a:t>Dynamo Experiments</a:t>
            </a:r>
            <a:r>
              <a:rPr lang="en-US" sz="2000" b="0" dirty="0">
                <a:latin typeface="+mj-lt"/>
                <a:cs typeface="Comic Sans MS"/>
              </a:rPr>
              <a:t>:</a:t>
            </a:r>
          </a:p>
        </p:txBody>
      </p:sp>
      <p:pic>
        <p:nvPicPr>
          <p:cNvPr id="9" name="Picture 5" descr="karlsruhe_dynam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2" y="1295400"/>
            <a:ext cx="3563938" cy="5484812"/>
          </a:xfrm>
          <a:prstGeom prst="rect">
            <a:avLst/>
          </a:prstGeom>
          <a:noFill/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630237" y="1290936"/>
            <a:ext cx="2693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>
                <a:latin typeface="+mj-lt"/>
              </a:rPr>
              <a:t>Karlsruhe dynamo</a:t>
            </a:r>
          </a:p>
        </p:txBody>
      </p:sp>
      <p:pic>
        <p:nvPicPr>
          <p:cNvPr id="12" name="Picture 7" descr="sphereher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7600" y="1296988"/>
            <a:ext cx="5407025" cy="5484812"/>
          </a:xfrm>
          <a:prstGeom prst="rect">
            <a:avLst/>
          </a:prstGeom>
          <a:noFill/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927430" y="1301452"/>
            <a:ext cx="508184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0" dirty="0">
                <a:latin typeface="+mj-lt"/>
              </a:rPr>
              <a:t>Dan Lathrop’s planetary </a:t>
            </a:r>
            <a:r>
              <a:rPr lang="en-US" b="0" dirty="0" smtClean="0">
                <a:latin typeface="+mj-lt"/>
              </a:rPr>
              <a:t>dynamo @</a:t>
            </a:r>
          </a:p>
          <a:p>
            <a:r>
              <a:rPr lang="en-US" dirty="0" smtClean="0">
                <a:latin typeface="+mj-lt"/>
              </a:rPr>
              <a:t>University of Maryland College Park</a:t>
            </a:r>
            <a:endParaRPr lang="en-US" b="0" dirty="0">
              <a:latin typeface="+mj-lt"/>
            </a:endParaRP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042652" y="152400"/>
            <a:ext cx="50129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+mj-lt"/>
                <a:cs typeface="Arial"/>
              </a:rPr>
              <a:t>Studying Planetary Magnetic Fields</a:t>
            </a:r>
            <a:endParaRPr lang="en-US" dirty="0">
              <a:solidFill>
                <a:srgbClr val="B7DEE8"/>
              </a:solidFill>
              <a:latin typeface="+mj-lt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764" y="1264724"/>
            <a:ext cx="4342419" cy="2505576"/>
          </a:xfrm>
          <a:prstGeom prst="rect">
            <a:avLst/>
          </a:prstGeom>
        </p:spPr>
      </p:pic>
      <p:sp>
        <p:nvSpPr>
          <p:cNvPr id="25631" name="Rectangle 31"/>
          <p:cNvSpPr>
            <a:spLocks noChangeArrowheads="1"/>
          </p:cNvSpPr>
          <p:nvPr/>
        </p:nvSpPr>
        <p:spPr bwMode="auto">
          <a:xfrm>
            <a:off x="228600" y="602976"/>
            <a:ext cx="859187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latin typeface="Century Gothic"/>
                <a:cs typeface="Century Gothic"/>
              </a:rPr>
              <a:t>over the past few decades, spacecraft missions </a:t>
            </a:r>
            <a:r>
              <a:rPr lang="en-US" sz="2000" dirty="0" smtClean="0">
                <a:latin typeface="Century Gothic"/>
                <a:cs typeface="Century Gothic"/>
              </a:rPr>
              <a:t>have provided </a:t>
            </a:r>
          </a:p>
          <a:p>
            <a:r>
              <a:rPr lang="en-US" sz="2000" dirty="0">
                <a:latin typeface="Century Gothic"/>
                <a:cs typeface="Century Gothic"/>
              </a:rPr>
              <a:t> </a:t>
            </a:r>
            <a:r>
              <a:rPr lang="en-US" sz="2000" dirty="0" smtClean="0">
                <a:latin typeface="Century Gothic"/>
                <a:cs typeface="Century Gothic"/>
              </a:rPr>
              <a:t> stunning </a:t>
            </a:r>
            <a:r>
              <a:rPr lang="en-US" sz="2000" dirty="0">
                <a:latin typeface="Century Gothic"/>
                <a:cs typeface="Century Gothic"/>
              </a:rPr>
              <a:t>observations and information about planets</a:t>
            </a:r>
            <a:r>
              <a:rPr lang="en-US" dirty="0">
                <a:latin typeface="Century Gothic"/>
                <a:cs typeface="Century Gothic"/>
              </a:rPr>
              <a:t> </a:t>
            </a:r>
          </a:p>
        </p:txBody>
      </p:sp>
      <p:pic>
        <p:nvPicPr>
          <p:cNvPr id="25635" name="Picture 35" descr="io4a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3934140"/>
            <a:ext cx="2187575" cy="28743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37" name="Picture 37" descr="marsrovers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30020" y="4314231"/>
            <a:ext cx="3913980" cy="2543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38" name="Rectangle 38"/>
          <p:cNvSpPr>
            <a:spLocks noChangeArrowheads="1"/>
          </p:cNvSpPr>
          <p:nvPr/>
        </p:nvSpPr>
        <p:spPr bwMode="auto">
          <a:xfrm>
            <a:off x="323528" y="1367122"/>
            <a:ext cx="134051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 err="1">
                <a:solidFill>
                  <a:srgbClr val="FFFFFF"/>
                </a:solidFill>
                <a:latin typeface="Century Gothic"/>
                <a:cs typeface="Century Gothic"/>
              </a:rPr>
              <a:t>Enceladus</a:t>
            </a:r>
            <a:endParaRPr lang="en-US" sz="1800" dirty="0">
              <a:solidFill>
                <a:srgbClr val="FFFFFF"/>
              </a:solidFill>
              <a:latin typeface="Century Gothic"/>
              <a:cs typeface="Century Gothic"/>
            </a:endParaRPr>
          </a:p>
          <a:p>
            <a:r>
              <a:rPr lang="en-US" sz="1800" dirty="0">
                <a:solidFill>
                  <a:srgbClr val="FFFFFF"/>
                </a:solidFill>
                <a:latin typeface="Century Gothic"/>
                <a:cs typeface="Century Gothic"/>
              </a:rPr>
              <a:t>geyser</a:t>
            </a:r>
          </a:p>
        </p:txBody>
      </p:sp>
      <p:sp>
        <p:nvSpPr>
          <p:cNvPr id="25639" name="Rectangle 39"/>
          <p:cNvSpPr>
            <a:spLocks noChangeArrowheads="1"/>
          </p:cNvSpPr>
          <p:nvPr/>
        </p:nvSpPr>
        <p:spPr bwMode="auto">
          <a:xfrm>
            <a:off x="4878827" y="3400968"/>
            <a:ext cx="4256356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Century Gothic"/>
                <a:cs typeface="Century Gothic"/>
              </a:rPr>
              <a:t>Shoemaker-Levy 9 impacting Jupiter</a:t>
            </a:r>
            <a:endParaRPr lang="en-US" sz="1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641" name="Rectangle 41"/>
          <p:cNvSpPr>
            <a:spLocks noChangeArrowheads="1"/>
          </p:cNvSpPr>
          <p:nvPr/>
        </p:nvSpPr>
        <p:spPr bwMode="auto">
          <a:xfrm>
            <a:off x="7354753" y="4432048"/>
            <a:ext cx="17804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latin typeface="Century Gothic"/>
                <a:cs typeface="Century Gothic"/>
              </a:rPr>
              <a:t>water on Mars</a:t>
            </a:r>
            <a:endParaRPr lang="en-US" sz="18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25642" name="Rectangle 42"/>
          <p:cNvSpPr>
            <a:spLocks noChangeArrowheads="1"/>
          </p:cNvSpPr>
          <p:nvPr/>
        </p:nvSpPr>
        <p:spPr bwMode="auto">
          <a:xfrm>
            <a:off x="228600" y="6096000"/>
            <a:ext cx="13485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>
                <a:latin typeface="Century Gothic"/>
                <a:cs typeface="Century Gothic"/>
              </a:rPr>
              <a:t>volcanoes</a:t>
            </a:r>
          </a:p>
          <a:p>
            <a:r>
              <a:rPr lang="en-US" sz="1800" dirty="0">
                <a:latin typeface="Century Gothic"/>
                <a:cs typeface="Century Gothic"/>
              </a:rPr>
              <a:t> on Io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95300" y="44624"/>
            <a:ext cx="8153400" cy="50405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800" cap="small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/>
                <a:cs typeface="Century Gothic"/>
              </a:rPr>
              <a:t>Planetary Science</a:t>
            </a:r>
            <a:endParaRPr lang="en-US" sz="2800" cap="small" dirty="0">
              <a:solidFill>
                <a:schemeClr val="bg2">
                  <a:lumMod val="20000"/>
                  <a:lumOff val="8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100" y="1310862"/>
            <a:ext cx="3996510" cy="2429878"/>
          </a:xfrm>
          <a:prstGeom prst="rect">
            <a:avLst/>
          </a:prstGeom>
        </p:spPr>
      </p:pic>
      <p:sp>
        <p:nvSpPr>
          <p:cNvPr id="17" name="Rectangle 42"/>
          <p:cNvSpPr>
            <a:spLocks noChangeArrowheads="1"/>
          </p:cNvSpPr>
          <p:nvPr/>
        </p:nvSpPr>
        <p:spPr bwMode="auto">
          <a:xfrm>
            <a:off x="134100" y="1317266"/>
            <a:ext cx="17604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Century Gothic"/>
                <a:cs typeface="Century Gothic"/>
              </a:rPr>
              <a:t>Titan’s ethane</a:t>
            </a:r>
            <a:endParaRPr lang="en-US" sz="1800" dirty="0">
              <a:latin typeface="Century Gothic"/>
              <a:cs typeface="Century Gothic"/>
            </a:endParaRPr>
          </a:p>
          <a:p>
            <a:r>
              <a:rPr lang="en-US" sz="1800" dirty="0">
                <a:latin typeface="Century Gothic"/>
                <a:cs typeface="Century Gothic"/>
              </a:rPr>
              <a:t> </a:t>
            </a:r>
            <a:r>
              <a:rPr lang="en-US" sz="1800" dirty="0" smtClean="0">
                <a:latin typeface="Century Gothic"/>
                <a:cs typeface="Century Gothic"/>
              </a:rPr>
              <a:t>lakes</a:t>
            </a:r>
            <a:endParaRPr lang="en-US" sz="1800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320" y="3770299"/>
            <a:ext cx="2288035" cy="3118377"/>
          </a:xfrm>
          <a:prstGeom prst="rect">
            <a:avLst/>
          </a:prstGeom>
        </p:spPr>
      </p:pic>
      <p:sp>
        <p:nvSpPr>
          <p:cNvPr id="19" name="Rectangle 42"/>
          <p:cNvSpPr>
            <a:spLocks noChangeArrowheads="1"/>
          </p:cNvSpPr>
          <p:nvPr/>
        </p:nvSpPr>
        <p:spPr bwMode="auto">
          <a:xfrm>
            <a:off x="3347864" y="3740740"/>
            <a:ext cx="176179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en-US" sz="1800" dirty="0" smtClean="0">
                <a:latin typeface="Century Gothic"/>
                <a:cs typeface="Century Gothic"/>
              </a:rPr>
              <a:t>geysers</a:t>
            </a:r>
            <a:endParaRPr lang="en-US" sz="1800" dirty="0">
              <a:latin typeface="Century Gothic"/>
              <a:cs typeface="Century Gothic"/>
            </a:endParaRPr>
          </a:p>
          <a:p>
            <a:pPr algn="r"/>
            <a:r>
              <a:rPr lang="en-US" sz="1800" dirty="0">
                <a:latin typeface="Century Gothic"/>
                <a:cs typeface="Century Gothic"/>
              </a:rPr>
              <a:t> on </a:t>
            </a:r>
            <a:endParaRPr lang="en-US" sz="1800" dirty="0" smtClean="0">
              <a:latin typeface="Century Gothic"/>
              <a:cs typeface="Century Gothic"/>
            </a:endParaRPr>
          </a:p>
          <a:p>
            <a:pPr algn="r"/>
            <a:r>
              <a:rPr lang="en-US" sz="1800" dirty="0" err="1" smtClean="0">
                <a:latin typeface="Century Gothic"/>
                <a:cs typeface="Century Gothic"/>
              </a:rPr>
              <a:t>Enceladus</a:t>
            </a:r>
            <a:endParaRPr lang="en-US" sz="1800" dirty="0">
              <a:latin typeface="Century Gothic"/>
              <a:cs typeface="Century Gothic"/>
            </a:endParaRPr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86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51519" y="672264"/>
            <a:ext cx="87869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Century Gothic"/>
                <a:cs typeface="Century Gothic"/>
              </a:rPr>
              <a:t>P</a:t>
            </a:r>
            <a:r>
              <a:rPr lang="en-US" sz="2000" dirty="0" smtClean="0">
                <a:latin typeface="Century Gothic"/>
                <a:cs typeface="Century Gothic"/>
              </a:rPr>
              <a:t>aleomagnetism</a:t>
            </a:r>
            <a:r>
              <a:rPr lang="en-US" sz="2000" dirty="0">
                <a:latin typeface="Century Gothic"/>
                <a:cs typeface="Century Gothic"/>
              </a:rPr>
              <a:t>: investigating magnetic fields frozen into </a:t>
            </a:r>
            <a:r>
              <a:rPr lang="en-US" sz="2000" dirty="0" smtClean="0">
                <a:latin typeface="Century Gothic"/>
                <a:cs typeface="Century Gothic"/>
              </a:rPr>
              <a:t>rocks </a:t>
            </a:r>
            <a:endParaRPr lang="en-US" sz="2000" dirty="0">
              <a:latin typeface="Century Gothic"/>
              <a:cs typeface="Century Gothic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95300" y="44624"/>
            <a:ext cx="8153400" cy="50405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800" cap="small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/>
                <a:cs typeface="Century Gothic"/>
              </a:rPr>
              <a:t>Studying Planetary Magnetic Fields</a:t>
            </a:r>
            <a:endParaRPr lang="en-US" sz="2800" cap="small" dirty="0">
              <a:solidFill>
                <a:schemeClr val="bg2">
                  <a:lumMod val="20000"/>
                  <a:lumOff val="80000"/>
                </a:schemeClr>
              </a:solidFill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977" y="1923797"/>
            <a:ext cx="2468405" cy="47398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1627" y="1876335"/>
            <a:ext cx="2453261" cy="478210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32668" y="6381438"/>
            <a:ext cx="14887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Weiss et al. (2008)</a:t>
            </a:r>
            <a:endParaRPr lang="en-US" sz="1200" dirty="0">
              <a:solidFill>
                <a:schemeClr val="accent2"/>
              </a:solidFill>
              <a:latin typeface="Century Gothic"/>
              <a:cs typeface="Century Gothic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8943" y="1230004"/>
            <a:ext cx="3086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Martian meteorite ALH84001 sample</a:t>
            </a:r>
          </a:p>
        </p:txBody>
      </p:sp>
      <p:sp>
        <p:nvSpPr>
          <p:cNvPr id="2" name="Rectangle 1"/>
          <p:cNvSpPr/>
          <p:nvPr/>
        </p:nvSpPr>
        <p:spPr>
          <a:xfrm>
            <a:off x="5170449" y="1230004"/>
            <a:ext cx="3995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smtClean="0">
                <a:solidFill>
                  <a:schemeClr val="accent2"/>
                </a:solidFill>
                <a:latin typeface="Century Gothic"/>
                <a:cs typeface="Century Gothic"/>
              </a:rPr>
              <a:t>SQUID </a:t>
            </a:r>
            <a:r>
              <a:rPr lang="en-US" sz="1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microscope </a:t>
            </a:r>
            <a:r>
              <a:rPr lang="en-US" sz="1800" dirty="0">
                <a:solidFill>
                  <a:schemeClr val="accent2"/>
                </a:solidFill>
                <a:latin typeface="Century Gothic"/>
                <a:cs typeface="Century Gothic"/>
              </a:rPr>
              <a:t>scan of </a:t>
            </a:r>
            <a:r>
              <a:rPr lang="en-US" sz="1800" dirty="0" smtClean="0">
                <a:solidFill>
                  <a:schemeClr val="accent2"/>
                </a:solidFill>
                <a:latin typeface="Century Gothic"/>
                <a:cs typeface="Century Gothic"/>
              </a:rPr>
              <a:t>magnetic </a:t>
            </a:r>
            <a:r>
              <a:rPr lang="en-US" sz="1800" dirty="0">
                <a:solidFill>
                  <a:schemeClr val="accent2"/>
                </a:solidFill>
                <a:latin typeface="Century Gothic"/>
                <a:cs typeface="Century Gothic"/>
              </a:rPr>
              <a:t>field in sample  </a:t>
            </a: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4621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126733" y="152400"/>
            <a:ext cx="28905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+mj-lt"/>
              </a:rPr>
              <a:t>Rock Magnetization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pic>
        <p:nvPicPr>
          <p:cNvPr id="6" name="Picture 5" descr="magneticgrains3.jpg"/>
          <p:cNvPicPr>
            <a:picLocks noChangeAspect="1"/>
          </p:cNvPicPr>
          <p:nvPr/>
        </p:nvPicPr>
        <p:blipFill>
          <a:blip r:embed="rId3">
            <a:duotone>
              <a:srgbClr val="FF0000"/>
              <a:srgbClr val="FFF1C1"/>
            </a:duotone>
          </a:blip>
          <a:stretch>
            <a:fillRect/>
          </a:stretch>
        </p:blipFill>
        <p:spPr>
          <a:xfrm>
            <a:off x="6172200" y="2209800"/>
            <a:ext cx="1270000" cy="1536700"/>
          </a:xfrm>
          <a:prstGeom prst="rect">
            <a:avLst/>
          </a:prstGeom>
        </p:spPr>
      </p:pic>
      <p:pic>
        <p:nvPicPr>
          <p:cNvPr id="7" name="Picture 6" descr="magnetic grains4.jpg"/>
          <p:cNvPicPr>
            <a:picLocks noChangeAspect="1"/>
          </p:cNvPicPr>
          <p:nvPr/>
        </p:nvPicPr>
        <p:blipFill>
          <a:blip r:embed="rId4">
            <a:duotone>
              <a:srgbClr val="FF0000"/>
              <a:srgbClr val="FFF1C1"/>
            </a:duotone>
            <a:lum bright="3000"/>
          </a:blip>
          <a:stretch>
            <a:fillRect/>
          </a:stretch>
        </p:blipFill>
        <p:spPr>
          <a:xfrm>
            <a:off x="6172200" y="5105400"/>
            <a:ext cx="1270000" cy="1536700"/>
          </a:xfrm>
          <a:prstGeom prst="rect">
            <a:avLst/>
          </a:prstGeom>
        </p:spPr>
      </p:pic>
      <p:pic>
        <p:nvPicPr>
          <p:cNvPr id="8" name="Picture 7" descr="magneticgrains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57"/>
          <a:stretch>
            <a:fillRect/>
          </a:stretch>
        </p:blipFill>
        <p:spPr>
          <a:xfrm>
            <a:off x="1219200" y="1676400"/>
            <a:ext cx="2362200" cy="2362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8600" y="685800"/>
            <a:ext cx="4249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>
                <a:latin typeface="+mj-lt"/>
              </a:rPr>
              <a:t>rocks are made up of different minerals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latin typeface="+mj-lt"/>
              </a:rPr>
              <a:t>broken up into grains  </a:t>
            </a:r>
          </a:p>
          <a:p>
            <a:pPr>
              <a:buFont typeface="Arial"/>
              <a:buChar char="•"/>
            </a:pPr>
            <a:r>
              <a:rPr lang="en-US" sz="1800" dirty="0" smtClean="0">
                <a:latin typeface="+mj-lt"/>
              </a:rPr>
              <a:t>some are magnetic</a:t>
            </a:r>
            <a:endParaRPr lang="en-US" sz="18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4114800"/>
            <a:ext cx="41601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>
                <a:latin typeface="+mj-lt"/>
              </a:rPr>
              <a:t>when rocks cool from lava, they align</a:t>
            </a:r>
          </a:p>
          <a:p>
            <a:r>
              <a:rPr lang="en-US" sz="1800" dirty="0" smtClean="0">
                <a:latin typeface="+mj-lt"/>
              </a:rPr>
              <a:t> their grains’ dipoles with the</a:t>
            </a:r>
          </a:p>
          <a:p>
            <a:r>
              <a:rPr lang="en-US" sz="1800" dirty="0" smtClean="0">
                <a:latin typeface="+mj-lt"/>
              </a:rPr>
              <a:t> field present at that time</a:t>
            </a:r>
            <a:endParaRPr lang="en-US" sz="18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8574" y="739678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>
                <a:latin typeface="+mj-lt"/>
              </a:rPr>
              <a:t>if there is no dynamo-generated field,</a:t>
            </a:r>
          </a:p>
          <a:p>
            <a:r>
              <a:rPr lang="en-US" sz="1800" dirty="0" smtClean="0">
                <a:latin typeface="+mj-lt"/>
              </a:rPr>
              <a:t> magnetic fields will be random and  </a:t>
            </a:r>
          </a:p>
          <a:p>
            <a:r>
              <a:rPr lang="en-US" sz="1800" dirty="0" smtClean="0">
                <a:latin typeface="+mj-lt"/>
              </a:rPr>
              <a:t> cancel on average over the rock</a:t>
            </a:r>
            <a:endParaRPr lang="en-US" sz="18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38100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800" dirty="0" smtClean="0">
                <a:latin typeface="+mj-lt"/>
              </a:rPr>
              <a:t>if there is a dynamo-generated field,</a:t>
            </a:r>
          </a:p>
          <a:p>
            <a:r>
              <a:rPr lang="en-US" sz="1800" dirty="0" smtClean="0">
                <a:latin typeface="+mj-lt"/>
              </a:rPr>
              <a:t> magnetic fields will preferentially</a:t>
            </a:r>
          </a:p>
          <a:p>
            <a:r>
              <a:rPr lang="en-US" sz="1800" dirty="0" smtClean="0">
                <a:latin typeface="+mj-lt"/>
              </a:rPr>
              <a:t> align with background field and we  </a:t>
            </a:r>
          </a:p>
          <a:p>
            <a:r>
              <a:rPr lang="en-US" sz="1800" dirty="0" smtClean="0">
                <a:latin typeface="+mj-lt"/>
              </a:rPr>
              <a:t> observe a crustal </a:t>
            </a:r>
            <a:r>
              <a:rPr lang="en-US" sz="1800" dirty="0" err="1" smtClean="0">
                <a:latin typeface="+mj-lt"/>
              </a:rPr>
              <a:t>remanent</a:t>
            </a:r>
            <a:r>
              <a:rPr lang="en-US" sz="1800" dirty="0" smtClean="0">
                <a:latin typeface="+mj-lt"/>
              </a:rPr>
              <a:t> field</a:t>
            </a:r>
            <a:endParaRPr lang="en-US" sz="1800" dirty="0"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 flipH="1" flipV="1">
            <a:off x="4800600" y="5410200"/>
            <a:ext cx="762000" cy="76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105400" y="5791200"/>
            <a:ext cx="450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B</a:t>
            </a:r>
            <a:r>
              <a:rPr lang="en-US" sz="2000" baseline="-25000" dirty="0" smtClean="0">
                <a:latin typeface="+mj-lt"/>
              </a:rPr>
              <a:t>0</a:t>
            </a:r>
            <a:endParaRPr lang="en-US" sz="2000" dirty="0">
              <a:latin typeface="+mj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>
            <a:off x="4402167" y="762000"/>
            <a:ext cx="13455" cy="58801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620985" y="152400"/>
            <a:ext cx="39020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+mj-lt"/>
              </a:rPr>
              <a:t>Mars’ crustal magnetic field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79512" y="692696"/>
            <a:ext cx="8712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</a:rPr>
              <a:t>magnetic fields frozen into rocks as they cooled in presence of a dynamo</a:t>
            </a:r>
          </a:p>
          <a:p>
            <a:endParaRPr lang="en-US" sz="2000" dirty="0" smtClean="0">
              <a:latin typeface="+mj-lt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</a:rPr>
              <a:t>fields missing in large impact craters </a:t>
            </a:r>
            <a:r>
              <a:rPr lang="en-US" sz="2000" dirty="0" smtClean="0">
                <a:latin typeface="+mj-lt"/>
                <a:cs typeface="Arial"/>
                <a:sym typeface="Wingdings"/>
              </a:rPr>
              <a:t>and on </a:t>
            </a:r>
            <a:r>
              <a:rPr lang="en-US" sz="2000" dirty="0" err="1" smtClean="0">
                <a:latin typeface="+mj-lt"/>
                <a:cs typeface="Arial"/>
                <a:sym typeface="Wingdings"/>
              </a:rPr>
              <a:t>Tharsis</a:t>
            </a:r>
            <a:r>
              <a:rPr lang="en-US" sz="2000" dirty="0" smtClean="0">
                <a:latin typeface="+mj-lt"/>
                <a:cs typeface="Arial"/>
                <a:sym typeface="Wingdings"/>
              </a:rPr>
              <a:t>  dynamo was ‘off’ by </a:t>
            </a:r>
            <a:r>
              <a:rPr lang="en-US" sz="2000" dirty="0" smtClean="0">
                <a:latin typeface="+mj-lt"/>
                <a:cs typeface="Arial"/>
              </a:rPr>
              <a:t>3.9Ga</a:t>
            </a:r>
          </a:p>
        </p:txBody>
      </p:sp>
      <p:pic>
        <p:nvPicPr>
          <p:cNvPr id="12" name="Picture 11" descr="marscrustalmagnetism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2746648"/>
            <a:ext cx="6574203" cy="399472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0528" y="234888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</a:rPr>
              <a:t>crustal fields are ancient, strong and </a:t>
            </a:r>
            <a:r>
              <a:rPr lang="en-US" sz="2000" u="sng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</a:rPr>
              <a:t>concentrated in southern hemisphere</a:t>
            </a:r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</a:rPr>
              <a:t>  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759695" y="152400"/>
            <a:ext cx="340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Mars’ crustal dichotomy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685800"/>
            <a:ext cx="861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</a:rPr>
              <a:t>northern hemisphere: low, crust is thin, covered in sediments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</a:rPr>
              <a:t>southern hemisphere: high, crust is thick, devoid of sediment cover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484784"/>
            <a:ext cx="8280920" cy="5288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2037367" y="152400"/>
            <a:ext cx="47517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Magnetism/Dichotomy correlation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094" y="652626"/>
            <a:ext cx="8282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+mj-lt"/>
                <a:cs typeface="Arial"/>
              </a:rPr>
              <a:t>crustal magnetic field appears to correlate with the dichotomy boundary </a:t>
            </a:r>
            <a:endParaRPr lang="en-US" sz="2000" dirty="0">
              <a:latin typeface="+mj-lt"/>
            </a:endParaRPr>
          </a:p>
        </p:txBody>
      </p:sp>
      <p:pic>
        <p:nvPicPr>
          <p:cNvPr id="7" name="Picture 6" descr="marsmag_dichotom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35585" y="1028671"/>
            <a:ext cx="6560615" cy="4776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1000" y="5889466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</a:rPr>
              <a:t>We asked the question: can the formation mechanism for the crustal dichotomy explain the magnetic field?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2580259" y="152400"/>
            <a:ext cx="37252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Mars dichotomy formation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52400" y="6858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</a:rPr>
              <a:t>2 possibilities:</a:t>
            </a:r>
          </a:p>
          <a:p>
            <a:endParaRPr lang="en-US" sz="2000" dirty="0">
              <a:latin typeface="+mj-lt"/>
              <a:cs typeface="Arial"/>
            </a:endParaRPr>
          </a:p>
          <a:p>
            <a:r>
              <a:rPr lang="en-US" sz="2000" dirty="0" smtClean="0">
                <a:latin typeface="+mj-lt"/>
                <a:cs typeface="Arial"/>
              </a:rPr>
              <a:t> (1) hemispheric </a:t>
            </a:r>
          </a:p>
          <a:p>
            <a:r>
              <a:rPr lang="en-US" sz="2000" dirty="0">
                <a:latin typeface="+mj-lt"/>
                <a:cs typeface="Arial"/>
              </a:rPr>
              <a:t> </a:t>
            </a:r>
            <a:r>
              <a:rPr lang="en-US" sz="2000" dirty="0" smtClean="0">
                <a:latin typeface="+mj-lt"/>
                <a:cs typeface="Arial"/>
              </a:rPr>
              <a:t>     convection</a:t>
            </a:r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1"/>
          <a:stretch>
            <a:fillRect/>
          </a:stretch>
        </p:blipFill>
        <p:spPr>
          <a:xfrm rot="5400000">
            <a:off x="3542163" y="797521"/>
            <a:ext cx="5400600" cy="5501166"/>
          </a:xfrm>
          <a:prstGeom prst="rect">
            <a:avLst/>
          </a:prstGeom>
        </p:spPr>
      </p:pic>
      <p:sp>
        <p:nvSpPr>
          <p:cNvPr id="114" name="Rectangle 113"/>
          <p:cNvSpPr/>
          <p:nvPr/>
        </p:nvSpPr>
        <p:spPr>
          <a:xfrm>
            <a:off x="6268931" y="6210353"/>
            <a:ext cx="27792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</a:rPr>
              <a:t>(only upwelling shown)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117" name="Rectangle 116"/>
          <p:cNvSpPr/>
          <p:nvPr/>
        </p:nvSpPr>
        <p:spPr bwMode="auto">
          <a:xfrm>
            <a:off x="8244408" y="1107976"/>
            <a:ext cx="304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" y="2348880"/>
            <a:ext cx="3923928" cy="294294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7675" y="5236231"/>
            <a:ext cx="19832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</a:rPr>
              <a:t>DLR/NASA/JPL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2580259" y="152400"/>
            <a:ext cx="372529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Mars dichotomy formation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4800" y="6858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  <a:cs typeface="Arial"/>
              </a:rPr>
              <a:t>(2) Giant Impact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60848"/>
            <a:ext cx="4320480" cy="401444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060848"/>
            <a:ext cx="4464496" cy="398615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1219200" y="1444714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</a:rPr>
              <a:t>Topography today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724928" y="1444714"/>
            <a:ext cx="33522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</a:rPr>
              <a:t>removing effects of </a:t>
            </a:r>
            <a:r>
              <a:rPr lang="en-US" sz="2000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</a:rPr>
              <a:t>Tharsis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7740352" y="2132856"/>
            <a:ext cx="1152128" cy="100811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059233" y="152400"/>
            <a:ext cx="50255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Implications for interior temperature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36867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685800"/>
            <a:ext cx="899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</a:rPr>
              <a:t>Why does the dynamo care?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1"/>
          <a:stretch>
            <a:fillRect/>
          </a:stretch>
        </p:blipFill>
        <p:spPr>
          <a:xfrm rot="5400000">
            <a:off x="289914" y="1630921"/>
            <a:ext cx="4884678" cy="497563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 bwMode="auto">
          <a:xfrm>
            <a:off x="4572000" y="1844824"/>
            <a:ext cx="304800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0" name="Picture 9" descr="stanley_figS1.p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6096" y="2852936"/>
            <a:ext cx="3256361" cy="2736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2535776" y="152400"/>
            <a:ext cx="40724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‘Normal’ planetary dynamos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32771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2784" name="Rectangle 16"/>
          <p:cNvSpPr>
            <a:spLocks noChangeArrowheads="1"/>
          </p:cNvSpPr>
          <p:nvPr/>
        </p:nvSpPr>
        <p:spPr bwMode="auto">
          <a:xfrm>
            <a:off x="576263" y="5667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91091" y="1844824"/>
            <a:ext cx="8496944" cy="4824536"/>
            <a:chOff x="395536" y="764704"/>
            <a:chExt cx="4608512" cy="2398786"/>
          </a:xfrm>
        </p:grpSpPr>
        <p:pic>
          <p:nvPicPr>
            <p:cNvPr id="16" name="Picture 15" descr="stanley_fig1.pd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0000" t="50000" r="5800" b="32222"/>
            <a:stretch>
              <a:fillRect/>
            </a:stretch>
          </p:blipFill>
          <p:spPr>
            <a:xfrm>
              <a:off x="395536" y="764704"/>
              <a:ext cx="4608512" cy="2398786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11" name="Rectangle 10"/>
            <p:cNvSpPr/>
            <p:nvPr/>
          </p:nvSpPr>
          <p:spPr bwMode="auto">
            <a:xfrm>
              <a:off x="1979712" y="980728"/>
              <a:ext cx="2286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ＭＳ Ｐゴシック" pitchFamily="-65" charset="-128"/>
                <a:cs typeface="ＭＳ Ｐゴシック" pitchFamily="-65" charset="-128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12992" y="928688"/>
              <a:ext cx="2055776" cy="1989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smtClean="0">
                  <a:solidFill>
                    <a:srgbClr val="004080"/>
                  </a:solidFill>
                  <a:latin typeface="+mj-lt"/>
                </a:rPr>
                <a:t>B</a:t>
              </a:r>
              <a:r>
                <a:rPr lang="en-US" sz="2000" baseline="-25000" smtClean="0">
                  <a:solidFill>
                    <a:srgbClr val="004080"/>
                  </a:solidFill>
                  <a:latin typeface="+mj-lt"/>
                </a:rPr>
                <a:t>r</a:t>
              </a:r>
              <a:r>
                <a:rPr lang="en-US" sz="2000" smtClean="0">
                  <a:solidFill>
                    <a:srgbClr val="004080"/>
                  </a:solidFill>
                  <a:latin typeface="+mj-lt"/>
                </a:rPr>
                <a:t> </a:t>
              </a:r>
              <a:r>
                <a:rPr lang="en-US" sz="2000" dirty="0" smtClean="0">
                  <a:solidFill>
                    <a:srgbClr val="004080"/>
                  </a:solidFill>
                  <a:latin typeface="+mj-lt"/>
                </a:rPr>
                <a:t>at Surface</a:t>
              </a:r>
              <a:endParaRPr lang="en-US" sz="2000" dirty="0">
                <a:solidFill>
                  <a:srgbClr val="004080"/>
                </a:solidFill>
                <a:latin typeface="+mj-lt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381000" y="652596"/>
            <a:ext cx="8511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</a:rPr>
              <a:t>Normal dynamos produce dipolar fields aligned with rotation axis</a:t>
            </a:r>
          </a:p>
          <a:p>
            <a:pPr>
              <a:buFont typeface="Arial"/>
              <a:buChar char="•"/>
            </a:pPr>
            <a:endParaRPr lang="en-US" sz="2000" dirty="0">
              <a:latin typeface="+mj-lt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</a:rPr>
              <a:t>field intensity ~equal but opposite direction in each hemisphere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3076639" y="152400"/>
            <a:ext cx="299072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Mars dynamo model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921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grpSp>
        <p:nvGrpSpPr>
          <p:cNvPr id="23" name="Group 163"/>
          <p:cNvGrpSpPr>
            <a:grpSpLocks/>
          </p:cNvGrpSpPr>
          <p:nvPr/>
        </p:nvGrpSpPr>
        <p:grpSpPr bwMode="auto">
          <a:xfrm>
            <a:off x="3806825" y="1447800"/>
            <a:ext cx="1682750" cy="1560513"/>
            <a:chOff x="4318" y="624"/>
            <a:chExt cx="1060" cy="983"/>
          </a:xfrm>
        </p:grpSpPr>
        <p:graphicFrame>
          <p:nvGraphicFramePr>
            <p:cNvPr id="24" name="Object 7"/>
            <p:cNvGraphicFramePr>
              <a:graphicFrameLocks noChangeAspect="1"/>
            </p:cNvGraphicFramePr>
            <p:nvPr/>
          </p:nvGraphicFramePr>
          <p:xfrm>
            <a:off x="4318" y="624"/>
            <a:ext cx="1060" cy="31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31" name="Equation" r:id="rId4" imgW="1384300" imgH="406400" progId="Equation.3">
                    <p:embed/>
                  </p:oleObj>
                </mc:Choice>
                <mc:Fallback>
                  <p:oleObj name="Equation" r:id="rId4" imgW="1384300" imgH="406400" progId="Equation.3">
                    <p:embed/>
                    <p:pic>
                      <p:nvPicPr>
                        <p:cNvPr id="0" name="Picture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8" y="624"/>
                          <a:ext cx="1060" cy="31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9"/>
            <p:cNvGraphicFramePr>
              <a:graphicFrameLocks noChangeAspect="1"/>
            </p:cNvGraphicFramePr>
            <p:nvPr/>
          </p:nvGraphicFramePr>
          <p:xfrm>
            <a:off x="4590" y="1287"/>
            <a:ext cx="516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32" name="Equation" r:id="rId6" imgW="673100" imgH="419100" progId="Equation.DSMT4">
                    <p:embed/>
                  </p:oleObj>
                </mc:Choice>
                <mc:Fallback>
                  <p:oleObj name="Equation" r:id="rId6" imgW="673100" imgH="419100" progId="Equation.DSMT4">
                    <p:embed/>
                    <p:pic>
                      <p:nvPicPr>
                        <p:cNvPr id="0" name="Picture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90" y="1287"/>
                          <a:ext cx="516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22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300872"/>
              </p:ext>
            </p:extLst>
          </p:nvPr>
        </p:nvGraphicFramePr>
        <p:xfrm>
          <a:off x="4191000" y="1997075"/>
          <a:ext cx="81915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" name="Equation" r:id="rId8" imgW="673100" imgH="393700" progId="Equation.DSMT4">
                  <p:embed/>
                </p:oleObj>
              </mc:Choice>
              <mc:Fallback>
                <p:oleObj name="Equation" r:id="rId8" imgW="673100" imgH="393700" progId="Equation.DSMT4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1997075"/>
                        <a:ext cx="819150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0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718191"/>
              </p:ext>
            </p:extLst>
          </p:nvPr>
        </p:nvGraphicFramePr>
        <p:xfrm>
          <a:off x="3802063" y="3043238"/>
          <a:ext cx="1760537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4" name="Equation" r:id="rId10" imgW="1447800" imgH="444500" progId="Equation.DSMT4">
                  <p:embed/>
                </p:oleObj>
              </mc:Choice>
              <mc:Fallback>
                <p:oleObj name="Equation" r:id="rId10" imgW="1447800" imgH="444500" progId="Equation.DSMT4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063" y="3043238"/>
                        <a:ext cx="1760537" cy="53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0" descr="stanley_figS1.pdf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96136" y="764704"/>
            <a:ext cx="2785232" cy="205559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51520" y="836712"/>
            <a:ext cx="53012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+mj-lt"/>
              </a:rPr>
              <a:t>Asked: what effect would a hemispheric outer boundary thermal condition have on the dynamo?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3528" y="2420888"/>
            <a:ext cx="4248472" cy="42863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88024" y="4509120"/>
            <a:ext cx="413910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+mj-lt"/>
              </a:rPr>
              <a:t>Why </a:t>
            </a:r>
            <a:r>
              <a:rPr lang="en-US" sz="2000" dirty="0">
                <a:solidFill>
                  <a:srgbClr val="FFFFFF"/>
                </a:solidFill>
                <a:latin typeface="+mj-lt"/>
              </a:rPr>
              <a:t>do we think this might have effect?</a:t>
            </a:r>
          </a:p>
          <a:p>
            <a:pPr>
              <a:buFont typeface="Arial"/>
              <a:buChar char="•"/>
            </a:pPr>
            <a:endParaRPr lang="en-US" sz="2000" dirty="0">
              <a:solidFill>
                <a:srgbClr val="FFFFFF"/>
              </a:solidFill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+mj-lt"/>
              </a:rPr>
              <a:t>Convective motions in core driven by temperature differences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3200400" y="4114800"/>
            <a:ext cx="22176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entury Gothic"/>
                <a:cs typeface="Century Gothic"/>
              </a:rPr>
              <a:t>Titan ethane lakes</a:t>
            </a:r>
          </a:p>
        </p:txBody>
      </p:sp>
      <p:sp>
        <p:nvSpPr>
          <p:cNvPr id="40973" name="Rectangle 13"/>
          <p:cNvSpPr>
            <a:spLocks noChangeArrowheads="1"/>
          </p:cNvSpPr>
          <p:nvPr/>
        </p:nvSpPr>
        <p:spPr bwMode="auto">
          <a:xfrm>
            <a:off x="228600" y="6096000"/>
            <a:ext cx="13485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Century Gothic"/>
                <a:cs typeface="Century Gothic"/>
              </a:rPr>
              <a:t>volcanoes</a:t>
            </a:r>
          </a:p>
          <a:p>
            <a:r>
              <a:rPr lang="en-US" sz="1800">
                <a:solidFill>
                  <a:schemeClr val="bg1"/>
                </a:solidFill>
                <a:latin typeface="Century Gothic"/>
                <a:cs typeface="Century Gothic"/>
              </a:rPr>
              <a:t> on Io</a:t>
            </a:r>
          </a:p>
        </p:txBody>
      </p:sp>
      <p:sp>
        <p:nvSpPr>
          <p:cNvPr id="40975" name="Rectangle 15"/>
          <p:cNvSpPr>
            <a:spLocks noChangeArrowheads="1"/>
          </p:cNvSpPr>
          <p:nvPr/>
        </p:nvSpPr>
        <p:spPr bwMode="auto">
          <a:xfrm>
            <a:off x="228600" y="685800"/>
            <a:ext cx="86356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latin typeface="Century Gothic"/>
                <a:cs typeface="Century Gothic"/>
              </a:rPr>
              <a:t>most of the information is about features &amp; physical processes near</a:t>
            </a:r>
          </a:p>
          <a:p>
            <a:r>
              <a:rPr lang="en-US" sz="2000" dirty="0" smtClean="0">
                <a:latin typeface="Century Gothic"/>
                <a:cs typeface="Century Gothic"/>
              </a:rPr>
              <a:t>  the </a:t>
            </a:r>
            <a:r>
              <a:rPr lang="en-US" sz="2000" dirty="0">
                <a:latin typeface="Century Gothic"/>
                <a:cs typeface="Century Gothic"/>
              </a:rPr>
              <a:t>surface</a:t>
            </a:r>
          </a:p>
          <a:p>
            <a:pPr>
              <a:buFontTx/>
              <a:buChar char="•"/>
            </a:pPr>
            <a:r>
              <a:rPr lang="en-US" sz="2000" dirty="0">
                <a:latin typeface="Century Gothic"/>
                <a:cs typeface="Century Gothic"/>
              </a:rPr>
              <a:t>the deeper inside the planet, the less we know</a:t>
            </a:r>
          </a:p>
        </p:txBody>
      </p:sp>
      <p:pic>
        <p:nvPicPr>
          <p:cNvPr id="40976" name="Picture 16" descr="ganymede_interi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722119"/>
            <a:ext cx="4607614" cy="48123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77" name="Rectangle 17"/>
          <p:cNvSpPr>
            <a:spLocks noChangeArrowheads="1"/>
          </p:cNvSpPr>
          <p:nvPr/>
        </p:nvSpPr>
        <p:spPr bwMode="auto">
          <a:xfrm>
            <a:off x="5007878" y="2302704"/>
            <a:ext cx="4052483" cy="372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800" dirty="0" smtClean="0">
                <a:latin typeface="Century Gothic"/>
                <a:cs typeface="Century Gothic"/>
              </a:rPr>
              <a:t>its </a:t>
            </a:r>
            <a:r>
              <a:rPr lang="en-US" dirty="0" smtClean="0">
                <a:latin typeface="Century Gothic"/>
                <a:cs typeface="Century Gothic"/>
              </a:rPr>
              <a:t>HARDER </a:t>
            </a:r>
            <a:r>
              <a:rPr lang="en-US" sz="1800" dirty="0" smtClean="0">
                <a:latin typeface="Century Gothic"/>
                <a:cs typeface="Century Gothic"/>
              </a:rPr>
              <a:t>to </a:t>
            </a:r>
            <a:r>
              <a:rPr lang="en-US" sz="1800" dirty="0">
                <a:latin typeface="Century Gothic"/>
                <a:cs typeface="Century Gothic"/>
              </a:rPr>
              <a:t>get info on the </a:t>
            </a:r>
            <a:endParaRPr lang="en-US" sz="1800" dirty="0" smtClean="0">
              <a:latin typeface="Century Gothic"/>
              <a:cs typeface="Century Gothic"/>
            </a:endParaRPr>
          </a:p>
          <a:p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sz="1800" dirty="0" smtClean="0">
                <a:latin typeface="Century Gothic"/>
                <a:cs typeface="Century Gothic"/>
              </a:rPr>
              <a:t>deep </a:t>
            </a:r>
            <a:r>
              <a:rPr lang="en-US" sz="1800" dirty="0">
                <a:latin typeface="Century Gothic"/>
                <a:cs typeface="Century Gothic"/>
              </a:rPr>
              <a:t>interior, </a:t>
            </a:r>
            <a:r>
              <a:rPr lang="en-US" sz="1800" dirty="0" smtClean="0">
                <a:latin typeface="Century Gothic"/>
                <a:cs typeface="Century Gothic"/>
              </a:rPr>
              <a:t>because we need </a:t>
            </a:r>
          </a:p>
          <a:p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sz="1800" dirty="0" smtClean="0">
                <a:latin typeface="Century Gothic"/>
                <a:cs typeface="Century Gothic"/>
              </a:rPr>
              <a:t>processes in the interiors to </a:t>
            </a:r>
          </a:p>
          <a:p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sz="1800" dirty="0" smtClean="0">
                <a:latin typeface="Century Gothic"/>
                <a:cs typeface="Century Gothic"/>
              </a:rPr>
              <a:t>produce </a:t>
            </a:r>
            <a:r>
              <a:rPr lang="en-US" sz="1800" dirty="0">
                <a:latin typeface="Century Gothic"/>
                <a:cs typeface="Century Gothic"/>
              </a:rPr>
              <a:t>observables at </a:t>
            </a:r>
            <a:r>
              <a:rPr lang="en-US" sz="1800" dirty="0" smtClean="0">
                <a:latin typeface="Century Gothic"/>
                <a:cs typeface="Century Gothic"/>
              </a:rPr>
              <a:t>the </a:t>
            </a:r>
          </a:p>
          <a:p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sz="1800" dirty="0" smtClean="0">
                <a:latin typeface="Century Gothic"/>
                <a:cs typeface="Century Gothic"/>
              </a:rPr>
              <a:t>surface</a:t>
            </a:r>
            <a:endParaRPr lang="en-US" sz="1800" dirty="0">
              <a:latin typeface="Century Gothic"/>
              <a:cs typeface="Century Gothic"/>
            </a:endParaRPr>
          </a:p>
          <a:p>
            <a:endParaRPr lang="en-US" sz="1800" dirty="0">
              <a:latin typeface="Century Gothic"/>
              <a:cs typeface="Century Gothic"/>
            </a:endParaRPr>
          </a:p>
          <a:p>
            <a:pPr>
              <a:buFontTx/>
              <a:buChar char="•"/>
            </a:pPr>
            <a:r>
              <a:rPr lang="en-US" sz="1800" dirty="0">
                <a:latin typeface="Century Gothic"/>
                <a:cs typeface="Century Gothic"/>
              </a:rPr>
              <a:t>one process that occurs in the </a:t>
            </a:r>
          </a:p>
          <a:p>
            <a:r>
              <a:rPr lang="en-US" sz="1800" dirty="0">
                <a:latin typeface="Century Gothic"/>
                <a:cs typeface="Century Gothic"/>
              </a:rPr>
              <a:t> deepest regions of some </a:t>
            </a:r>
            <a:r>
              <a:rPr lang="en-US" sz="1800" dirty="0" smtClean="0">
                <a:latin typeface="Century Gothic"/>
                <a:cs typeface="Century Gothic"/>
              </a:rPr>
              <a:t>planets </a:t>
            </a:r>
          </a:p>
          <a:p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sz="1800" dirty="0" smtClean="0">
                <a:latin typeface="Century Gothic"/>
                <a:cs typeface="Century Gothic"/>
              </a:rPr>
              <a:t>and is observable is:</a:t>
            </a:r>
          </a:p>
          <a:p>
            <a:r>
              <a:rPr lang="en-US" sz="1800" dirty="0" smtClean="0">
                <a:latin typeface="Century Gothic"/>
                <a:cs typeface="Century Gothic"/>
              </a:rPr>
              <a:t> </a:t>
            </a:r>
            <a:endParaRPr lang="en-US" sz="1800" dirty="0">
              <a:latin typeface="Century Gothic"/>
              <a:cs typeface="Century Gothic"/>
            </a:endParaRPr>
          </a:p>
          <a:p>
            <a:r>
              <a:rPr lang="en-US" sz="1800" dirty="0">
                <a:latin typeface="Century Gothic"/>
                <a:cs typeface="Century Gothic"/>
              </a:rPr>
              <a:t> </a:t>
            </a:r>
            <a:r>
              <a:rPr lang="en-US" sz="2000" b="1" dirty="0">
                <a:latin typeface="Century Gothic"/>
                <a:cs typeface="Century Gothic"/>
              </a:rPr>
              <a:t>magnetic field generation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5300" y="44624"/>
            <a:ext cx="8153400" cy="504056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en-US" sz="2800" cap="small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Century Gothic"/>
                <a:cs typeface="Century Gothic"/>
              </a:rPr>
              <a:t>Planetary Science</a:t>
            </a:r>
            <a:endParaRPr lang="en-US" sz="2800" cap="small" dirty="0">
              <a:solidFill>
                <a:schemeClr val="bg2">
                  <a:lumMod val="20000"/>
                  <a:lumOff val="8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894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2931542" y="152400"/>
            <a:ext cx="3280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Results: magnetic field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pic>
        <p:nvPicPr>
          <p:cNvPr id="7" name="Picture 6" descr="stanley_fig1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993" t="50376" r="6379" b="31111"/>
          <a:stretch/>
        </p:blipFill>
        <p:spPr>
          <a:xfrm>
            <a:off x="3779913" y="3681431"/>
            <a:ext cx="4916608" cy="2699897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8" name="Rectangle 7"/>
          <p:cNvSpPr/>
          <p:nvPr/>
        </p:nvSpPr>
        <p:spPr>
          <a:xfrm>
            <a:off x="1467520" y="4797152"/>
            <a:ext cx="1952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</a:rPr>
              <a:t>normal dynamo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09538" y="2020778"/>
            <a:ext cx="173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</a:rPr>
              <a:t>Mars dynamo</a:t>
            </a:r>
            <a:endParaRPr lang="en-US" sz="2000" dirty="0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5" name="Picture 14" descr="stanley_fig1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5" t="50376" r="49897" b="31111"/>
          <a:stretch/>
        </p:blipFill>
        <p:spPr>
          <a:xfrm>
            <a:off x="3791499" y="908720"/>
            <a:ext cx="4900336" cy="2658591"/>
          </a:xfrm>
          <a:prstGeom prst="rect">
            <a:avLst/>
          </a:prstGeom>
          <a:solidFill>
            <a:schemeClr val="tx2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552656" y="159023"/>
            <a:ext cx="18951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Implications: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85800"/>
            <a:ext cx="8648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If Mars’ ancient dynamo produced a magnetic field with this morphology:</a:t>
            </a:r>
          </a:p>
        </p:txBody>
      </p:sp>
      <p:pic>
        <p:nvPicPr>
          <p:cNvPr id="6" name="Picture 5" descr="stanley_fig1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68" t="53453" r="59928" b="33216"/>
          <a:stretch>
            <a:fillRect/>
          </a:stretch>
        </p:blipFill>
        <p:spPr>
          <a:xfrm>
            <a:off x="2667000" y="1143000"/>
            <a:ext cx="3276600" cy="1638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4473" y="2590800"/>
            <a:ext cx="72457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are there implications for Mars’ ancient atmosphere/water/life?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How did Mars go from            to   </a:t>
            </a:r>
          </a:p>
        </p:txBody>
      </p:sp>
      <p:pic>
        <p:nvPicPr>
          <p:cNvPr id="8" name="Picture 7" descr="mars_dry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276599"/>
            <a:ext cx="4191000" cy="3319753"/>
          </a:xfrm>
          <a:prstGeom prst="rect">
            <a:avLst/>
          </a:prstGeom>
        </p:spPr>
      </p:pic>
      <p:pic>
        <p:nvPicPr>
          <p:cNvPr id="9" name="Picture 8" descr="mars_ocean.g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3505199"/>
            <a:ext cx="2895600" cy="329225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H="1">
            <a:off x="3059832" y="3124994"/>
            <a:ext cx="293762" cy="5200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4141540" y="3140968"/>
            <a:ext cx="430460" cy="43204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794335" y="152400"/>
            <a:ext cx="335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Atmosphere and Water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85800"/>
            <a:ext cx="8366393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currently, low atmospheric pressure  liquid water not stable at surface</a:t>
            </a:r>
          </a:p>
          <a:p>
            <a:endParaRPr lang="en-US" sz="2000" dirty="0" smtClean="0"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signs of ancient flowing surface water require a higher atmospheric</a:t>
            </a:r>
          </a:p>
          <a:p>
            <a:r>
              <a:rPr lang="en-US" sz="2000" dirty="0" smtClean="0">
                <a:latin typeface="+mj-lt"/>
                <a:cs typeface="Arial"/>
                <a:sym typeface="Wingdings"/>
              </a:rPr>
              <a:t> pressure (a ‘thicker’ atmosphere) in past</a:t>
            </a:r>
          </a:p>
          <a:p>
            <a:endParaRPr lang="en-US" sz="2000" dirty="0" smtClean="0"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the atmosphere must have</a:t>
            </a:r>
          </a:p>
          <a:p>
            <a:r>
              <a:rPr lang="en-US" sz="2000" dirty="0" smtClean="0">
                <a:latin typeface="+mj-lt"/>
                <a:cs typeface="Arial"/>
                <a:sym typeface="Wingdings"/>
              </a:rPr>
              <a:t> eroded away to produce the</a:t>
            </a:r>
          </a:p>
          <a:p>
            <a:r>
              <a:rPr lang="en-US" sz="2000" dirty="0" smtClean="0">
                <a:latin typeface="+mj-lt"/>
                <a:cs typeface="Arial"/>
                <a:sym typeface="Wingdings"/>
              </a:rPr>
              <a:t> current thin atmosphere</a:t>
            </a:r>
          </a:p>
          <a:p>
            <a:endParaRPr lang="en-US" sz="2000" dirty="0" smtClean="0"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atmospheric erosion processes: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solar wind erosion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impact erosion</a:t>
            </a:r>
          </a:p>
        </p:txBody>
      </p:sp>
      <p:pic>
        <p:nvPicPr>
          <p:cNvPr id="6" name="Picture 5" descr="mars_runoff_channel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819400"/>
            <a:ext cx="4629544" cy="37831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626395" y="159023"/>
            <a:ext cx="38912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Magnetic Fields &amp; Erosion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685800"/>
            <a:ext cx="84582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when dynamo active, magnetic field shields atmosphere and reduces solar wind erosion</a:t>
            </a:r>
          </a:p>
        </p:txBody>
      </p:sp>
      <p:pic>
        <p:nvPicPr>
          <p:cNvPr id="6" name="Picture 5" descr="solar-breaches_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215" y="1371600"/>
            <a:ext cx="5275385" cy="411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" y="5638800"/>
            <a:ext cx="84582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it may not be a coincidence that Mars had a dynamo when it had a thick atmosphere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2843778" y="152400"/>
            <a:ext cx="3456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When the dynamo died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pic>
        <p:nvPicPr>
          <p:cNvPr id="4" name="Picture 3" descr="Mars_tim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600" y="762000"/>
            <a:ext cx="2514600" cy="3657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685800"/>
            <a:ext cx="7584127" cy="5940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when dynamo died, atmosphere began to erode</a:t>
            </a:r>
          </a:p>
          <a:p>
            <a:endParaRPr lang="en-US" sz="2000" dirty="0" smtClean="0">
              <a:solidFill>
                <a:srgbClr val="FFFFFF"/>
              </a:solidFill>
              <a:latin typeface="+mj-lt"/>
              <a:cs typeface="Arial"/>
              <a:sym typeface="Wingdings"/>
            </a:endParaRPr>
          </a:p>
          <a:p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  <a:sym typeface="Wingdings"/>
              </a:rPr>
              <a:t>BUT</a:t>
            </a:r>
          </a:p>
          <a:p>
            <a:endParaRPr lang="en-US" sz="2000" dirty="0" smtClean="0">
              <a:solidFill>
                <a:srgbClr val="FFFFFF"/>
              </a:solidFill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models suggest you can’t remove enough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 atmosphere from 4 </a:t>
            </a:r>
            <a:r>
              <a:rPr lang="en-US" sz="2000" dirty="0" err="1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Ga</a:t>
            </a:r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 to now</a:t>
            </a:r>
          </a:p>
          <a:p>
            <a:endParaRPr lang="en-US" sz="2000" dirty="0" smtClean="0">
              <a:solidFill>
                <a:srgbClr val="FFFFFF"/>
              </a:solidFill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very young Sun was more active  easier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 to erode atmosphere earlier in Mars history</a:t>
            </a:r>
          </a:p>
          <a:p>
            <a:endParaRPr lang="en-US" sz="2000" dirty="0" smtClean="0">
              <a:solidFill>
                <a:srgbClr val="FFFFFF"/>
              </a:solidFill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atmospheric people want no magnetic field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 shielding on early Mars so that young Sun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 (more active) could more efficiently erode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 atmosphere</a:t>
            </a:r>
          </a:p>
          <a:p>
            <a:endParaRPr lang="en-US" sz="2000" dirty="0" smtClean="0">
              <a:solidFill>
                <a:srgbClr val="FFFFFF"/>
              </a:solidFill>
              <a:latin typeface="+mj-lt"/>
              <a:cs typeface="Arial"/>
              <a:sym typeface="Wingdings"/>
            </a:endParaRPr>
          </a:p>
          <a:p>
            <a:r>
              <a:rPr lang="en-US" sz="2000" dirty="0" smtClean="0">
                <a:solidFill>
                  <a:srgbClr val="D7E4BD"/>
                </a:solidFill>
                <a:latin typeface="+mj-lt"/>
                <a:cs typeface="Arial"/>
                <a:sym typeface="Wingdings"/>
              </a:rPr>
              <a:t>BUT</a:t>
            </a:r>
          </a:p>
          <a:p>
            <a:endParaRPr lang="en-US" sz="2000" dirty="0" smtClean="0">
              <a:solidFill>
                <a:srgbClr val="FFFFFF"/>
              </a:solidFill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planetary </a:t>
            </a:r>
            <a:r>
              <a:rPr lang="en-US" sz="2000" dirty="0" err="1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magnetists</a:t>
            </a:r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 want strong magnetic field on early Mars to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+mj-lt"/>
                <a:cs typeface="Arial"/>
                <a:sym typeface="Wingdings"/>
              </a:rPr>
              <a:t> create strong crustal fields</a:t>
            </a:r>
            <a:endParaRPr lang="en-US" sz="2000" dirty="0" smtClean="0">
              <a:solidFill>
                <a:srgbClr val="FFFFFF"/>
              </a:solidFill>
              <a:latin typeface="+mj-lt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012544" y="159023"/>
            <a:ext cx="31189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How our model helps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4" name="Picture 3" descr="Mars_times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24600" y="762000"/>
            <a:ext cx="2514600" cy="3657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838200"/>
            <a:ext cx="5814412" cy="5324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in our model, the magnetic field is only strong</a:t>
            </a:r>
          </a:p>
          <a:p>
            <a:r>
              <a:rPr lang="en-US" sz="2000" dirty="0" smtClean="0">
                <a:latin typeface="+mj-lt"/>
                <a:cs typeface="Arial"/>
                <a:sym typeface="Wingdings"/>
              </a:rPr>
              <a:t> in the southern hemisphere</a:t>
            </a:r>
          </a:p>
          <a:p>
            <a:endParaRPr lang="en-US" sz="2000" dirty="0" smtClean="0">
              <a:latin typeface="+mj-lt"/>
              <a:cs typeface="Arial"/>
              <a:sym typeface="Wingdings"/>
            </a:endParaRPr>
          </a:p>
          <a:p>
            <a:r>
              <a:rPr lang="en-US" sz="2000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Arial"/>
                <a:sym typeface="Wingdings"/>
              </a:rPr>
              <a:t>SO</a:t>
            </a:r>
          </a:p>
          <a:p>
            <a:endParaRPr lang="en-US" sz="2000" dirty="0" smtClean="0"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can have efficient early atmospheric removal</a:t>
            </a:r>
          </a:p>
          <a:p>
            <a:r>
              <a:rPr lang="en-US" sz="2000" dirty="0" smtClean="0">
                <a:latin typeface="+mj-lt"/>
                <a:cs typeface="Arial"/>
                <a:sym typeface="Wingdings"/>
              </a:rPr>
              <a:t> (in the northern hemisphere)</a:t>
            </a:r>
          </a:p>
          <a:p>
            <a:endParaRPr lang="en-US" sz="2000" dirty="0" smtClean="0">
              <a:latin typeface="+mj-lt"/>
              <a:cs typeface="Arial"/>
              <a:sym typeface="Wingdings"/>
            </a:endParaRPr>
          </a:p>
          <a:p>
            <a:r>
              <a:rPr lang="en-US" sz="2000" dirty="0" smtClean="0">
                <a:solidFill>
                  <a:srgbClr val="D7E4BD"/>
                </a:solidFill>
                <a:latin typeface="+mj-lt"/>
                <a:cs typeface="Arial"/>
                <a:sym typeface="Wingdings"/>
              </a:rPr>
              <a:t>AND</a:t>
            </a:r>
          </a:p>
          <a:p>
            <a:endParaRPr lang="en-US" sz="2000" dirty="0" smtClean="0"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strong magnetic fields for the rocks to </a:t>
            </a:r>
          </a:p>
          <a:p>
            <a:r>
              <a:rPr lang="en-US" sz="2000" dirty="0" smtClean="0">
                <a:latin typeface="+mj-lt"/>
                <a:cs typeface="Arial"/>
                <a:sym typeface="Wingdings"/>
              </a:rPr>
              <a:t> magnetize</a:t>
            </a:r>
            <a:r>
              <a:rPr lang="en-US" sz="2000" dirty="0">
                <a:latin typeface="+mj-lt"/>
                <a:cs typeface="Arial"/>
                <a:sym typeface="Wingdings"/>
              </a:rPr>
              <a:t> </a:t>
            </a:r>
            <a:r>
              <a:rPr lang="en-US" sz="2000" dirty="0" smtClean="0">
                <a:latin typeface="+mj-lt"/>
                <a:cs typeface="Arial"/>
                <a:sym typeface="Wingdings"/>
              </a:rPr>
              <a:t>(in the southern hemisphere)</a:t>
            </a:r>
          </a:p>
          <a:p>
            <a:endParaRPr lang="en-US" sz="2000" dirty="0" smtClean="0">
              <a:latin typeface="+mj-lt"/>
              <a:cs typeface="Arial"/>
              <a:sym typeface="Wingdings"/>
            </a:endParaRPr>
          </a:p>
          <a:p>
            <a:endParaRPr lang="en-US" sz="2000" dirty="0" smtClean="0"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we need to model this atmospheric loss process 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to do that, we need data on Mars’ atmosphere …</a:t>
            </a:r>
            <a:endParaRPr lang="en-US" sz="2000" dirty="0" smtClean="0">
              <a:latin typeface="+mj-lt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012544" y="159023"/>
            <a:ext cx="31545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  <a:latin typeface="+mj-lt"/>
              </a:rPr>
              <a:t>Mars MAVEN Mission</a:t>
            </a:r>
            <a:endParaRPr lang="en-US" dirty="0">
              <a:solidFill>
                <a:schemeClr val="accent5">
                  <a:lumMod val="40000"/>
                  <a:lumOff val="60000"/>
                </a:schemeClr>
              </a:solidFill>
              <a:latin typeface="+mj-lt"/>
            </a:endParaRP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solidFill>
                <a:schemeClr val="accent3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" y="1340768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838200"/>
            <a:ext cx="507445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  <a:cs typeface="Arial"/>
                <a:sym typeface="Wingdings"/>
              </a:rPr>
              <a:t>“M</a:t>
            </a:r>
            <a:r>
              <a:rPr lang="en-US" sz="2000" dirty="0" smtClean="0">
                <a:latin typeface="+mj-lt"/>
                <a:cs typeface="Arial"/>
                <a:sym typeface="Wingdings"/>
              </a:rPr>
              <a:t>ars </a:t>
            </a:r>
            <a:r>
              <a:rPr lang="en-US" sz="2000" dirty="0" smtClean="0">
                <a:solidFill>
                  <a:srgbClr val="E6B9B8"/>
                </a:solidFill>
                <a:latin typeface="+mj-lt"/>
                <a:cs typeface="Arial"/>
                <a:sym typeface="Wingdings"/>
              </a:rPr>
              <a:t>A</a:t>
            </a:r>
            <a:r>
              <a:rPr lang="en-US" sz="2000" dirty="0" smtClean="0">
                <a:latin typeface="+mj-lt"/>
                <a:cs typeface="Arial"/>
                <a:sym typeface="Wingdings"/>
              </a:rPr>
              <a:t>tmosphere and </a:t>
            </a:r>
            <a:r>
              <a:rPr lang="en-US" sz="2000" dirty="0" smtClean="0">
                <a:solidFill>
                  <a:srgbClr val="E6B9B8"/>
                </a:solidFill>
                <a:latin typeface="+mj-lt"/>
                <a:cs typeface="Arial"/>
                <a:sym typeface="Wingdings"/>
              </a:rPr>
              <a:t>V</a:t>
            </a:r>
            <a:r>
              <a:rPr lang="en-US" sz="2000" dirty="0" smtClean="0">
                <a:latin typeface="+mj-lt"/>
                <a:cs typeface="Arial"/>
                <a:sym typeface="Wingdings"/>
              </a:rPr>
              <a:t>olatile </a:t>
            </a:r>
            <a:r>
              <a:rPr lang="en-US" sz="2000" dirty="0" err="1" smtClean="0">
                <a:solidFill>
                  <a:srgbClr val="E6B9B8"/>
                </a:solidFill>
                <a:latin typeface="+mj-lt"/>
                <a:cs typeface="Arial"/>
                <a:sym typeface="Wingdings"/>
              </a:rPr>
              <a:t>E</a:t>
            </a:r>
            <a:r>
              <a:rPr lang="en-US" sz="2000" dirty="0" err="1" smtClean="0">
                <a:latin typeface="+mj-lt"/>
                <a:cs typeface="Arial"/>
                <a:sym typeface="Wingdings"/>
              </a:rPr>
              <a:t>volutio</a:t>
            </a:r>
            <a:r>
              <a:rPr lang="en-US" sz="2000" dirty="0" err="1" smtClean="0">
                <a:solidFill>
                  <a:srgbClr val="E6B9B8"/>
                </a:solidFill>
                <a:latin typeface="+mj-lt"/>
                <a:cs typeface="Arial"/>
                <a:sym typeface="Wingdings"/>
              </a:rPr>
              <a:t>N</a:t>
            </a:r>
            <a:r>
              <a:rPr lang="en-US" sz="2000" dirty="0" smtClean="0">
                <a:solidFill>
                  <a:srgbClr val="E6B9B8"/>
                </a:solidFill>
                <a:latin typeface="+mj-lt"/>
                <a:cs typeface="Arial"/>
                <a:sym typeface="Wingdings"/>
              </a:rPr>
              <a:t>”</a:t>
            </a:r>
          </a:p>
          <a:p>
            <a:endParaRPr lang="en-US" sz="2000" dirty="0">
              <a:solidFill>
                <a:srgbClr val="E6B9B8"/>
              </a:solidFill>
              <a:latin typeface="+mj-lt"/>
              <a:cs typeface="Arial"/>
              <a:sym typeface="Wingding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E6B9B8"/>
                </a:solidFill>
                <a:latin typeface="+mj-lt"/>
                <a:cs typeface="Arial"/>
                <a:sym typeface="Wingdings"/>
              </a:rPr>
              <a:t>launched Nov 18, 2013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solidFill>
                  <a:srgbClr val="E6B9B8"/>
                </a:solidFill>
                <a:latin typeface="+mj-lt"/>
                <a:cs typeface="Arial"/>
                <a:sym typeface="Wingdings"/>
              </a:rPr>
              <a:t>arrived Sep 22, 2014 </a:t>
            </a:r>
            <a:endParaRPr lang="en-US" sz="2000" dirty="0" smtClean="0">
              <a:latin typeface="+mj-lt"/>
              <a:cs typeface="Arial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16242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50671"/>
            <a:ext cx="4644008" cy="440733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174021" y="188640"/>
            <a:ext cx="27959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MAVEN objectives: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pic>
        <p:nvPicPr>
          <p:cNvPr id="8" name="Picture 7" descr="mars3.pd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39" t="6667" r="9739" b="30000"/>
          <a:stretch>
            <a:fillRect/>
          </a:stretch>
        </p:blipFill>
        <p:spPr>
          <a:xfrm>
            <a:off x="4788024" y="2450671"/>
            <a:ext cx="4330008" cy="44073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00" y="838200"/>
            <a:ext cx="64091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Determine the current state of Mars’ atmosphere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Determine atmosphere escape rates today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Determine total loss of atmosphere to space over time</a:t>
            </a:r>
            <a:endParaRPr lang="en-US" sz="2000" dirty="0">
              <a:latin typeface="+mj-lt"/>
              <a:cs typeface="Arial"/>
              <a:sym typeface="Wingdings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How did Mars go from wet/warm to dry/cold?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+mj-lt"/>
              <a:cs typeface="Arial"/>
              <a:sym typeface="Wingdings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355976" y="3284984"/>
            <a:ext cx="57256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53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174021" y="188640"/>
            <a:ext cx="2813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MAVEN Spacecraft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16294" y="363490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880782" y="380974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3202"/>
            <a:ext cx="9144000" cy="6058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4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81885" y="188640"/>
            <a:ext cx="29418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Cool Maven Results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764704"/>
            <a:ext cx="88472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Solar wind &amp; radiation responsible for most of the atmospheric loss on Mars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  <a:cs typeface="Arial"/>
                <a:sym typeface="Wingdings"/>
              </a:rPr>
              <a:t>Depletion was enough to transform Martian climate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+mj-lt"/>
              <a:cs typeface="Arial"/>
              <a:sym typeface="Wingding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73" y="1628800"/>
            <a:ext cx="9144000" cy="4023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2972" y="5652160"/>
            <a:ext cx="90058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</a:rPr>
              <a:t>https://</a:t>
            </a:r>
            <a:r>
              <a:rPr lang="en-US" sz="1800" dirty="0" err="1">
                <a:latin typeface="+mj-lt"/>
              </a:rPr>
              <a:t>www.nasa.gov</a:t>
            </a:r>
            <a:r>
              <a:rPr lang="en-US" sz="1800" dirty="0">
                <a:latin typeface="+mj-lt"/>
              </a:rPr>
              <a:t>/press-release/</a:t>
            </a:r>
            <a:r>
              <a:rPr lang="en-US" sz="1800" dirty="0" err="1">
                <a:latin typeface="+mj-lt"/>
              </a:rPr>
              <a:t>nasas</a:t>
            </a:r>
            <a:r>
              <a:rPr lang="en-US" sz="1800" dirty="0">
                <a:latin typeface="+mj-lt"/>
              </a:rPr>
              <a:t>-maven-reveals-most-of-mars-atmosphere-was-lost-to-space</a:t>
            </a:r>
          </a:p>
        </p:txBody>
      </p:sp>
    </p:spTree>
    <p:extLst>
      <p:ext uri="{BB962C8B-B14F-4D97-AF65-F5344CB8AC3E}">
        <p14:creationId xmlns:p14="http://schemas.microsoft.com/office/powerpoint/2010/main" val="226706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503916" y="152400"/>
            <a:ext cx="4136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Terrestrial planet comparison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6858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about half the size of Earth </a:t>
            </a:r>
          </a:p>
        </p:txBody>
      </p:sp>
      <p:pic>
        <p:nvPicPr>
          <p:cNvPr id="6" name="Picture 5" descr="terrestrial_compar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62" y="1066800"/>
            <a:ext cx="8401838" cy="3657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518880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latin typeface="Arial"/>
                <a:cs typeface="Arial"/>
              </a:rPr>
              <a:t>Mars has a core, mantle and crust like other terrestrial planets</a:t>
            </a:r>
          </a:p>
          <a:p>
            <a:endParaRPr lang="en-US" sz="2000" dirty="0" smtClean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and although its small…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692" y="4221088"/>
            <a:ext cx="3411271" cy="2636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81885" y="188640"/>
            <a:ext cx="1912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Mars </a:t>
            </a:r>
            <a:r>
              <a:rPr lang="en-US" dirty="0" err="1" smtClean="0">
                <a:solidFill>
                  <a:srgbClr val="B7DEE8"/>
                </a:solidFill>
                <a:latin typeface="+mj-lt"/>
              </a:rPr>
              <a:t>InSight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764704"/>
            <a:ext cx="8186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IN</a:t>
            </a:r>
            <a:r>
              <a:rPr lang="en-US" sz="1800" dirty="0" err="1" smtClean="0">
                <a:latin typeface="+mj-lt"/>
                <a:cs typeface="Arial"/>
                <a:sym typeface="Wingdings"/>
              </a:rPr>
              <a:t>terior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 exploration using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S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eismic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I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nvestigations,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G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eodesy and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H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eat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T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ransport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0158" y="2461923"/>
            <a:ext cx="7004762" cy="43960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079" y="6237312"/>
            <a:ext cx="9005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</a:rPr>
              <a:t>https://</a:t>
            </a:r>
            <a:r>
              <a:rPr lang="en-US" sz="1800" dirty="0" err="1">
                <a:latin typeface="+mj-lt"/>
              </a:rPr>
              <a:t>insight.jpl.nasa.gov</a:t>
            </a:r>
            <a:r>
              <a:rPr lang="en-US" sz="1800" dirty="0">
                <a:latin typeface="+mj-lt"/>
              </a:rPr>
              <a:t>/</a:t>
            </a:r>
            <a:r>
              <a:rPr lang="en-US" sz="1800" dirty="0" err="1">
                <a:latin typeface="+mj-lt"/>
              </a:rPr>
              <a:t>home.cfm</a:t>
            </a:r>
            <a:endParaRPr lang="en-US" sz="1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04" y="1134036"/>
            <a:ext cx="72234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Science Goals: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Determine size, composition, physical state of Martian core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Determine thickness and structure of Martian crust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Determine thermal state of Mars’ interior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...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95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81885" y="188640"/>
            <a:ext cx="1912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Mars </a:t>
            </a:r>
            <a:r>
              <a:rPr lang="en-US" dirty="0" err="1" smtClean="0">
                <a:solidFill>
                  <a:srgbClr val="B7DEE8"/>
                </a:solidFill>
                <a:latin typeface="+mj-lt"/>
              </a:rPr>
              <a:t>InSight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764704"/>
            <a:ext cx="8186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 err="1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IN</a:t>
            </a:r>
            <a:r>
              <a:rPr lang="en-US" sz="1800" dirty="0" err="1" smtClean="0">
                <a:latin typeface="+mj-lt"/>
                <a:cs typeface="Arial"/>
                <a:sym typeface="Wingdings"/>
              </a:rPr>
              <a:t>terior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 exploration using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S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eismic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I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nvestigations,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G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eodesy and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H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eat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  <a:cs typeface="Arial"/>
                <a:sym typeface="Wingdings"/>
              </a:rPr>
              <a:t>T</a:t>
            </a:r>
            <a:r>
              <a:rPr lang="en-US" sz="1800" dirty="0" smtClean="0">
                <a:latin typeface="+mj-lt"/>
                <a:cs typeface="Arial"/>
                <a:sym typeface="Wingdings"/>
              </a:rPr>
              <a:t>ransport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9792" y="2461923"/>
            <a:ext cx="6375128" cy="43960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92080" y="5805264"/>
            <a:ext cx="40708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j-lt"/>
              </a:rPr>
              <a:t>https://</a:t>
            </a:r>
            <a:r>
              <a:rPr lang="en-US" sz="1800" dirty="0" err="1">
                <a:latin typeface="+mj-lt"/>
              </a:rPr>
              <a:t>insight.jpl.nasa.gov</a:t>
            </a:r>
            <a:r>
              <a:rPr lang="en-US" sz="1800" dirty="0">
                <a:latin typeface="+mj-lt"/>
              </a:rPr>
              <a:t>/</a:t>
            </a:r>
            <a:r>
              <a:rPr lang="en-US" sz="1800" dirty="0" err="1">
                <a:latin typeface="+mj-lt"/>
              </a:rPr>
              <a:t>home.cfm</a:t>
            </a:r>
            <a:endParaRPr lang="en-US" sz="18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704" y="1134036"/>
            <a:ext cx="72234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j-lt"/>
              </a:rPr>
              <a:t>Science Goals: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Determine size, composition, physical state of Martian core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Determine thickness and structure of Martian crust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Determine thermal state of Mars’ interior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+mj-lt"/>
              </a:rPr>
              <a:t>...</a:t>
            </a:r>
            <a:endParaRPr lang="en-US" sz="20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624" y="2996952"/>
            <a:ext cx="23770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j-lt"/>
              </a:rPr>
              <a:t>Launch:</a:t>
            </a:r>
          </a:p>
          <a:p>
            <a:r>
              <a:rPr lang="en-US" sz="1800" dirty="0" smtClean="0">
                <a:latin typeface="+mj-lt"/>
              </a:rPr>
              <a:t>May 5 2018</a:t>
            </a:r>
          </a:p>
          <a:p>
            <a:r>
              <a:rPr lang="en-US" sz="1800" dirty="0" smtClean="0">
                <a:latin typeface="+mj-lt"/>
              </a:rPr>
              <a:t>(was originally planned for Mar 2016, but scrapped)</a:t>
            </a:r>
          </a:p>
          <a:p>
            <a:endParaRPr lang="en-US" sz="1800" dirty="0" smtClean="0">
              <a:latin typeface="+mj-lt"/>
            </a:endParaRPr>
          </a:p>
          <a:p>
            <a:r>
              <a:rPr lang="en-US" sz="1800" dirty="0" smtClean="0">
                <a:latin typeface="+mj-lt"/>
              </a:rPr>
              <a:t>Landing:</a:t>
            </a:r>
          </a:p>
          <a:p>
            <a:r>
              <a:rPr lang="en-US" sz="1800" dirty="0" smtClean="0">
                <a:latin typeface="+mj-lt"/>
              </a:rPr>
              <a:t>Nov 26 2018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817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3641397" y="188640"/>
            <a:ext cx="18612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B7DEE8"/>
                </a:solidFill>
                <a:latin typeface="+mj-lt"/>
              </a:rPr>
              <a:t>Conclusions</a:t>
            </a:r>
            <a:endParaRPr lang="en-US" dirty="0">
              <a:solidFill>
                <a:srgbClr val="B7DEE8"/>
              </a:solidFill>
              <a:latin typeface="+mj-lt"/>
            </a:endParaRPr>
          </a:p>
        </p:txBody>
      </p:sp>
      <p:sp>
        <p:nvSpPr>
          <p:cNvPr id="15363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762000"/>
            <a:ext cx="8458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</a:rPr>
              <a:t>want to understand how Mars got its wacky magnetism and what it tells us about Mars’ past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</a:rPr>
              <a:t>Mars’ dichotomy formation mechanisms can result in a single hemisphere dynamo</a:t>
            </a:r>
          </a:p>
          <a:p>
            <a:endParaRPr lang="en-US" sz="2000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</a:rPr>
              <a:t>this can explain why crustal rocks are most strongly magnetized in the southern hemisphere</a:t>
            </a:r>
          </a:p>
          <a:p>
            <a:endParaRPr lang="en-US" sz="2000" dirty="0" smtClean="0">
              <a:latin typeface="+mj-lt"/>
            </a:endParaRPr>
          </a:p>
          <a:p>
            <a:pPr>
              <a:buFont typeface="Arial"/>
              <a:buChar char="•"/>
            </a:pPr>
            <a:r>
              <a:rPr lang="en-US" sz="2000" dirty="0" smtClean="0">
                <a:latin typeface="+mj-lt"/>
              </a:rPr>
              <a:t>implications for the atmosphere are interesting and need to be studied further</a:t>
            </a:r>
          </a:p>
          <a:p>
            <a:pPr>
              <a:buFont typeface="Arial"/>
              <a:buChar char="•"/>
            </a:pPr>
            <a:endParaRPr lang="en-US" sz="2000" dirty="0" smtClean="0">
              <a:latin typeface="+mj-lt"/>
            </a:endParaRPr>
          </a:p>
          <a:p>
            <a:pPr>
              <a:buFont typeface="Arial"/>
              <a:buChar char="•"/>
            </a:pPr>
            <a:endParaRPr lang="en-US" sz="2000" dirty="0">
              <a:latin typeface="+mj-lt"/>
            </a:endParaRPr>
          </a:p>
          <a:p>
            <a:pPr>
              <a:buFont typeface="Arial"/>
              <a:buChar char="•"/>
            </a:pPr>
            <a:endParaRPr lang="en-US" sz="2000" dirty="0" smtClean="0">
              <a:latin typeface="+mj-lt"/>
            </a:endParaRPr>
          </a:p>
          <a:p>
            <a:pPr>
              <a:buFont typeface="Arial"/>
              <a:buChar char="•"/>
            </a:pPr>
            <a:endParaRPr lang="en-US" sz="2000" dirty="0">
              <a:latin typeface="+mj-lt"/>
            </a:endParaRPr>
          </a:p>
          <a:p>
            <a:pPr>
              <a:buFont typeface="Arial"/>
              <a:buChar char="•"/>
            </a:pPr>
            <a:endParaRPr lang="en-US" sz="2000" dirty="0" smtClean="0">
              <a:latin typeface="+mj-lt"/>
            </a:endParaRPr>
          </a:p>
          <a:p>
            <a:pPr>
              <a:buFont typeface="Arial"/>
              <a:buChar char="•"/>
            </a:pPr>
            <a:endParaRPr lang="en-US" sz="2000" dirty="0" smtClean="0">
              <a:latin typeface="+mj-lt"/>
            </a:endParaRPr>
          </a:p>
          <a:p>
            <a:r>
              <a:rPr lang="en-US" sz="2000" dirty="0" smtClean="0">
                <a:latin typeface="+mj-lt"/>
              </a:rPr>
              <a:t>                                                </a:t>
            </a:r>
            <a:r>
              <a:rPr lang="en-US" sz="2000" dirty="0" smtClean="0">
                <a:solidFill>
                  <a:srgbClr val="D7E4BD"/>
                </a:solidFill>
                <a:latin typeface="+mj-lt"/>
              </a:rPr>
              <a:t>Thank you</a:t>
            </a:r>
            <a:endParaRPr lang="en-US" sz="2000" dirty="0">
              <a:solidFill>
                <a:srgbClr val="D7E4BD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150953" y="152400"/>
            <a:ext cx="28420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XL surface features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609600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large impact craters: Hellas &amp; </a:t>
            </a:r>
            <a:r>
              <a:rPr lang="en-US" sz="2000" dirty="0" err="1" smtClean="0">
                <a:latin typeface="Arial"/>
                <a:cs typeface="Arial"/>
              </a:rPr>
              <a:t>Argyre</a:t>
            </a:r>
            <a:endParaRPr lang="en-US" sz="2000" dirty="0" smtClean="0">
              <a:latin typeface="Arial"/>
              <a:cs typeface="Arial"/>
            </a:endParaRPr>
          </a:p>
          <a:p>
            <a:pPr>
              <a:buFont typeface="Arial"/>
              <a:buChar char="•"/>
            </a:pPr>
            <a:r>
              <a:rPr lang="en-US" sz="2000" dirty="0" err="1" smtClean="0">
                <a:latin typeface="Arial"/>
                <a:cs typeface="Arial"/>
              </a:rPr>
              <a:t>Tharsis</a:t>
            </a:r>
            <a:r>
              <a:rPr lang="en-US" sz="2000" dirty="0" smtClean="0">
                <a:latin typeface="Arial"/>
                <a:cs typeface="Arial"/>
              </a:rPr>
              <a:t> volcanic province</a:t>
            </a:r>
          </a:p>
          <a:p>
            <a:pPr>
              <a:buFont typeface="Arial"/>
              <a:buChar char="•"/>
            </a:pPr>
            <a:r>
              <a:rPr lang="en-US" sz="2000" dirty="0" err="1" smtClean="0">
                <a:latin typeface="Arial"/>
                <a:cs typeface="Arial"/>
              </a:rPr>
              <a:t>Valles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Marineris</a:t>
            </a:r>
            <a:endParaRPr lang="en-US" sz="2000" dirty="0" smtClean="0">
              <a:latin typeface="Arial"/>
              <a:cs typeface="Arial"/>
            </a:endParaRPr>
          </a:p>
        </p:txBody>
      </p:sp>
      <p:pic>
        <p:nvPicPr>
          <p:cNvPr id="9" name="Picture 8" descr="valles_mariner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895600"/>
            <a:ext cx="3962400" cy="3962400"/>
          </a:xfrm>
          <a:prstGeom prst="rect">
            <a:avLst/>
          </a:prstGeom>
        </p:spPr>
      </p:pic>
      <p:pic>
        <p:nvPicPr>
          <p:cNvPr id="7" name="Picture 6" descr="tharsi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5000"/>
            <a:ext cx="3081580" cy="3276599"/>
          </a:xfrm>
          <a:prstGeom prst="rect">
            <a:avLst/>
          </a:prstGeom>
        </p:spPr>
      </p:pic>
      <p:pic>
        <p:nvPicPr>
          <p:cNvPr id="8" name="Picture 7" descr="hella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580" y="620688"/>
            <a:ext cx="2997843" cy="2819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350377" y="152400"/>
            <a:ext cx="24432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Lots of new data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609600"/>
            <a:ext cx="8305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recent missions: MGS, Mars Express, rovers, MAVEN, …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mapping of topography, gravity, surface composition, magnetic fields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local in-situ analysis of rocks, ice</a:t>
            </a:r>
          </a:p>
        </p:txBody>
      </p:sp>
      <p:pic>
        <p:nvPicPr>
          <p:cNvPr id="6" name="Picture 5" descr="phoenix_ic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87880" y="1676400"/>
            <a:ext cx="3931920" cy="3124200"/>
          </a:xfrm>
          <a:prstGeom prst="rect">
            <a:avLst/>
          </a:prstGeom>
        </p:spPr>
      </p:pic>
      <p:pic>
        <p:nvPicPr>
          <p:cNvPr id="8" name="Picture 7" descr="mer_blueberries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0" y="3962400"/>
            <a:ext cx="2895600" cy="2895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819400" y="4750475"/>
            <a:ext cx="2683276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Mars today: </a:t>
            </a:r>
          </a:p>
          <a:p>
            <a:r>
              <a:rPr lang="en-US" sz="1800" dirty="0" smtClean="0">
                <a:latin typeface="Arial"/>
                <a:cs typeface="Arial"/>
              </a:rPr>
              <a:t> no surface liquid </a:t>
            </a:r>
          </a:p>
          <a:p>
            <a:r>
              <a:rPr lang="en-US" sz="1800" dirty="0" smtClean="0">
                <a:latin typeface="Arial"/>
                <a:cs typeface="Arial"/>
              </a:rPr>
              <a:t> water, thin atmosphere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Mars in early history:</a:t>
            </a:r>
          </a:p>
          <a:p>
            <a:r>
              <a:rPr lang="en-US" sz="1800" dirty="0" smtClean="0">
                <a:latin typeface="Arial"/>
                <a:cs typeface="Arial"/>
              </a:rPr>
              <a:t>  surface liquid water,</a:t>
            </a:r>
          </a:p>
          <a:p>
            <a:r>
              <a:rPr lang="en-US" sz="1800" dirty="0" smtClean="0">
                <a:latin typeface="Arial"/>
                <a:cs typeface="Arial"/>
              </a:rPr>
              <a:t>  thick atmosphere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10" name="Picture 9" descr="marsgulleys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7400" y="3393199"/>
            <a:ext cx="3200400" cy="33314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292819" y="152400"/>
            <a:ext cx="2494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Mars topography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6" name="Picture 5" descr="topography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81200"/>
            <a:ext cx="9126397" cy="441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685800"/>
            <a:ext cx="70583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hemispheric crustal dichotomy:  north: low</a:t>
            </a:r>
          </a:p>
          <a:p>
            <a:r>
              <a:rPr lang="en-US" sz="2000" dirty="0" smtClean="0">
                <a:latin typeface="Arial"/>
                <a:cs typeface="Arial"/>
              </a:rPr>
              <a:t>	 		             south: high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can also see </a:t>
            </a:r>
            <a:r>
              <a:rPr lang="en-US" sz="2000" dirty="0" err="1" smtClean="0">
                <a:latin typeface="Arial"/>
                <a:cs typeface="Arial"/>
              </a:rPr>
              <a:t>Tharsis</a:t>
            </a:r>
            <a:r>
              <a:rPr lang="en-US" sz="2000" dirty="0" smtClean="0">
                <a:latin typeface="Arial"/>
                <a:cs typeface="Arial"/>
              </a:rPr>
              <a:t>, </a:t>
            </a:r>
            <a:r>
              <a:rPr lang="en-US" sz="2000" dirty="0" err="1" smtClean="0">
                <a:latin typeface="Arial"/>
                <a:cs typeface="Arial"/>
              </a:rPr>
              <a:t>Valles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err="1" smtClean="0">
                <a:latin typeface="Arial"/>
                <a:cs typeface="Arial"/>
              </a:rPr>
              <a:t>Marineris</a:t>
            </a:r>
            <a:r>
              <a:rPr lang="en-US" sz="2000" dirty="0" smtClean="0">
                <a:latin typeface="Arial"/>
                <a:cs typeface="Arial"/>
              </a:rPr>
              <a:t>, large impact craters</a:t>
            </a:r>
            <a:endParaRPr lang="en-US" sz="20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145468" y="152400"/>
            <a:ext cx="28530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Mars magnetic field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81000" y="609600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4958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extremely strong localized </a:t>
            </a:r>
          </a:p>
          <a:p>
            <a:r>
              <a:rPr lang="en-US" sz="2000" dirty="0" smtClean="0">
                <a:latin typeface="Arial"/>
                <a:cs typeface="Arial"/>
              </a:rPr>
              <a:t> crustal magnetism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10" name="Picture 9" descr="marscrustalmagnetis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16411" y="3581400"/>
            <a:ext cx="5527589" cy="3276600"/>
          </a:xfrm>
          <a:prstGeom prst="rect">
            <a:avLst/>
          </a:prstGeom>
        </p:spPr>
      </p:pic>
      <p:pic>
        <p:nvPicPr>
          <p:cNvPr id="8" name="Picture 7" descr="global_ER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6" y="658637"/>
            <a:ext cx="7347485" cy="3227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2777804" y="152400"/>
            <a:ext cx="35883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B7DEE8"/>
                </a:solidFill>
                <a:latin typeface="Arial"/>
                <a:cs typeface="Arial"/>
              </a:rPr>
              <a:t>Mars: A Magnetic History</a:t>
            </a:r>
            <a:endParaRPr lang="en-US" dirty="0">
              <a:solidFill>
                <a:srgbClr val="B7DEE8"/>
              </a:solidFill>
              <a:latin typeface="Arial"/>
              <a:cs typeface="Arial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81000" y="620688"/>
            <a:ext cx="8382000" cy="0"/>
          </a:xfrm>
          <a:prstGeom prst="line">
            <a:avLst/>
          </a:prstGeom>
          <a:noFill/>
          <a:ln w="12700">
            <a:solidFill>
              <a:srgbClr val="00808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381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" y="685800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magnetic fields especially useful because:</a:t>
            </a:r>
          </a:p>
          <a:p>
            <a:pPr marL="457200" indent="-457200"/>
            <a:r>
              <a:rPr lang="en-US" sz="2000" dirty="0" smtClean="0">
                <a:latin typeface="Arial"/>
                <a:cs typeface="Arial"/>
              </a:rPr>
              <a:t>  (1) source is deep, but can be observed with spacecraft </a:t>
            </a:r>
          </a:p>
          <a:p>
            <a:pPr marL="457200" indent="-457200"/>
            <a:r>
              <a:rPr lang="en-US" sz="2000" dirty="0" smtClean="0">
                <a:latin typeface="Arial"/>
                <a:cs typeface="Arial"/>
                <a:sym typeface="Wingdings"/>
              </a:rPr>
              <a:t>		 can probe deep interior</a:t>
            </a:r>
          </a:p>
          <a:p>
            <a:r>
              <a:rPr lang="en-US" sz="2000" dirty="0" smtClean="0">
                <a:latin typeface="Arial"/>
                <a:cs typeface="Arial"/>
                <a:sym typeface="Wingdings"/>
              </a:rPr>
              <a:t>  (2) rocks can record past magnetic fields </a:t>
            </a:r>
          </a:p>
          <a:p>
            <a:r>
              <a:rPr lang="en-US" sz="2000" dirty="0">
                <a:latin typeface="Arial"/>
                <a:cs typeface="Arial"/>
                <a:sym typeface="Wingdings"/>
              </a:rPr>
              <a:t>	</a:t>
            </a:r>
            <a:r>
              <a:rPr lang="en-US" sz="2000" dirty="0" smtClean="0">
                <a:latin typeface="Arial"/>
                <a:cs typeface="Arial"/>
                <a:sym typeface="Wingdings"/>
              </a:rPr>
              <a:t> can probe history</a:t>
            </a:r>
          </a:p>
        </p:txBody>
      </p:sp>
      <p:pic>
        <p:nvPicPr>
          <p:cNvPr id="7" name="Picture 6" descr="merc_dynam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66" r="6383"/>
          <a:stretch>
            <a:fillRect/>
          </a:stretch>
        </p:blipFill>
        <p:spPr>
          <a:xfrm>
            <a:off x="251520" y="2492896"/>
            <a:ext cx="4104456" cy="3949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569" y="2497088"/>
            <a:ext cx="1616008" cy="4083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44969" y="5697488"/>
            <a:ext cx="1775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D7E4BD"/>
                </a:solidFill>
                <a:latin typeface="Arial"/>
                <a:cs typeface="Arial"/>
              </a:rPr>
              <a:t>magnetic fields</a:t>
            </a:r>
          </a:p>
          <a:p>
            <a:r>
              <a:rPr lang="en-US" sz="1800" dirty="0" smtClean="0">
                <a:solidFill>
                  <a:srgbClr val="D7E4BD"/>
                </a:solidFill>
                <a:latin typeface="Arial"/>
                <a:cs typeface="Arial"/>
              </a:rPr>
              <a:t>generated here</a:t>
            </a:r>
            <a:endParaRPr lang="en-US" sz="1800" dirty="0">
              <a:solidFill>
                <a:srgbClr val="D7E4BD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4969" y="2420888"/>
            <a:ext cx="1775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D7E4BD"/>
                </a:solidFill>
                <a:latin typeface="Arial"/>
                <a:cs typeface="Arial"/>
              </a:rPr>
              <a:t>magnetic fields</a:t>
            </a:r>
          </a:p>
          <a:p>
            <a:r>
              <a:rPr lang="en-US" sz="1800" dirty="0" smtClean="0">
                <a:solidFill>
                  <a:srgbClr val="D7E4BD"/>
                </a:solidFill>
                <a:latin typeface="Arial"/>
                <a:cs typeface="Arial"/>
              </a:rPr>
              <a:t>observed here</a:t>
            </a:r>
            <a:endParaRPr lang="en-US" sz="1800" dirty="0">
              <a:solidFill>
                <a:srgbClr val="D7E4BD"/>
              </a:solidFill>
              <a:latin typeface="Arial"/>
              <a:cs typeface="Arial"/>
            </a:endParaRPr>
          </a:p>
        </p:txBody>
      </p:sp>
      <p:cxnSp>
        <p:nvCxnSpPr>
          <p:cNvPr id="13" name="Straight Arrow Connector 12"/>
          <p:cNvCxnSpPr>
            <a:stCxn id="9" idx="1"/>
          </p:cNvCxnSpPr>
          <p:nvPr/>
        </p:nvCxnSpPr>
        <p:spPr bwMode="auto">
          <a:xfrm rot="10800000">
            <a:off x="6587769" y="6002288"/>
            <a:ext cx="457200" cy="183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10800000">
            <a:off x="6587769" y="2649488"/>
            <a:ext cx="457200" cy="183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4204</TotalTime>
  <Words>1467</Words>
  <Application>Microsoft Macintosh PowerPoint</Application>
  <PresentationFormat>On-screen Show (4:3)</PresentationFormat>
  <Paragraphs>346</Paragraphs>
  <Slides>42</Slides>
  <Notes>33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Century Gothic</vt:lpstr>
      <vt:lpstr>Chalkboard Bold</vt:lpstr>
      <vt:lpstr>Comic Sans MS</vt:lpstr>
      <vt:lpstr>Helvetica</vt:lpstr>
      <vt:lpstr>ＭＳ Ｐゴシック</vt:lpstr>
      <vt:lpstr>Times New Roman</vt:lpstr>
      <vt:lpstr>Wingdings</vt:lpstr>
      <vt:lpstr>Arial</vt:lpstr>
      <vt:lpstr>Black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Toronto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Sabine Stanley</dc:creator>
  <cp:lastModifiedBy>Sabine Stanley</cp:lastModifiedBy>
  <cp:revision>271</cp:revision>
  <dcterms:created xsi:type="dcterms:W3CDTF">2009-02-18T20:46:49Z</dcterms:created>
  <dcterms:modified xsi:type="dcterms:W3CDTF">2017-07-26T14:48:29Z</dcterms:modified>
</cp:coreProperties>
</file>