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744" r:id="rId2"/>
    <p:sldId id="998" r:id="rId3"/>
    <p:sldId id="784" r:id="rId4"/>
    <p:sldId id="794" r:id="rId5"/>
    <p:sldId id="1000" r:id="rId6"/>
    <p:sldId id="999" r:id="rId7"/>
    <p:sldId id="847" r:id="rId8"/>
    <p:sldId id="977" r:id="rId9"/>
    <p:sldId id="992" r:id="rId10"/>
    <p:sldId id="994" r:id="rId11"/>
    <p:sldId id="995" r:id="rId12"/>
    <p:sldId id="993" r:id="rId13"/>
    <p:sldId id="846" r:id="rId14"/>
    <p:sldId id="987" r:id="rId15"/>
    <p:sldId id="988" r:id="rId16"/>
    <p:sldId id="929" r:id="rId17"/>
    <p:sldId id="947" r:id="rId18"/>
    <p:sldId id="991" r:id="rId19"/>
    <p:sldId id="807" r:id="rId20"/>
    <p:sldId id="795" r:id="rId21"/>
    <p:sldId id="990" r:id="rId22"/>
    <p:sldId id="799" r:id="rId23"/>
    <p:sldId id="800" r:id="rId24"/>
    <p:sldId id="752" r:id="rId25"/>
    <p:sldId id="989" r:id="rId26"/>
    <p:sldId id="975" r:id="rId27"/>
    <p:sldId id="1001" r:id="rId28"/>
    <p:sldId id="980" r:id="rId29"/>
    <p:sldId id="986" r:id="rId30"/>
    <p:sldId id="981" r:id="rId31"/>
    <p:sldId id="754" r:id="rId32"/>
    <p:sldId id="755" r:id="rId33"/>
    <p:sldId id="748" r:id="rId34"/>
    <p:sldId id="750" r:id="rId35"/>
    <p:sldId id="751" r:id="rId36"/>
    <p:sldId id="996" r:id="rId37"/>
    <p:sldId id="974" r:id="rId38"/>
    <p:sldId id="901" r:id="rId39"/>
    <p:sldId id="902" r:id="rId40"/>
    <p:sldId id="903" r:id="rId41"/>
    <p:sldId id="904" r:id="rId42"/>
    <p:sldId id="905" r:id="rId43"/>
    <p:sldId id="906" r:id="rId44"/>
    <p:sldId id="907" r:id="rId45"/>
    <p:sldId id="908" r:id="rId46"/>
    <p:sldId id="909" r:id="rId47"/>
    <p:sldId id="910" r:id="rId48"/>
    <p:sldId id="911" r:id="rId49"/>
    <p:sldId id="997" r:id="rId50"/>
    <p:sldId id="979" r:id="rId51"/>
    <p:sldId id="746" r:id="rId52"/>
    <p:sldId id="973" r:id="rId53"/>
    <p:sldId id="886" r:id="rId54"/>
    <p:sldId id="1002" r:id="rId55"/>
    <p:sldId id="887" r:id="rId56"/>
    <p:sldId id="972" r:id="rId57"/>
    <p:sldId id="931" r:id="rId58"/>
    <p:sldId id="954" r:id="rId59"/>
    <p:sldId id="966" r:id="rId60"/>
    <p:sldId id="864" r:id="rId61"/>
    <p:sldId id="865" r:id="rId62"/>
    <p:sldId id="866" r:id="rId63"/>
    <p:sldId id="867" r:id="rId64"/>
    <p:sldId id="982" r:id="rId65"/>
    <p:sldId id="983" r:id="rId66"/>
    <p:sldId id="771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404040"/>
    <a:srgbClr val="808080"/>
    <a:srgbClr val="000000"/>
    <a:srgbClr val="FFFFFF"/>
    <a:srgbClr val="FF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88266" autoAdjust="0"/>
  </p:normalViewPr>
  <p:slideViewPr>
    <p:cSldViewPr>
      <p:cViewPr>
        <p:scale>
          <a:sx n="72" d="100"/>
          <a:sy n="72" d="100"/>
        </p:scale>
        <p:origin x="-2048" y="-1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B46A262-6298-46A4-96AF-A721E024A287}" type="datetimeFigureOut">
              <a:rPr lang="en-US"/>
              <a:pPr>
                <a:defRPr/>
              </a:pPr>
              <a:t>7/26/17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DF6FA41-ECD1-4E3D-BAEA-207A2FF4A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69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64EDBE-891A-47E9-A388-BD56598A7A19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</a:t>
            </a:r>
            <a:r>
              <a:rPr lang="en-US" dirty="0" err="1" smtClean="0"/>
              <a:t>www.noao.edu</a:t>
            </a:r>
            <a:r>
              <a:rPr lang="en-US" dirty="0" smtClean="0"/>
              <a:t>/</a:t>
            </a:r>
            <a:r>
              <a:rPr lang="en-US" dirty="0" err="1" smtClean="0"/>
              <a:t>image_gallery</a:t>
            </a:r>
            <a:r>
              <a:rPr lang="en-US" dirty="0" smtClean="0"/>
              <a:t>/html/im0650.html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Credit: </a:t>
            </a:r>
            <a:r>
              <a:rPr lang="en-US" dirty="0" err="1" smtClean="0"/>
              <a:t>T.A.Rector</a:t>
            </a:r>
            <a:r>
              <a:rPr lang="en-US" dirty="0" smtClean="0"/>
              <a:t>, </a:t>
            </a:r>
            <a:r>
              <a:rPr lang="en-US" dirty="0" err="1" smtClean="0"/>
              <a:t>I.P.Dell'Antonio</a:t>
            </a:r>
            <a:r>
              <a:rPr lang="en-US" dirty="0" smtClean="0"/>
              <a:t>, NOAO/AURA/NSF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63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8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9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0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11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09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5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84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57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17828-1097-4168-82D6-82C1C689778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7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else is</a:t>
            </a:r>
            <a:r>
              <a:rPr lang="en-US" dirty="0" smtClean="0"/>
              <a:t> wrong with this picture?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E75DA-3EA4-4B29-8166-706E2D226292}" type="slidenum">
              <a:rPr lang="en-US"/>
              <a:pPr/>
              <a:t>16</a:t>
            </a:fld>
            <a:endParaRPr lang="en-US"/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visibleearth.nasa.gov</a:t>
            </a:r>
            <a:r>
              <a:rPr lang="en-US" dirty="0" smtClean="0"/>
              <a:t>/</a:t>
            </a:r>
            <a:r>
              <a:rPr lang="en-US" dirty="0" err="1" smtClean="0"/>
              <a:t>view_rec.php?id</a:t>
            </a:r>
            <a:r>
              <a:rPr lang="en-US" dirty="0" smtClean="0"/>
              <a:t>=2429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www.noao.edu</a:t>
            </a:r>
            <a:r>
              <a:rPr lang="en-US" dirty="0" smtClean="0"/>
              <a:t>/</a:t>
            </a:r>
            <a:r>
              <a:rPr lang="en-US" dirty="0" err="1" smtClean="0"/>
              <a:t>image_gallery</a:t>
            </a:r>
            <a:r>
              <a:rPr lang="en-US" dirty="0" smtClean="0"/>
              <a:t>/html/im0650.html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B9CF6-62DF-40FB-892B-46B361284992}" type="slidenum">
              <a:rPr lang="en-US"/>
              <a:pPr/>
              <a:t>17</a:t>
            </a:fld>
            <a:endParaRPr lang="en-US"/>
          </a:p>
        </p:txBody>
      </p:sp>
      <p:sp>
        <p:nvSpPr>
          <p:cNvPr id="96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visibleearth.nasa.gov</a:t>
            </a:r>
            <a:r>
              <a:rPr lang="en-US" dirty="0" smtClean="0"/>
              <a:t>/</a:t>
            </a:r>
            <a:r>
              <a:rPr lang="en-US" dirty="0" err="1" smtClean="0"/>
              <a:t>view_rec.php?id</a:t>
            </a:r>
            <a:r>
              <a:rPr lang="en-US" dirty="0" smtClean="0"/>
              <a:t>=2429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www.noao.edu</a:t>
            </a:r>
            <a:r>
              <a:rPr lang="en-US" dirty="0" smtClean="0"/>
              <a:t>/</a:t>
            </a:r>
            <a:r>
              <a:rPr lang="en-US" dirty="0" err="1" smtClean="0"/>
              <a:t>image_gallery</a:t>
            </a:r>
            <a:r>
              <a:rPr lang="en-US" dirty="0" smtClean="0"/>
              <a:t>/html/im0650.html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/wiki/Image:20060329-045.jpg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cfa-www.harvard.edu</a:t>
            </a:r>
            <a:r>
              <a:rPr lang="en-US" dirty="0" smtClean="0"/>
              <a:t>/~</a:t>
            </a:r>
            <a:r>
              <a:rPr lang="en-US" dirty="0" err="1" smtClean="0"/>
              <a:t>scranmer</a:t>
            </a:r>
            <a:r>
              <a:rPr lang="en-US" dirty="0" smtClean="0"/>
              <a:t>/SURF/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9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/wiki/Image:Solar_eclips_1999_4.jpg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9 2016 Pacific Solar eclipse captured by DISCOVR [Deep Space Climate Observatory] (NASA)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6FA41-ECD1-4E3D-BAEA-207A2FF4A73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4F0A-A4A7-45D0-A827-79B448E8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99F71-1817-46FD-AA03-C26D53FBE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8E1D7-28B6-450F-B48C-B74F9E4A9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EF6F0-3655-4ACC-A954-79FE1ABA6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7BFDC-18EF-4959-B074-955C0F81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33298-111D-4917-B072-46135E1D7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78D8A-1DD0-426E-9621-1760CF674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98D64-8C6F-428E-802A-51A17799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528E-653B-419A-BBAB-354E892BD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FC97F-41CB-4F7D-A218-D18F3C885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D332F-11A9-4BCF-9C09-0095BC3DE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B86BCE7-5AB0-4D51-B196-89A6DA163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timeanddate.com/eclipse/in/usa" TargetMode="External"/><Relationship Id="rId3" Type="http://schemas.openxmlformats.org/officeDocument/2006/relationships/image" Target="../media/image5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timeanddate.com/eclipse/in/usa" TargetMode="External"/><Relationship Id="rId3" Type="http://schemas.openxmlformats.org/officeDocument/2006/relationships/image" Target="../media/image5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Relationship Id="rId3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470025"/>
          </a:xfrm>
        </p:spPr>
        <p:txBody>
          <a:bodyPr/>
          <a:lstStyle/>
          <a:p>
            <a:r>
              <a:rPr lang="en-US" sz="3600" dirty="0" smtClean="0"/>
              <a:t>How </a:t>
            </a:r>
            <a:r>
              <a:rPr lang="en-US" sz="3600" smtClean="0"/>
              <a:t>Eclipses Occur, and the </a:t>
            </a:r>
            <a:r>
              <a:rPr lang="en-US" sz="3600" dirty="0" smtClean="0"/>
              <a:t>2017 Great </a:t>
            </a:r>
            <a:r>
              <a:rPr lang="en-US" sz="3600" dirty="0"/>
              <a:t>American </a:t>
            </a:r>
            <a:r>
              <a:rPr lang="en-US" sz="3600" dirty="0" smtClean="0"/>
              <a:t>Solar Eclipse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91000"/>
            <a:ext cx="9144000" cy="2286000"/>
          </a:xfrm>
        </p:spPr>
        <p:txBody>
          <a:bodyPr/>
          <a:lstStyle/>
          <a:p>
            <a:r>
              <a:rPr lang="en-US" sz="2800" dirty="0" smtClean="0"/>
              <a:t>Dr. Bill Blair</a:t>
            </a:r>
          </a:p>
          <a:p>
            <a:r>
              <a:rPr lang="en-US" sz="2800" dirty="0" smtClean="0"/>
              <a:t>JHU </a:t>
            </a:r>
            <a:r>
              <a:rPr lang="en-US" sz="2800" dirty="0" err="1" smtClean="0"/>
              <a:t>Quarknet</a:t>
            </a:r>
            <a:r>
              <a:rPr lang="en-US" sz="2800" dirty="0" smtClean="0"/>
              <a:t> Presentation</a:t>
            </a:r>
          </a:p>
          <a:p>
            <a:r>
              <a:rPr lang="en-US" sz="2800" dirty="0" smtClean="0"/>
              <a:t>July 25, 2017</a:t>
            </a:r>
          </a:p>
          <a:p>
            <a:endParaRPr lang="en-US" sz="2800" dirty="0" smtClean="0"/>
          </a:p>
          <a:p>
            <a:r>
              <a:rPr lang="en-US" sz="2000" dirty="0" smtClean="0"/>
              <a:t>(with thanks to the </a:t>
            </a:r>
            <a:r>
              <a:rPr lang="en-US" sz="2000" dirty="0" err="1" smtClean="0"/>
              <a:t>STScI</a:t>
            </a:r>
            <a:r>
              <a:rPr lang="en-US" sz="2000" dirty="0" smtClean="0"/>
              <a:t> Office of Public Outreach for some of the graphics)</a:t>
            </a:r>
            <a:endParaRPr lang="en-US" sz="2000" dirty="0"/>
          </a:p>
        </p:txBody>
      </p:sp>
      <p:pic>
        <p:nvPicPr>
          <p:cNvPr id="6" name="Picture 5" descr="espenak_seri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16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4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4-17_534f1db352fe1_LunarEclipse4-15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1" y="0"/>
            <a:ext cx="82378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5547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Lunar Eclipse Time Series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7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4-17_534f1db352fe1_LunarEclipse4-15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822"/>
            <a:ext cx="823783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-457200"/>
            <a:ext cx="6324600" cy="5867400"/>
          </a:xfrm>
          <a:prstGeom prst="ellipse">
            <a:avLst/>
          </a:prstGeom>
          <a:noFill/>
          <a:ln w="28575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524000" y="609600"/>
            <a:ext cx="4572000" cy="4084072"/>
          </a:xfrm>
          <a:prstGeom prst="ellipse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2057400"/>
            <a:ext cx="1415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Arial"/>
                <a:cs typeface="Arial"/>
              </a:rPr>
              <a:t>Umbra</a:t>
            </a:r>
            <a:endParaRPr lang="en-US" sz="3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81000"/>
            <a:ext cx="20780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Penumbra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6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08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Why is the moon red in Lunar Eclipse?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unar-eclip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82000" cy="54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Oval 2"/>
          <p:cNvSpPr>
            <a:spLocks noChangeArrowheads="1"/>
          </p:cNvSpPr>
          <p:nvPr/>
        </p:nvSpPr>
        <p:spPr bwMode="auto">
          <a:xfrm>
            <a:off x="8001000" y="2819400"/>
            <a:ext cx="762000" cy="7620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5987" name="Oval 3"/>
          <p:cNvSpPr>
            <a:spLocks noChangeArrowheads="1"/>
          </p:cNvSpPr>
          <p:nvPr/>
        </p:nvSpPr>
        <p:spPr bwMode="auto">
          <a:xfrm>
            <a:off x="7086600" y="3062956"/>
            <a:ext cx="228600" cy="2286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5988" name="Oval 4"/>
          <p:cNvSpPr>
            <a:spLocks noChangeArrowheads="1"/>
          </p:cNvSpPr>
          <p:nvPr/>
        </p:nvSpPr>
        <p:spPr bwMode="auto">
          <a:xfrm>
            <a:off x="381000" y="2101850"/>
            <a:ext cx="2133600" cy="2133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Sun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5990" name="Text Box 6"/>
          <p:cNvSpPr txBox="1">
            <a:spLocks noChangeArrowheads="1"/>
          </p:cNvSpPr>
          <p:nvPr/>
        </p:nvSpPr>
        <p:spPr bwMode="auto">
          <a:xfrm>
            <a:off x="6248400" y="2234625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Moon</a:t>
            </a:r>
            <a:endParaRPr lang="en-US" sz="32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7162800" y="19812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Earth</a:t>
            </a:r>
          </a:p>
        </p:txBody>
      </p:sp>
      <p:sp>
        <p:nvSpPr>
          <p:cNvPr id="425992" name="Line 8"/>
          <p:cNvSpPr>
            <a:spLocks noChangeShapeType="1"/>
          </p:cNvSpPr>
          <p:nvPr/>
        </p:nvSpPr>
        <p:spPr bwMode="auto">
          <a:xfrm>
            <a:off x="1447800" y="3182576"/>
            <a:ext cx="655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5993" name="Line 9"/>
          <p:cNvSpPr>
            <a:spLocks noChangeShapeType="1"/>
          </p:cNvSpPr>
          <p:nvPr/>
        </p:nvSpPr>
        <p:spPr bwMode="auto">
          <a:xfrm>
            <a:off x="1447800" y="2057400"/>
            <a:ext cx="65532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5994" name="Line 10"/>
          <p:cNvSpPr>
            <a:spLocks noChangeShapeType="1"/>
          </p:cNvSpPr>
          <p:nvPr/>
        </p:nvSpPr>
        <p:spPr bwMode="auto">
          <a:xfrm flipV="1">
            <a:off x="1447800" y="3168650"/>
            <a:ext cx="6553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5995" name="Line 11"/>
          <p:cNvSpPr>
            <a:spLocks noChangeShapeType="1"/>
          </p:cNvSpPr>
          <p:nvPr/>
        </p:nvSpPr>
        <p:spPr bwMode="auto">
          <a:xfrm>
            <a:off x="1447800" y="2057400"/>
            <a:ext cx="0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5996" name="Line 12"/>
          <p:cNvSpPr>
            <a:spLocks noChangeShapeType="1"/>
          </p:cNvSpPr>
          <p:nvPr/>
        </p:nvSpPr>
        <p:spPr bwMode="auto">
          <a:xfrm>
            <a:off x="7199313" y="3052456"/>
            <a:ext cx="0" cy="274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Solar Eclipse</a:t>
            </a:r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9600" y="4953000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Angular Size of Sun and Moon are nearly the same! (Only a small portion of the sunlit side of earth can see, however.)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8382000" y="28194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8382000" y="2971800"/>
            <a:ext cx="304800" cy="274638"/>
          </a:xfrm>
          <a:prstGeom prst="line">
            <a:avLst/>
          </a:prstGeom>
          <a:noFill/>
          <a:ln w="19050">
            <a:solidFill>
              <a:srgbClr val="1616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8382000" y="3098507"/>
            <a:ext cx="381000" cy="318944"/>
          </a:xfrm>
          <a:prstGeom prst="line">
            <a:avLst/>
          </a:prstGeom>
          <a:noFill/>
          <a:ln w="19050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8458200" y="3276600"/>
            <a:ext cx="304800" cy="274638"/>
          </a:xfrm>
          <a:prstGeom prst="line">
            <a:avLst/>
          </a:prstGeom>
          <a:noFill/>
          <a:ln w="19050">
            <a:solidFill>
              <a:srgbClr val="1616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8382000" y="2802120"/>
            <a:ext cx="304800" cy="274638"/>
          </a:xfrm>
          <a:prstGeom prst="line">
            <a:avLst/>
          </a:prstGeom>
          <a:noFill/>
          <a:ln w="19050">
            <a:solidFill>
              <a:srgbClr val="1616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tal-solar-eclipse-illust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o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53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60198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...but of course not to scale!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48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This is the geometry...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304800"/>
            <a:ext cx="6858000" cy="4876800"/>
            <a:chOff x="381000" y="0"/>
            <a:chExt cx="7391400" cy="5486400"/>
          </a:xfrm>
        </p:grpSpPr>
        <p:pic>
          <p:nvPicPr>
            <p:cNvPr id="966661" name="Picture 5" descr="moon_globe_crop_noao_1280x128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133600"/>
              <a:ext cx="1295400" cy="1295400"/>
            </a:xfrm>
            <a:prstGeom prst="rect">
              <a:avLst/>
            </a:prstGeom>
            <a:noFill/>
          </p:spPr>
        </p:pic>
        <p:pic>
          <p:nvPicPr>
            <p:cNvPr id="966660" name="Picture 4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0"/>
              <a:ext cx="5486400" cy="5486400"/>
            </a:xfrm>
            <a:prstGeom prst="rect">
              <a:avLst/>
            </a:prstGeom>
            <a:noFill/>
          </p:spPr>
        </p:pic>
      </p:grp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7200" y="5105400"/>
            <a:ext cx="834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Earth’s diameter (8000 miles) is about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4 times the Moon’s diameter (2200 miles)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 noChangeAspect="1"/>
          </p:cNvGrpSpPr>
          <p:nvPr/>
        </p:nvGrpSpPr>
        <p:grpSpPr bwMode="auto">
          <a:xfrm>
            <a:off x="762000" y="2312987"/>
            <a:ext cx="7769225" cy="887413"/>
            <a:chOff x="201" y="1872"/>
            <a:chExt cx="5292" cy="604"/>
          </a:xfrm>
        </p:grpSpPr>
        <p:pic>
          <p:nvPicPr>
            <p:cNvPr id="968706" name="Picture 2" descr="moon_globe_crop_noao_1280x128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" y="1929"/>
              <a:ext cx="52" cy="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07" name="Picture 3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08" name="Picture 4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10" name="Picture 6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11" name="Picture 7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12" name="Picture 8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8713" name="Picture 9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" y="2303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3"/>
            <p:cNvGrpSpPr>
              <a:grpSpLocks noChangeAspect="1"/>
            </p:cNvGrpSpPr>
            <p:nvPr/>
          </p:nvGrpSpPr>
          <p:grpSpPr bwMode="auto">
            <a:xfrm>
              <a:off x="1324" y="2303"/>
              <a:ext cx="1037" cy="173"/>
              <a:chOff x="287" y="2072"/>
              <a:chExt cx="1037" cy="173"/>
            </a:xfrm>
          </p:grpSpPr>
          <p:pic>
            <p:nvPicPr>
              <p:cNvPr id="968718" name="Picture 14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19" name="Picture 15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0" name="Picture 16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1" name="Picture 17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2" name="Picture 18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3" name="Picture 19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0"/>
            <p:cNvGrpSpPr>
              <a:grpSpLocks noChangeAspect="1"/>
            </p:cNvGrpSpPr>
            <p:nvPr/>
          </p:nvGrpSpPr>
          <p:grpSpPr bwMode="auto">
            <a:xfrm>
              <a:off x="2360" y="2303"/>
              <a:ext cx="1037" cy="173"/>
              <a:chOff x="287" y="2072"/>
              <a:chExt cx="1037" cy="173"/>
            </a:xfrm>
          </p:grpSpPr>
          <p:pic>
            <p:nvPicPr>
              <p:cNvPr id="968725" name="Picture 21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6" name="Picture 22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7" name="Picture 23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8" name="Picture 24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29" name="Picture 25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0" name="Picture 26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7"/>
            <p:cNvGrpSpPr>
              <a:grpSpLocks noChangeAspect="1"/>
            </p:cNvGrpSpPr>
            <p:nvPr/>
          </p:nvGrpSpPr>
          <p:grpSpPr bwMode="auto">
            <a:xfrm>
              <a:off x="3397" y="2303"/>
              <a:ext cx="1037" cy="173"/>
              <a:chOff x="287" y="2072"/>
              <a:chExt cx="1037" cy="173"/>
            </a:xfrm>
          </p:grpSpPr>
          <p:pic>
            <p:nvPicPr>
              <p:cNvPr id="968732" name="Picture 28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3" name="Picture 29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4" name="Picture 30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5" name="Picture 31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6" name="Picture 32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37" name="Picture 33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34"/>
            <p:cNvGrpSpPr>
              <a:grpSpLocks noChangeAspect="1"/>
            </p:cNvGrpSpPr>
            <p:nvPr/>
          </p:nvGrpSpPr>
          <p:grpSpPr bwMode="auto">
            <a:xfrm>
              <a:off x="4433" y="2303"/>
              <a:ext cx="1037" cy="173"/>
              <a:chOff x="287" y="2072"/>
              <a:chExt cx="1037" cy="173"/>
            </a:xfrm>
          </p:grpSpPr>
          <p:pic>
            <p:nvPicPr>
              <p:cNvPr id="968739" name="Picture 35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40" name="Picture 36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41" name="Picture 37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42" name="Picture 38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43" name="Picture 39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8744" name="Picture 40" descr="earth_globe_west_blue_marble_1024x102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2072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68745" name="Picture 41" descr="earth_globe_west_blue_marble_1024x10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" y="1872"/>
              <a:ext cx="1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077200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The Moon is located about 240,000 miles</a:t>
            </a:r>
          </a:p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(30 Earth diameters) away.</a:t>
            </a:r>
          </a:p>
          <a:p>
            <a:pPr algn="ctr">
              <a:spcBef>
                <a:spcPts val="0"/>
              </a:spcBef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(Now think about the shadows needed to cause eclipses!)</a:t>
            </a:r>
          </a:p>
          <a:p>
            <a:pPr algn="ctr">
              <a:spcBef>
                <a:spcPts val="0"/>
              </a:spcBef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(Yardstick demo)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" y="0"/>
            <a:ext cx="91344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81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(sun)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/>
          <a:lstStyle/>
          <a:p>
            <a:r>
              <a:rPr lang="en-US" dirty="0" smtClean="0"/>
              <a:t>Why Not Eclipses Every Month?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Eclipse Ingredients</a:t>
            </a:r>
          </a:p>
          <a:p>
            <a:pPr lvl="1"/>
            <a:r>
              <a:rPr lang="en-US" dirty="0" smtClean="0"/>
              <a:t>Moon Phase</a:t>
            </a:r>
          </a:p>
          <a:p>
            <a:pPr lvl="2"/>
            <a:r>
              <a:rPr lang="en-US" dirty="0" smtClean="0"/>
              <a:t>Full moon (lunar) or new moon (solar)</a:t>
            </a:r>
          </a:p>
          <a:p>
            <a:pPr lvl="1"/>
            <a:r>
              <a:rPr lang="en-US" dirty="0" smtClean="0"/>
              <a:t>Orbital plane alignment </a:t>
            </a:r>
          </a:p>
          <a:p>
            <a:pPr lvl="2"/>
            <a:r>
              <a:rPr lang="en-US" dirty="0" smtClean="0"/>
              <a:t>Moon crossing Earth-Sun plane</a:t>
            </a:r>
          </a:p>
          <a:p>
            <a:pPr lvl="1"/>
            <a:r>
              <a:rPr lang="en-US" dirty="0" smtClean="0"/>
              <a:t>Earth-Moon Distance (apogee, perigee, or </a:t>
            </a:r>
            <a:r>
              <a:rPr lang="en-US" dirty="0" err="1" smtClean="0"/>
              <a:t>inbetween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Affects apparent (angular) size of 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utationEclip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53" y="896982"/>
            <a:ext cx="4166123" cy="5554831"/>
          </a:xfrm>
          <a:prstGeom prst="rect">
            <a:avLst/>
          </a:prstGeom>
        </p:spPr>
      </p:pic>
      <p:pic>
        <p:nvPicPr>
          <p:cNvPr id="3" name="Picture 2" descr="20228715_10155234213848880_782414165559359813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8" y="896981"/>
            <a:ext cx="4166123" cy="5554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52400"/>
            <a:ext cx="6105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Eclipses through History...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8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e_of_no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4361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Moon’s orbital plane is tipped ~5</a:t>
            </a:r>
            <a:r>
              <a:rPr lang="en-US" sz="3200" baseline="30000" dirty="0" smtClean="0">
                <a:latin typeface="Arial"/>
                <a:cs typeface="Arial"/>
              </a:rPr>
              <a:t>o</a:t>
            </a:r>
            <a:r>
              <a:rPr lang="en-US" sz="3200" dirty="0" smtClean="0">
                <a:latin typeface="Arial"/>
                <a:cs typeface="Arial"/>
              </a:rPr>
              <a:t> to Earth’s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562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Need full or new moon to occur along the intersection of the orbit planes for eclipses!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5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lipsepl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793"/>
            <a:ext cx="9144000" cy="5142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Otherwise the shadows miss their targets!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8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on_orbit_ellipse-400x2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35" y="1752600"/>
            <a:ext cx="8866909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Moon’s orbit is slightly elliptical, so its angular size changes during its orbit.</a:t>
            </a:r>
            <a:endParaRPr lang="en-US" sz="32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3657600"/>
            <a:ext cx="45720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38600" y="4038600"/>
            <a:ext cx="47244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7200" y="4114800"/>
            <a:ext cx="24384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" y="3657600"/>
            <a:ext cx="23622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1800" y="38100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800" y="3810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5200" y="2438400"/>
            <a:ext cx="1275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</a:t>
            </a:r>
            <a:r>
              <a:rPr lang="en-US" sz="4000" b="1" dirty="0" smtClean="0">
                <a:solidFill>
                  <a:schemeClr val="accent1"/>
                </a:solidFill>
              </a:rPr>
              <a:t> &gt; b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_apogee_perigee-720x56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01" y="1"/>
            <a:ext cx="8739398" cy="622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62439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Anthony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Ayiomamitis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240656"/>
            <a:ext cx="678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Annular Eclipse   (February 2017)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6" name="Picture 5" descr="annular_feb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8" y="304800"/>
            <a:ext cx="7009592" cy="5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ar-and-lunar-eclipse-statis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8535976" cy="3280028"/>
          </a:xfrm>
          <a:prstGeom prst="rect">
            <a:avLst/>
          </a:prstGeom>
        </p:spPr>
      </p:pic>
      <p:pic>
        <p:nvPicPr>
          <p:cNvPr id="3" name="Picture 2" descr="crop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481901" cy="2802682"/>
          </a:xfrm>
          <a:prstGeom prst="rect">
            <a:avLst/>
          </a:prstGeom>
        </p:spPr>
      </p:pic>
      <p:pic>
        <p:nvPicPr>
          <p:cNvPr id="4" name="Picture 3" descr="annular_view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570899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2819400"/>
            <a:ext cx="404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Annular Solar Eclipse Views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3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 dirty="0" smtClean="0"/>
              <a:t>Solar Eclipse </a:t>
            </a:r>
            <a:br>
              <a:rPr lang="en-US" dirty="0" smtClean="0"/>
            </a:br>
            <a:r>
              <a:rPr lang="en-US" dirty="0" smtClean="0"/>
              <a:t>Phenomenology</a:t>
            </a:r>
            <a:endParaRPr lang="en-US" dirty="0"/>
          </a:p>
        </p:txBody>
      </p:sp>
      <p:pic>
        <p:nvPicPr>
          <p:cNvPr id="3" name="Picture 2" descr="augustsolareclipse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510540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1400" y="6172200"/>
            <a:ext cx="13003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NASA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7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194706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6553200" cy="2479040"/>
          </a:xfrm>
          <a:prstGeom prst="rect">
            <a:avLst/>
          </a:prstGeom>
        </p:spPr>
      </p:pic>
      <p:pic>
        <p:nvPicPr>
          <p:cNvPr id="3" name="Picture 2" descr="Differences_Between_Total_Partial_Eclip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95600"/>
            <a:ext cx="7696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713_Betts-partial-eclipse-max-20141023_f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0" y="395110"/>
            <a:ext cx="6431695" cy="611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Partial eclipse showing large sunspot group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638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Partial phases last about 3 hours total.  (Totality is in the middle of this time if you are on the center line.)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713_Betts-partial-eclipse-max-20141023_f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" y="395110"/>
            <a:ext cx="6431695" cy="611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Partial eclipse showing large sunspot group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sunspot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00400"/>
            <a:ext cx="3924300" cy="2971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124200" y="4114800"/>
            <a:ext cx="1752600" cy="2057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24200" y="3200400"/>
            <a:ext cx="1752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earth_globe_west_blue_marble_1024x10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819400"/>
            <a:ext cx="264975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96509" y="2281535"/>
            <a:ext cx="2066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Earth to scale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7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oon_globe_crop_noao_1280x12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NOAO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6130" y="2362200"/>
            <a:ext cx="441911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latin typeface="Arial"/>
                <a:cs typeface="Arial"/>
              </a:rPr>
              <a:t>Moon Phases </a:t>
            </a:r>
          </a:p>
          <a:p>
            <a:pPr algn="ctr"/>
            <a:r>
              <a:rPr lang="en-US" sz="5400" dirty="0" smtClean="0">
                <a:latin typeface="Arial"/>
                <a:cs typeface="Arial"/>
              </a:rPr>
              <a:t>and Orbit</a:t>
            </a:r>
            <a:endParaRPr lang="en-US" sz="5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8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713_DiamondRing2009-RickFienberg_f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8" y="285935"/>
            <a:ext cx="8215604" cy="6161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457200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Diamond Ring Effect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21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ly_beads-astronomy-r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0"/>
            <a:ext cx="7237436" cy="6033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“Baily’s Beads”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Pierre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Arpin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8674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(Sunlight passing through lunar valleys on the moon’s limb)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2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lys_beads_seq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20998"/>
            <a:ext cx="8229600" cy="3016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525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Baily’s Beads Time Series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Richard Nugent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un_eclipse_total_kemmerich_1419x9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Total Eclipse showing solar corona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Klaus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Kemmerich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1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_corona_eclipse_1991a_hao_721x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3527"/>
            <a:ext cx="9144000" cy="7305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HAO / NCAR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Coronal structure depends on solar activity level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3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ar_eclipse_1999_viatour_1280x12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2" y="0"/>
            <a:ext cx="69668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01024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Solar Chromosphere and Prominences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Luc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cs typeface="Arial"/>
              </a:rPr>
              <a:t>Viatour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8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lip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9997"/>
            <a:ext cx="8719048" cy="5795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 Realistic Naked Eye View...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76400"/>
            <a:ext cx="6172200" cy="1143000"/>
          </a:xfrm>
        </p:spPr>
        <p:txBody>
          <a:bodyPr/>
          <a:lstStyle/>
          <a:p>
            <a:r>
              <a:rPr lang="en-US" dirty="0" smtClean="0"/>
              <a:t>Solar Eclipse Viewed from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0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2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_phases_diagram-495x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"/>
            <a:ext cx="5486400" cy="54864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1100" y="5739825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Synodic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Month = 29.53059 days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001000" y="12192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001000" y="19812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01000" y="27432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001000" y="34290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077200" y="41148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077200" y="4800600"/>
            <a:ext cx="76200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24800" y="381000"/>
            <a:ext cx="83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Arial"/>
                <a:cs typeface="Arial"/>
              </a:rPr>
              <a:t>SUN</a:t>
            </a:r>
            <a:endParaRPr lang="en-US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2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8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7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4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0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9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2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7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4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248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DSCOVR / NASA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9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E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886200" cy="5831383"/>
          </a:xfrm>
          <a:prstGeom prst="rect">
            <a:avLst/>
          </a:prstGeom>
        </p:spPr>
      </p:pic>
      <p:pic>
        <p:nvPicPr>
          <p:cNvPr id="3" name="Picture 2" descr="Portable tele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05236"/>
            <a:ext cx="3677178" cy="5736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76200"/>
            <a:ext cx="7467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August 21, 2017 – Where Will You Be?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8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_Phase_Diagram_for_Simple_English_Wikipedi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254"/>
            <a:ext cx="75946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190346_10154123811231853_199539182994621224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ar_eclipe_map_google2_2017_08_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" y="329624"/>
            <a:ext cx="7391400" cy="584776"/>
          </a:xfrm>
          <a:prstGeom prst="rect">
            <a:avLst/>
          </a:prstGeom>
          <a:solidFill>
            <a:srgbClr val="FFFFFF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Total Solar Eclipse – August 21, 2017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059740"/>
            <a:ext cx="5105400" cy="1569660"/>
          </a:xfrm>
          <a:prstGeom prst="rect">
            <a:avLst/>
          </a:prstGeom>
          <a:solidFill>
            <a:srgbClr val="FFFFFF">
              <a:alpha val="7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Greatest eclipse at 18:25 UT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Duration 2 min 40 sec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Totality path is 71 miles wide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Partial eclipse across North America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1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E2017_UnitedStates_Final_60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200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r>
              <a:rPr lang="en-US" dirty="0" smtClean="0"/>
              <a:t>Observing the Eclipse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886272"/>
            <a:ext cx="78998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Eclipse </a:t>
            </a:r>
            <a:r>
              <a:rPr lang="en-US" dirty="0" smtClean="0">
                <a:latin typeface="Arial"/>
                <a:cs typeface="Arial"/>
              </a:rPr>
              <a:t>calculator by city: fractional coverage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 smtClean="0">
                <a:latin typeface="Arial"/>
                <a:cs typeface="Arial"/>
              </a:rPr>
              <a:t>timing: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n-US" u="sng" dirty="0">
                <a:latin typeface="Arial"/>
                <a:cs typeface="Arial"/>
                <a:hlinkClick r:id="rId2"/>
              </a:rPr>
              <a:t>https://www.timeanddate.com/eclipse/in/usa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4" name="Picture 3" descr="cal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8" y="1219200"/>
            <a:ext cx="8001968" cy="47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r>
              <a:rPr lang="en-US" dirty="0" smtClean="0"/>
              <a:t>Observing the Eclipse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886272"/>
            <a:ext cx="78998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Eclipse </a:t>
            </a:r>
            <a:r>
              <a:rPr lang="en-US" dirty="0" smtClean="0">
                <a:latin typeface="Arial"/>
                <a:cs typeface="Arial"/>
              </a:rPr>
              <a:t>calculator by city: fractional coverage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 smtClean="0">
                <a:latin typeface="Arial"/>
                <a:cs typeface="Arial"/>
              </a:rPr>
              <a:t>timing: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n-US" u="sng" dirty="0">
                <a:latin typeface="Arial"/>
                <a:cs typeface="Arial"/>
                <a:hlinkClick r:id="rId2"/>
              </a:rPr>
              <a:t>https://www.timeanddate.com/eclipse/in/usa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5" name="Picture 4" descr="balt_cal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2" y="1219200"/>
            <a:ext cx="9144000" cy="46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410200" cy="1143000"/>
          </a:xfrm>
        </p:spPr>
        <p:txBody>
          <a:bodyPr/>
          <a:lstStyle/>
          <a:p>
            <a:r>
              <a:rPr lang="en-US" dirty="0" smtClean="0"/>
              <a:t>Safety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105400" cy="5410200"/>
          </a:xfrm>
        </p:spPr>
        <p:txBody>
          <a:bodyPr/>
          <a:lstStyle/>
          <a:p>
            <a:r>
              <a:rPr lang="en-US" dirty="0" smtClean="0"/>
              <a:t>Looking directly at the Sun is unsafe!</a:t>
            </a:r>
          </a:p>
          <a:p>
            <a:pPr lvl="1"/>
            <a:r>
              <a:rPr lang="en-US" dirty="0" smtClean="0"/>
              <a:t>Use certified solar filters, or eclipse glasses</a:t>
            </a:r>
          </a:p>
          <a:p>
            <a:pPr lvl="1"/>
            <a:r>
              <a:rPr lang="en-US" dirty="0" smtClean="0"/>
              <a:t>SUNGLASSES ARE NOT ENOUGH!</a:t>
            </a:r>
          </a:p>
          <a:p>
            <a:r>
              <a:rPr lang="en-US" dirty="0" smtClean="0"/>
              <a:t>Only one exception</a:t>
            </a:r>
          </a:p>
          <a:p>
            <a:pPr lvl="1"/>
            <a:r>
              <a:rPr lang="en-US" sz="2400" dirty="0" smtClean="0"/>
              <a:t>Can look directly at Sun during total eclipse</a:t>
            </a:r>
          </a:p>
          <a:p>
            <a:pPr lvl="1"/>
            <a:r>
              <a:rPr lang="en-US" sz="2400" dirty="0" smtClean="0"/>
              <a:t>Don’t look directly at Sun during partial eclipse!</a:t>
            </a:r>
            <a:endParaRPr lang="en-US" sz="2400" dirty="0"/>
          </a:p>
        </p:txBody>
      </p:sp>
      <p:pic>
        <p:nvPicPr>
          <p:cNvPr id="5" name="Picture 4" descr="Eclipse_shades_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8600"/>
            <a:ext cx="2222500" cy="3276600"/>
          </a:xfrm>
          <a:prstGeom prst="rect">
            <a:avLst/>
          </a:prstGeom>
        </p:spPr>
      </p:pic>
      <p:pic>
        <p:nvPicPr>
          <p:cNvPr id="6" name="Picture 5" descr="239372902_2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576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3600" dirty="0" smtClean="0"/>
              <a:t>Indirect Viewing (Partial phases)</a:t>
            </a:r>
            <a:endParaRPr lang="en-US" sz="3600" dirty="0"/>
          </a:p>
        </p:txBody>
      </p:sp>
      <p:pic>
        <p:nvPicPr>
          <p:cNvPr id="3" name="Picture 2" descr="19679382_10155399350088955_8457759664319726343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086600" cy="53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hole_inversion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5623"/>
            <a:ext cx="8229600" cy="5323177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7200" y="580138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For pinhole cameras, the image is inverted.</a:t>
            </a:r>
          </a:p>
        </p:txBody>
      </p:sp>
    </p:spTree>
    <p:extLst>
      <p:ext uri="{BB962C8B-B14F-4D97-AF65-F5344CB8AC3E}">
        <p14:creationId xmlns:p14="http://schemas.microsoft.com/office/powerpoint/2010/main" val="41456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60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Use what you have available to create your own pinhole cameras….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294288" y="873894"/>
            <a:ext cx="5512520" cy="5646956"/>
            <a:chOff x="784859" y="2315467"/>
            <a:chExt cx="3512185" cy="3562905"/>
          </a:xfrm>
        </p:grpSpPr>
        <p:grpSp>
          <p:nvGrpSpPr>
            <p:cNvPr id="5" name="Group 4"/>
            <p:cNvGrpSpPr/>
            <p:nvPr/>
          </p:nvGrpSpPr>
          <p:grpSpPr>
            <a:xfrm>
              <a:off x="784859" y="3263124"/>
              <a:ext cx="3512185" cy="2615248"/>
              <a:chOff x="368935" y="808672"/>
              <a:chExt cx="4572000" cy="3219451"/>
            </a:xfrm>
          </p:grpSpPr>
          <p:pic>
            <p:nvPicPr>
              <p:cNvPr id="3074" name="Picture 2" descr="http://shedka.com/wp-content/uploads/2015/03/espumader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935" y="808672"/>
                <a:ext cx="4572000" cy="321945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83869" y="3658792"/>
                <a:ext cx="2171065" cy="239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Lucia Garcia</a:t>
                </a:r>
                <a:endParaRPr lang="en-US" sz="14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028" name="Picture 4" descr="popular stainless slotted spoon buy popular stainless slotted spoon  kitchen utensils stand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02" y="2315467"/>
              <a:ext cx="1434780" cy="103278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45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86200"/>
            <a:ext cx="7772400" cy="1771650"/>
          </a:xfrm>
        </p:spPr>
        <p:txBody>
          <a:bodyPr/>
          <a:lstStyle/>
          <a:p>
            <a:r>
              <a:rPr lang="en-US" dirty="0" smtClean="0"/>
              <a:t>The Eclipse of 1919 and</a:t>
            </a:r>
            <a:br>
              <a:rPr lang="en-US" dirty="0" smtClean="0"/>
            </a:br>
            <a:r>
              <a:rPr lang="en-US" dirty="0" smtClean="0"/>
              <a:t>General Relativity</a:t>
            </a:r>
            <a:endParaRPr lang="en-US" dirty="0"/>
          </a:p>
        </p:txBody>
      </p:sp>
      <p:pic>
        <p:nvPicPr>
          <p:cNvPr id="3" name="Picture 2" descr="Einstein_patentoff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609600"/>
            <a:ext cx="2100649" cy="2743200"/>
          </a:xfrm>
          <a:prstGeom prst="rect">
            <a:avLst/>
          </a:prstGeom>
        </p:spPr>
      </p:pic>
      <p:pic>
        <p:nvPicPr>
          <p:cNvPr id="4" name="Picture 3" descr="1919_eclipse_negative-eddington-inverted-700x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729897" y="-1082747"/>
            <a:ext cx="3864756" cy="49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9" y="1371600"/>
            <a:ext cx="9006381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2400"/>
            <a:ext cx="6742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Lunar Phases and Geometry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6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1915 – Einstein:  “mass warps space”</a:t>
            </a:r>
          </a:p>
          <a:p>
            <a:endParaRPr lang="en-US" dirty="0" smtClean="0"/>
          </a:p>
          <a:p>
            <a:r>
              <a:rPr lang="en-US" dirty="0" smtClean="0"/>
              <a:t>Light that passes near the Sun will bend</a:t>
            </a:r>
          </a:p>
          <a:p>
            <a:endParaRPr lang="en-US" dirty="0" smtClean="0"/>
          </a:p>
          <a:p>
            <a:r>
              <a:rPr lang="en-US" dirty="0" smtClean="0"/>
              <a:t>Background star positions should shift slightly due to the mass of the sun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07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ral_relativity_deflection_of_starlight-528x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75" y="685799"/>
            <a:ext cx="9155575" cy="5479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23672"/>
            <a:ext cx="426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(Effect is greatly exaggerated in this example!)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6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ral_relativity_deflection_of_starlight-528x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75" y="685799"/>
            <a:ext cx="9155575" cy="54794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8600" y="3429000"/>
            <a:ext cx="609600" cy="6096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1" y="323672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Background stars could not be seen or measured until the sun was blocked!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4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General Relativity Tested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1915 –  Einstein “mass warps space”</a:t>
            </a:r>
          </a:p>
          <a:p>
            <a:r>
              <a:rPr lang="en-US" dirty="0" smtClean="0"/>
              <a:t>Light that passes near the Sun will bend</a:t>
            </a:r>
          </a:p>
          <a:p>
            <a:r>
              <a:rPr lang="en-US" dirty="0" smtClean="0"/>
              <a:t>1919 – Expeditions to measure star positions during total solar eclipse and compare to earlier pictures of the field.</a:t>
            </a:r>
          </a:p>
          <a:p>
            <a:r>
              <a:rPr lang="en-US" dirty="0" smtClean="0"/>
              <a:t>Result: Deviations </a:t>
            </a:r>
            <a:r>
              <a:rPr lang="en-US" dirty="0"/>
              <a:t>matched predictions</a:t>
            </a:r>
          </a:p>
          <a:p>
            <a:pPr lvl="1"/>
            <a:r>
              <a:rPr lang="en-US" dirty="0"/>
              <a:t>General Relativity passed eclipse </a:t>
            </a:r>
            <a:r>
              <a:rPr lang="en-US" dirty="0" smtClean="0"/>
              <a:t>test!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v_lens_ex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4" y="156306"/>
            <a:ext cx="7972778" cy="5979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172200"/>
            <a:ext cx="726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Gravitational lens example as observed with Hubble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5727_10154474655891853_761591875217141125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3" y="971422"/>
            <a:ext cx="7986872" cy="5221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August eclipse planets and stars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6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lipseSvalbard_Santikunaporn_20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562600"/>
            <a:ext cx="2779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Questions?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4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Oval 2"/>
          <p:cNvSpPr>
            <a:spLocks noChangeArrowheads="1"/>
          </p:cNvSpPr>
          <p:nvPr/>
        </p:nvSpPr>
        <p:spPr bwMode="auto">
          <a:xfrm>
            <a:off x="5791200" y="3352800"/>
            <a:ext cx="762000" cy="7620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35" name="Oval 3"/>
          <p:cNvSpPr>
            <a:spLocks noChangeArrowheads="1"/>
          </p:cNvSpPr>
          <p:nvPr/>
        </p:nvSpPr>
        <p:spPr bwMode="auto">
          <a:xfrm>
            <a:off x="7162800" y="3613150"/>
            <a:ext cx="228600" cy="2286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36" name="Oval 4"/>
          <p:cNvSpPr>
            <a:spLocks noChangeArrowheads="1"/>
          </p:cNvSpPr>
          <p:nvPr/>
        </p:nvSpPr>
        <p:spPr bwMode="auto">
          <a:xfrm>
            <a:off x="381000" y="2635250"/>
            <a:ext cx="2133600" cy="2133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304800" y="19050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Sun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8038" name="Text Box 6"/>
          <p:cNvSpPr txBox="1">
            <a:spLocks noChangeArrowheads="1"/>
          </p:cNvSpPr>
          <p:nvPr/>
        </p:nvSpPr>
        <p:spPr bwMode="auto">
          <a:xfrm>
            <a:off x="6629400" y="2743200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Moon</a:t>
            </a:r>
            <a:endParaRPr lang="en-US" sz="32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4876800" y="25908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Earth</a:t>
            </a:r>
          </a:p>
        </p:txBody>
      </p:sp>
      <p:sp>
        <p:nvSpPr>
          <p:cNvPr id="428040" name="Line 8"/>
          <p:cNvSpPr>
            <a:spLocks noChangeShapeType="1"/>
          </p:cNvSpPr>
          <p:nvPr/>
        </p:nvSpPr>
        <p:spPr bwMode="auto">
          <a:xfrm>
            <a:off x="1447800" y="3733800"/>
            <a:ext cx="7315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1" name="Line 9"/>
          <p:cNvSpPr>
            <a:spLocks noChangeShapeType="1"/>
          </p:cNvSpPr>
          <p:nvPr/>
        </p:nvSpPr>
        <p:spPr bwMode="auto">
          <a:xfrm>
            <a:off x="1447800" y="2590800"/>
            <a:ext cx="73152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2" name="Line 10"/>
          <p:cNvSpPr>
            <a:spLocks noChangeShapeType="1"/>
          </p:cNvSpPr>
          <p:nvPr/>
        </p:nvSpPr>
        <p:spPr bwMode="auto">
          <a:xfrm>
            <a:off x="6172200" y="3352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3" name="Line 11"/>
          <p:cNvSpPr>
            <a:spLocks noChangeShapeType="1"/>
          </p:cNvSpPr>
          <p:nvPr/>
        </p:nvSpPr>
        <p:spPr bwMode="auto">
          <a:xfrm flipV="1">
            <a:off x="1447800" y="3733800"/>
            <a:ext cx="7315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4" name="Line 12"/>
          <p:cNvSpPr>
            <a:spLocks noChangeShapeType="1"/>
          </p:cNvSpPr>
          <p:nvPr/>
        </p:nvSpPr>
        <p:spPr bwMode="auto">
          <a:xfrm>
            <a:off x="1447800" y="2590800"/>
            <a:ext cx="0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5" name="Line 13"/>
          <p:cNvSpPr>
            <a:spLocks noChangeShapeType="1"/>
          </p:cNvSpPr>
          <p:nvPr/>
        </p:nvSpPr>
        <p:spPr bwMode="auto">
          <a:xfrm>
            <a:off x="7275513" y="35052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14400" y="55626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Approx. Relative Size of Earth and Moon:  Moon fits in earth’s shadow with room to spare!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Lunar Eclipse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5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nar-Eclipse-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4" y="418808"/>
            <a:ext cx="8171281" cy="61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E2004-139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7772400" cy="58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827" y="152400"/>
            <a:ext cx="8824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Lunar eclipse – visible from anywhere on the night-side of earth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2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336699"/>
      </a:dk2>
      <a:lt2>
        <a:srgbClr val="FFFFFF"/>
      </a:lt2>
      <a:accent1>
        <a:srgbClr val="FF0000"/>
      </a:accent1>
      <a:accent2>
        <a:srgbClr val="FFFF00"/>
      </a:accent2>
      <a:accent3>
        <a:srgbClr val="ADB8CA"/>
      </a:accent3>
      <a:accent4>
        <a:srgbClr val="DADADA"/>
      </a:accent4>
      <a:accent5>
        <a:srgbClr val="FFAAAA"/>
      </a:accent5>
      <a:accent6>
        <a:srgbClr val="E7E700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7318</TotalTime>
  <Words>1088</Words>
  <Application>Microsoft Macintosh PowerPoint</Application>
  <PresentationFormat>On-screen Show (4:3)</PresentationFormat>
  <Paragraphs>176</Paragraphs>
  <Slides>66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How Eclipses Occur, and the 2017 Great American Solar Eclipse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Lunar Eclipse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Eclipse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Not Eclipses Every Month?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Eclipse  Phenomenology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Eclipse Viewed from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Observing the Eclipse</vt:lpstr>
      <vt:lpstr>Observing the Eclipse</vt:lpstr>
      <vt:lpstr>Safety First</vt:lpstr>
      <vt:lpstr>Indirect Viewing (Partial phases)</vt:lpstr>
      <vt:lpstr>PowerPoint Presentation</vt:lpstr>
      <vt:lpstr>PowerPoint Presentation</vt:lpstr>
      <vt:lpstr>The Eclipse of 1919 and General Relativity</vt:lpstr>
      <vt:lpstr>General Relativity</vt:lpstr>
      <vt:lpstr>PowerPoint Presentation</vt:lpstr>
      <vt:lpstr>PowerPoint Presentation</vt:lpstr>
      <vt:lpstr>General Relativity Tested</vt:lpstr>
      <vt:lpstr>PowerPoint Presentation</vt:lpstr>
      <vt:lpstr>PowerPoint Presentation</vt:lpstr>
      <vt:lpstr>PowerPoint Presentation</vt:lpstr>
    </vt:vector>
  </TitlesOfParts>
  <Manager>Office of Public Outreach</Manager>
  <Company>Space Telescope Science Institute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2017 Total Solar Eclipse: Chasing Shadows Across America</dc:title>
  <dc:subject/>
  <dc:creator>Frank Summers, Carolyn Slivinski</dc:creator>
  <cp:keywords/>
  <dc:description/>
  <cp:lastModifiedBy>William Blair</cp:lastModifiedBy>
  <cp:revision>322</cp:revision>
  <dcterms:created xsi:type="dcterms:W3CDTF">2003-07-30T22:05:52Z</dcterms:created>
  <dcterms:modified xsi:type="dcterms:W3CDTF">2017-07-26T13:43:57Z</dcterms:modified>
  <cp:category/>
</cp:coreProperties>
</file>