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Lst>
  <p:notesMasterIdLst>
    <p:notesMasterId r:id="rId46"/>
  </p:notesMasterIdLst>
  <p:handoutMasterIdLst>
    <p:handoutMasterId r:id="rId47"/>
  </p:handoutMasterIdLst>
  <p:sldIdLst>
    <p:sldId id="549" r:id="rId2"/>
    <p:sldId id="609" r:id="rId3"/>
    <p:sldId id="610" r:id="rId4"/>
    <p:sldId id="530" r:id="rId5"/>
    <p:sldId id="543" r:id="rId6"/>
    <p:sldId id="517" r:id="rId7"/>
    <p:sldId id="570" r:id="rId8"/>
    <p:sldId id="563" r:id="rId9"/>
    <p:sldId id="590" r:id="rId10"/>
    <p:sldId id="592" r:id="rId11"/>
    <p:sldId id="580" r:id="rId12"/>
    <p:sldId id="583" r:id="rId13"/>
    <p:sldId id="539" r:id="rId14"/>
    <p:sldId id="551" r:id="rId15"/>
    <p:sldId id="546" r:id="rId16"/>
    <p:sldId id="602" r:id="rId17"/>
    <p:sldId id="603" r:id="rId18"/>
    <p:sldId id="535" r:id="rId19"/>
    <p:sldId id="574" r:id="rId20"/>
    <p:sldId id="587" r:id="rId21"/>
    <p:sldId id="611" r:id="rId22"/>
    <p:sldId id="557" r:id="rId23"/>
    <p:sldId id="588" r:id="rId24"/>
    <p:sldId id="544" r:id="rId25"/>
    <p:sldId id="552" r:id="rId26"/>
    <p:sldId id="572" r:id="rId27"/>
    <p:sldId id="594" r:id="rId28"/>
    <p:sldId id="595" r:id="rId29"/>
    <p:sldId id="571" r:id="rId30"/>
    <p:sldId id="604" r:id="rId31"/>
    <p:sldId id="558" r:id="rId32"/>
    <p:sldId id="559" r:id="rId33"/>
    <p:sldId id="484" r:id="rId34"/>
    <p:sldId id="576" r:id="rId35"/>
    <p:sldId id="605" r:id="rId36"/>
    <p:sldId id="607" r:id="rId37"/>
    <p:sldId id="542" r:id="rId38"/>
    <p:sldId id="575" r:id="rId39"/>
    <p:sldId id="585" r:id="rId40"/>
    <p:sldId id="586" r:id="rId41"/>
    <p:sldId id="527" r:id="rId42"/>
    <p:sldId id="584" r:id="rId43"/>
    <p:sldId id="593" r:id="rId44"/>
    <p:sldId id="597" r:id="rId45"/>
  </p:sldIdLst>
  <p:sldSz cx="9144000" cy="6858000" type="screen4x3"/>
  <p:notesSz cx="6985000" cy="9283700"/>
  <p:defaultTextStyle>
    <a:defPPr>
      <a:defRPr lang="en-US"/>
    </a:defPPr>
    <a:lvl1pPr algn="ctr" rtl="0" eaLnBrk="0" fontAlgn="base" hangingPunct="0">
      <a:spcBef>
        <a:spcPct val="0"/>
      </a:spcBef>
      <a:spcAft>
        <a:spcPct val="0"/>
      </a:spcAft>
      <a:defRPr sz="1600" b="1" kern="1200">
        <a:solidFill>
          <a:srgbClr val="FFCC00"/>
        </a:solidFill>
        <a:latin typeface="Arial" charset="0"/>
        <a:ea typeface="ＭＳ Ｐゴシック" charset="0"/>
        <a:cs typeface="ＭＳ Ｐゴシック" charset="0"/>
      </a:defRPr>
    </a:lvl1pPr>
    <a:lvl2pPr marL="457200" algn="ctr" rtl="0" eaLnBrk="0" fontAlgn="base" hangingPunct="0">
      <a:spcBef>
        <a:spcPct val="0"/>
      </a:spcBef>
      <a:spcAft>
        <a:spcPct val="0"/>
      </a:spcAft>
      <a:defRPr sz="1600" b="1" kern="1200">
        <a:solidFill>
          <a:srgbClr val="FFCC00"/>
        </a:solidFill>
        <a:latin typeface="Arial" charset="0"/>
        <a:ea typeface="ＭＳ Ｐゴシック" charset="0"/>
        <a:cs typeface="ＭＳ Ｐゴシック" charset="0"/>
      </a:defRPr>
    </a:lvl2pPr>
    <a:lvl3pPr marL="914400" algn="ctr" rtl="0" eaLnBrk="0" fontAlgn="base" hangingPunct="0">
      <a:spcBef>
        <a:spcPct val="0"/>
      </a:spcBef>
      <a:spcAft>
        <a:spcPct val="0"/>
      </a:spcAft>
      <a:defRPr sz="1600" b="1" kern="1200">
        <a:solidFill>
          <a:srgbClr val="FFCC00"/>
        </a:solidFill>
        <a:latin typeface="Arial" charset="0"/>
        <a:ea typeface="ＭＳ Ｐゴシック" charset="0"/>
        <a:cs typeface="ＭＳ Ｐゴシック" charset="0"/>
      </a:defRPr>
    </a:lvl3pPr>
    <a:lvl4pPr marL="1371600" algn="ctr" rtl="0" eaLnBrk="0" fontAlgn="base" hangingPunct="0">
      <a:spcBef>
        <a:spcPct val="0"/>
      </a:spcBef>
      <a:spcAft>
        <a:spcPct val="0"/>
      </a:spcAft>
      <a:defRPr sz="1600" b="1" kern="1200">
        <a:solidFill>
          <a:srgbClr val="FFCC00"/>
        </a:solidFill>
        <a:latin typeface="Arial" charset="0"/>
        <a:ea typeface="ＭＳ Ｐゴシック" charset="0"/>
        <a:cs typeface="ＭＳ Ｐゴシック" charset="0"/>
      </a:defRPr>
    </a:lvl4pPr>
    <a:lvl5pPr marL="1828800" algn="ctr" rtl="0" eaLnBrk="0" fontAlgn="base" hangingPunct="0">
      <a:spcBef>
        <a:spcPct val="0"/>
      </a:spcBef>
      <a:spcAft>
        <a:spcPct val="0"/>
      </a:spcAft>
      <a:defRPr sz="1600" b="1" kern="1200">
        <a:solidFill>
          <a:srgbClr val="FFCC00"/>
        </a:solidFill>
        <a:latin typeface="Arial" charset="0"/>
        <a:ea typeface="ＭＳ Ｐゴシック" charset="0"/>
        <a:cs typeface="ＭＳ Ｐゴシック" charset="0"/>
      </a:defRPr>
    </a:lvl5pPr>
    <a:lvl6pPr marL="2286000" algn="l" defTabSz="457200" rtl="0" eaLnBrk="1" latinLnBrk="0" hangingPunct="1">
      <a:defRPr sz="1600" b="1" kern="1200">
        <a:solidFill>
          <a:srgbClr val="FFCC00"/>
        </a:solidFill>
        <a:latin typeface="Arial" charset="0"/>
        <a:ea typeface="ＭＳ Ｐゴシック" charset="0"/>
        <a:cs typeface="ＭＳ Ｐゴシック" charset="0"/>
      </a:defRPr>
    </a:lvl6pPr>
    <a:lvl7pPr marL="2743200" algn="l" defTabSz="457200" rtl="0" eaLnBrk="1" latinLnBrk="0" hangingPunct="1">
      <a:defRPr sz="1600" b="1" kern="1200">
        <a:solidFill>
          <a:srgbClr val="FFCC00"/>
        </a:solidFill>
        <a:latin typeface="Arial" charset="0"/>
        <a:ea typeface="ＭＳ Ｐゴシック" charset="0"/>
        <a:cs typeface="ＭＳ Ｐゴシック" charset="0"/>
      </a:defRPr>
    </a:lvl7pPr>
    <a:lvl8pPr marL="3200400" algn="l" defTabSz="457200" rtl="0" eaLnBrk="1" latinLnBrk="0" hangingPunct="1">
      <a:defRPr sz="1600" b="1" kern="1200">
        <a:solidFill>
          <a:srgbClr val="FFCC00"/>
        </a:solidFill>
        <a:latin typeface="Arial" charset="0"/>
        <a:ea typeface="ＭＳ Ｐゴシック" charset="0"/>
        <a:cs typeface="ＭＳ Ｐゴシック" charset="0"/>
      </a:defRPr>
    </a:lvl8pPr>
    <a:lvl9pPr marL="3657600" algn="l" defTabSz="457200" rtl="0" eaLnBrk="1" latinLnBrk="0" hangingPunct="1">
      <a:defRPr sz="1600" b="1" kern="1200">
        <a:solidFill>
          <a:srgbClr val="FFCC00"/>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993366"/>
    <a:srgbClr val="00FFFF"/>
    <a:srgbClr val="FF66FF"/>
    <a:srgbClr val="969696"/>
    <a:srgbClr val="777777"/>
    <a:srgbClr val="CC0911"/>
    <a:srgbClr val="0C9E0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29" autoAdjust="0"/>
    <p:restoredTop sz="94660"/>
  </p:normalViewPr>
  <p:slideViewPr>
    <p:cSldViewPr>
      <p:cViewPr>
        <p:scale>
          <a:sx n="94" d="100"/>
          <a:sy n="94" d="100"/>
        </p:scale>
        <p:origin x="-168"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3" d="100"/>
        <a:sy n="63" d="100"/>
      </p:scale>
      <p:origin x="0" y="0"/>
    </p:cViewPr>
  </p:sorterViewPr>
  <p:notesViewPr>
    <p:cSldViewPr>
      <p:cViewPr varScale="1">
        <p:scale>
          <a:sx n="57" d="100"/>
          <a:sy n="57" d="100"/>
        </p:scale>
        <p:origin x="-1806"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56" tIns="46478" rIns="92956" bIns="46478" numCol="1" anchor="t" anchorCtr="0" compatLnSpc="1">
            <a:prstTxWarp prst="textNoShape">
              <a:avLst/>
            </a:prstTxWarp>
          </a:bodyPr>
          <a:lstStyle>
            <a:lvl1pPr algn="l" defTabSz="930275">
              <a:defRPr sz="1200" b="0">
                <a:solidFill>
                  <a:schemeClr val="tx1"/>
                </a:solidFill>
                <a:cs typeface="Times New Roman" charset="0"/>
              </a:defRPr>
            </a:lvl1pPr>
          </a:lstStyle>
          <a:p>
            <a:pPr>
              <a:defRPr/>
            </a:pPr>
            <a:endParaRPr lang="en-US"/>
          </a:p>
        </p:txBody>
      </p:sp>
      <p:sp>
        <p:nvSpPr>
          <p:cNvPr id="67587" name="Rectangle 3"/>
          <p:cNvSpPr>
            <a:spLocks noGrp="1" noChangeArrowheads="1"/>
          </p:cNvSpPr>
          <p:nvPr>
            <p:ph type="dt" sz="quarter" idx="1"/>
          </p:nvPr>
        </p:nvSpPr>
        <p:spPr bwMode="auto">
          <a:xfrm>
            <a:off x="3957638" y="0"/>
            <a:ext cx="30273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56" tIns="46478" rIns="92956" bIns="46478" numCol="1" anchor="t" anchorCtr="0" compatLnSpc="1">
            <a:prstTxWarp prst="textNoShape">
              <a:avLst/>
            </a:prstTxWarp>
          </a:bodyPr>
          <a:lstStyle>
            <a:lvl1pPr algn="r" defTabSz="930275">
              <a:defRPr sz="1200" b="0">
                <a:solidFill>
                  <a:schemeClr val="tx1"/>
                </a:solidFill>
                <a:cs typeface="Times New Roman" charset="0"/>
              </a:defRPr>
            </a:lvl1pPr>
          </a:lstStyle>
          <a:p>
            <a:pPr>
              <a:defRPr/>
            </a:pPr>
            <a:endParaRPr lang="en-US"/>
          </a:p>
        </p:txBody>
      </p:sp>
      <p:sp>
        <p:nvSpPr>
          <p:cNvPr id="67588" name="Rectangle 4"/>
          <p:cNvSpPr>
            <a:spLocks noGrp="1" noChangeArrowheads="1"/>
          </p:cNvSpPr>
          <p:nvPr>
            <p:ph type="ftr" sz="quarter" idx="2"/>
          </p:nvPr>
        </p:nvSpPr>
        <p:spPr bwMode="auto">
          <a:xfrm>
            <a:off x="0" y="882015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56" tIns="46478" rIns="92956" bIns="46478" numCol="1" anchor="b" anchorCtr="0" compatLnSpc="1">
            <a:prstTxWarp prst="textNoShape">
              <a:avLst/>
            </a:prstTxWarp>
          </a:bodyPr>
          <a:lstStyle>
            <a:lvl1pPr algn="l" defTabSz="930275">
              <a:defRPr sz="1200" b="0">
                <a:solidFill>
                  <a:schemeClr val="tx1"/>
                </a:solidFill>
                <a:cs typeface="Times New Roman" charset="0"/>
              </a:defRPr>
            </a:lvl1pPr>
          </a:lstStyle>
          <a:p>
            <a:pPr>
              <a:defRPr/>
            </a:pPr>
            <a:endParaRPr lang="en-US"/>
          </a:p>
        </p:txBody>
      </p:sp>
      <p:sp>
        <p:nvSpPr>
          <p:cNvPr id="67589" name="Rectangle 5"/>
          <p:cNvSpPr>
            <a:spLocks noGrp="1" noChangeArrowheads="1"/>
          </p:cNvSpPr>
          <p:nvPr>
            <p:ph type="sldNum" sz="quarter" idx="3"/>
          </p:nvPr>
        </p:nvSpPr>
        <p:spPr bwMode="auto">
          <a:xfrm>
            <a:off x="3957638" y="8820150"/>
            <a:ext cx="30273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56" tIns="46478" rIns="92956" bIns="46478" numCol="1" anchor="b" anchorCtr="0" compatLnSpc="1">
            <a:prstTxWarp prst="textNoShape">
              <a:avLst/>
            </a:prstTxWarp>
          </a:bodyPr>
          <a:lstStyle>
            <a:lvl1pPr algn="r" defTabSz="930275">
              <a:defRPr sz="1200" b="0">
                <a:solidFill>
                  <a:schemeClr val="tx1"/>
                </a:solidFill>
                <a:cs typeface="Times New Roman" charset="0"/>
              </a:defRPr>
            </a:lvl1pPr>
          </a:lstStyle>
          <a:p>
            <a:pPr>
              <a:defRPr/>
            </a:pPr>
            <a:fld id="{357CDF23-F4BA-9042-A650-3DB87E906EC7}" type="slidenum">
              <a:rPr lang="en-US"/>
              <a:pPr>
                <a:defRPr/>
              </a:pPr>
              <a:t>‹#›</a:t>
            </a:fld>
            <a:endParaRPr lang="en-US"/>
          </a:p>
        </p:txBody>
      </p:sp>
    </p:spTree>
    <p:extLst>
      <p:ext uri="{BB962C8B-B14F-4D97-AF65-F5344CB8AC3E}">
        <p14:creationId xmlns:p14="http://schemas.microsoft.com/office/powerpoint/2010/main" val="2919905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9" tIns="45719" rIns="91439" bIns="45719" numCol="1" anchor="t" anchorCtr="0" compatLnSpc="1">
            <a:prstTxWarp prst="textNoShape">
              <a:avLst/>
            </a:prstTxWarp>
          </a:bodyPr>
          <a:lstStyle>
            <a:lvl1pPr algn="l">
              <a:defRPr sz="1200" b="0">
                <a:solidFill>
                  <a:schemeClr val="folHlink"/>
                </a:solidFill>
                <a:effectLst>
                  <a:outerShdw blurRad="38100" dist="38100" dir="2700000" algn="tl">
                    <a:srgbClr val="DDDDDD"/>
                  </a:outerShdw>
                </a:effectLst>
                <a:cs typeface="Times New Roman" charset="0"/>
              </a:defRPr>
            </a:lvl1pPr>
          </a:lstStyle>
          <a:p>
            <a:pPr>
              <a:defRPr/>
            </a:pPr>
            <a:endParaRPr lang="en-US"/>
          </a:p>
        </p:txBody>
      </p:sp>
      <p:sp>
        <p:nvSpPr>
          <p:cNvPr id="112643" name="Rectangle 3"/>
          <p:cNvSpPr>
            <a:spLocks noGrp="1" noChangeArrowheads="1"/>
          </p:cNvSpPr>
          <p:nvPr>
            <p:ph type="dt" idx="1"/>
          </p:nvPr>
        </p:nvSpPr>
        <p:spPr bwMode="auto">
          <a:xfrm>
            <a:off x="396240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9" tIns="45719" rIns="91439" bIns="45719" numCol="1" anchor="t" anchorCtr="0" compatLnSpc="1">
            <a:prstTxWarp prst="textNoShape">
              <a:avLst/>
            </a:prstTxWarp>
          </a:bodyPr>
          <a:lstStyle>
            <a:lvl1pPr algn="r">
              <a:defRPr sz="1200" b="0">
                <a:solidFill>
                  <a:schemeClr val="folHlink"/>
                </a:solidFill>
                <a:effectLst>
                  <a:outerShdw blurRad="38100" dist="38100" dir="2700000" algn="tl">
                    <a:srgbClr val="DDDDDD"/>
                  </a:outerShdw>
                </a:effectLst>
                <a:cs typeface="Times New Roman" charset="0"/>
              </a:defRPr>
            </a:lvl1pPr>
          </a:lstStyle>
          <a:p>
            <a:pPr>
              <a:defRPr/>
            </a:pPr>
            <a:endParaRPr lang="en-US"/>
          </a:p>
        </p:txBody>
      </p:sp>
      <p:sp>
        <p:nvSpPr>
          <p:cNvPr id="112644"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12645" name="Rectangle 5"/>
          <p:cNvSpPr>
            <a:spLocks noGrp="1" noChangeArrowheads="1"/>
          </p:cNvSpPr>
          <p:nvPr>
            <p:ph type="body" sz="quarter" idx="3"/>
          </p:nvPr>
        </p:nvSpPr>
        <p:spPr bwMode="auto">
          <a:xfrm>
            <a:off x="914400" y="4419600"/>
            <a:ext cx="5105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9" tIns="45719" rIns="91439" bIns="45719"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112646" name="Rectangle 6"/>
          <p:cNvSpPr>
            <a:spLocks noGrp="1" noChangeArrowheads="1"/>
          </p:cNvSpPr>
          <p:nvPr>
            <p:ph type="ftr" sz="quarter" idx="4"/>
          </p:nvPr>
        </p:nvSpPr>
        <p:spPr bwMode="auto">
          <a:xfrm>
            <a:off x="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9" tIns="45719" rIns="91439" bIns="45719" numCol="1" anchor="b" anchorCtr="0" compatLnSpc="1">
            <a:prstTxWarp prst="textNoShape">
              <a:avLst/>
            </a:prstTxWarp>
          </a:bodyPr>
          <a:lstStyle>
            <a:lvl1pPr algn="l">
              <a:defRPr sz="1200" b="0">
                <a:solidFill>
                  <a:schemeClr val="folHlink"/>
                </a:solidFill>
                <a:effectLst>
                  <a:outerShdw blurRad="38100" dist="38100" dir="2700000" algn="tl">
                    <a:srgbClr val="DDDDDD"/>
                  </a:outerShdw>
                </a:effectLst>
                <a:cs typeface="Times New Roman" charset="0"/>
              </a:defRPr>
            </a:lvl1pPr>
          </a:lstStyle>
          <a:p>
            <a:pPr>
              <a:defRPr/>
            </a:pPr>
            <a:endParaRPr lang="en-US"/>
          </a:p>
        </p:txBody>
      </p:sp>
      <p:sp>
        <p:nvSpPr>
          <p:cNvPr id="112647" name="Rectangle 7"/>
          <p:cNvSpPr>
            <a:spLocks noGrp="1" noChangeArrowheads="1"/>
          </p:cNvSpPr>
          <p:nvPr>
            <p:ph type="sldNum" sz="quarter" idx="5"/>
          </p:nvPr>
        </p:nvSpPr>
        <p:spPr bwMode="auto">
          <a:xfrm>
            <a:off x="396240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9" tIns="45719" rIns="91439" bIns="45719" numCol="1" anchor="b" anchorCtr="0" compatLnSpc="1">
            <a:prstTxWarp prst="textNoShape">
              <a:avLst/>
            </a:prstTxWarp>
          </a:bodyPr>
          <a:lstStyle>
            <a:lvl1pPr algn="r">
              <a:defRPr sz="1200" b="0">
                <a:solidFill>
                  <a:schemeClr val="folHlink"/>
                </a:solidFill>
                <a:effectLst>
                  <a:outerShdw blurRad="38100" dist="38100" dir="2700000" algn="tl">
                    <a:srgbClr val="DDDDDD"/>
                  </a:outerShdw>
                </a:effectLst>
                <a:cs typeface="Times New Roman" charset="0"/>
              </a:defRPr>
            </a:lvl1pPr>
          </a:lstStyle>
          <a:p>
            <a:pPr>
              <a:defRPr/>
            </a:pPr>
            <a:fld id="{A61D5058-FC8C-5243-85A6-C284B7A42D1F}" type="slidenum">
              <a:rPr lang="en-US"/>
              <a:pPr>
                <a:defRPr/>
              </a:pPr>
              <a:t>‹#›</a:t>
            </a:fld>
            <a:endParaRPr lang="en-US"/>
          </a:p>
        </p:txBody>
      </p:sp>
    </p:spTree>
    <p:extLst>
      <p:ext uri="{BB962C8B-B14F-4D97-AF65-F5344CB8AC3E}">
        <p14:creationId xmlns:p14="http://schemas.microsoft.com/office/powerpoint/2010/main" val="1388516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742950" indent="-28575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AAE632-AD2C-D74C-AB0B-F3B0FC9D815A}" type="slidenum">
              <a:rPr lang="en-US"/>
              <a:pPr>
                <a:defRPr/>
              </a:pPr>
              <a:t>2</a:t>
            </a:fld>
            <a:endParaRPr lang="en-US"/>
          </a:p>
        </p:txBody>
      </p:sp>
      <p:sp>
        <p:nvSpPr>
          <p:cNvPr id="67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48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95880F-681F-134B-BA50-7C6EE2C7A22C}" type="slidenum">
              <a:rPr lang="en-US"/>
              <a:pPr>
                <a:defRPr/>
              </a:pPr>
              <a:t>39</a:t>
            </a:fld>
            <a:endParaRPr lang="en-US"/>
          </a:p>
        </p:txBody>
      </p:sp>
      <p:sp>
        <p:nvSpPr>
          <p:cNvPr id="635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5907" name="Rectangle 3"/>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8EB3EF-6F43-0D48-BB57-27F4D00BA5DC}" type="slidenum">
              <a:rPr lang="en-US"/>
              <a:pPr>
                <a:defRPr/>
              </a:pPr>
              <a:t>40</a:t>
            </a:fld>
            <a:endParaRPr lang="en-US"/>
          </a:p>
        </p:txBody>
      </p:sp>
      <p:sp>
        <p:nvSpPr>
          <p:cNvPr id="636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6931" name="Rectangle 3"/>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255078-A664-5E48-8629-AB5C9F9B8EC9}" type="slidenum">
              <a:rPr lang="en-US"/>
              <a:pPr>
                <a:defRPr/>
              </a:pPr>
              <a:t>3</a:t>
            </a:fld>
            <a:endParaRPr lang="en-US"/>
          </a:p>
        </p:txBody>
      </p:sp>
      <p:sp>
        <p:nvSpPr>
          <p:cNvPr id="72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90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C22ECC-3086-9B4C-A982-7DCE294F2587}" type="slidenum">
              <a:rPr lang="en-US"/>
              <a:pPr>
                <a:defRPr/>
              </a:pPr>
              <a:t>6</a:t>
            </a:fld>
            <a:endParaRPr lang="en-US"/>
          </a:p>
        </p:txBody>
      </p:sp>
      <p:sp>
        <p:nvSpPr>
          <p:cNvPr id="73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0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Note: H II regions simply do not show [Fe II] emission, making the [Fe II] a very nice diagnostic for SNRs, even if substantial extinction is present (see yellow circle).</a:t>
            </a:r>
            <a:endParaRPr lang="en-US" dirty="0"/>
          </a:p>
        </p:txBody>
      </p:sp>
      <p:sp>
        <p:nvSpPr>
          <p:cNvPr id="4" name="Slide Number Placeholder 3"/>
          <p:cNvSpPr>
            <a:spLocks noGrp="1"/>
          </p:cNvSpPr>
          <p:nvPr>
            <p:ph type="sldNum" sz="quarter" idx="5"/>
          </p:nvPr>
        </p:nvSpPr>
        <p:spPr/>
        <p:txBody>
          <a:bodyPr/>
          <a:lstStyle/>
          <a:p>
            <a:pPr>
              <a:defRPr/>
            </a:pPr>
            <a:fld id="{E7770EC5-3ABF-9444-939A-F80B30086C3D}" type="slidenum">
              <a:rPr lang="en-US" smtClean="0"/>
              <a:pPr>
                <a:defRPr/>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19CEA6-1C73-0847-ACB5-1B6BC49739B5}" type="slidenum">
              <a:rPr lang="en-US"/>
              <a:pPr>
                <a:defRPr/>
              </a:pPr>
              <a:t>22</a:t>
            </a:fld>
            <a:endParaRPr lang="en-US"/>
          </a:p>
        </p:txBody>
      </p:sp>
      <p:sp>
        <p:nvSpPr>
          <p:cNvPr id="75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0595" name="Rectangle 3"/>
          <p:cNvSpPr>
            <a:spLocks noGrp="1" noChangeArrowheads="1"/>
          </p:cNvSpPr>
          <p:nvPr>
            <p:ph type="body" idx="1"/>
          </p:nvPr>
        </p:nvSpPr>
        <p:spPr/>
        <p:txBody>
          <a:bodyPr/>
          <a:lstStyle/>
          <a:p>
            <a:pPr>
              <a:defRPr/>
            </a:pPr>
            <a:r>
              <a:rPr lang="en-US" dirty="0"/>
              <a:t>It may be that we have the wrong perspective from the small sample of objects in this class.  Perhaps the typical young SNR evolves beyond the O-rich stage much more quickly than we have thought (at least in M83)</a:t>
            </a:r>
            <a:r>
              <a:rPr lang="en-US" dirty="0" smtClean="0"/>
              <a:t>.  Note, green circle is 1” in diameter</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Note:  No obvious high velocity emission, and note the high [S II] density.</a:t>
            </a:r>
            <a:endParaRPr lang="en-US" dirty="0"/>
          </a:p>
        </p:txBody>
      </p:sp>
      <p:sp>
        <p:nvSpPr>
          <p:cNvPr id="4" name="Slide Number Placeholder 3"/>
          <p:cNvSpPr>
            <a:spLocks noGrp="1"/>
          </p:cNvSpPr>
          <p:nvPr>
            <p:ph type="sldNum" sz="quarter" idx="5"/>
          </p:nvPr>
        </p:nvSpPr>
        <p:spPr/>
        <p:txBody>
          <a:bodyPr/>
          <a:lstStyle/>
          <a:p>
            <a:pPr>
              <a:defRPr/>
            </a:pPr>
            <a:fld id="{DCE5E445-F60B-CD44-8206-C251210371F6}" type="slidenum">
              <a:rPr lang="en-US" smtClean="0"/>
              <a:pPr>
                <a:defRPr/>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Note how the H II region just “goes away” in [Fe II].</a:t>
            </a:r>
            <a:endParaRPr lang="en-US" dirty="0"/>
          </a:p>
        </p:txBody>
      </p:sp>
      <p:sp>
        <p:nvSpPr>
          <p:cNvPr id="4" name="Slide Number Placeholder 3"/>
          <p:cNvSpPr>
            <a:spLocks noGrp="1"/>
          </p:cNvSpPr>
          <p:nvPr>
            <p:ph type="sldNum" sz="quarter" idx="5"/>
          </p:nvPr>
        </p:nvSpPr>
        <p:spPr/>
        <p:txBody>
          <a:bodyPr/>
          <a:lstStyle/>
          <a:p>
            <a:pPr>
              <a:defRPr/>
            </a:pPr>
            <a:fld id="{279A6875-82BB-2348-80AA-685A0014DB43}" type="slidenum">
              <a:rPr lang="en-US" smtClean="0"/>
              <a:pPr>
                <a:defRPr/>
              </a:pPr>
              <a:t>25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smtClean="0"/>
              <a:t>Gamma_e</a:t>
            </a:r>
            <a:r>
              <a:rPr lang="en-US" dirty="0" smtClean="0"/>
              <a:t> is the ratio between the gravitational and </a:t>
            </a:r>
            <a:r>
              <a:rPr lang="en-US" dirty="0" err="1" smtClean="0"/>
              <a:t>radiative</a:t>
            </a:r>
            <a:r>
              <a:rPr lang="en-US" dirty="0" smtClean="0"/>
              <a:t> acceleration due to electron scattering.</a:t>
            </a:r>
            <a:endParaRPr lang="en-US" dirty="0"/>
          </a:p>
        </p:txBody>
      </p:sp>
      <p:sp>
        <p:nvSpPr>
          <p:cNvPr id="4" name="Slide Number Placeholder 3"/>
          <p:cNvSpPr>
            <a:spLocks noGrp="1"/>
          </p:cNvSpPr>
          <p:nvPr>
            <p:ph type="sldNum" sz="quarter" idx="5"/>
          </p:nvPr>
        </p:nvSpPr>
        <p:spPr/>
        <p:txBody>
          <a:bodyPr/>
          <a:lstStyle/>
          <a:p>
            <a:pPr>
              <a:defRPr/>
            </a:pPr>
            <a:fld id="{7C1C9F7C-5613-C84C-89E9-B6AE9C3D0ACE}" type="slidenum">
              <a:rPr lang="en-US" smtClean="0"/>
              <a:pPr>
                <a:defRPr/>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72524D5-C8F3-F841-AD76-F633CE8635C4}" type="slidenum">
              <a:rPr lang="en-US"/>
              <a:pPr>
                <a:defRPr/>
              </a:pPr>
              <a:t>33</a:t>
            </a:fld>
            <a:endParaRPr lang="en-US"/>
          </a:p>
        </p:txBody>
      </p:sp>
      <p:sp>
        <p:nvSpPr>
          <p:cNvPr id="652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22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Times New Roman"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Times New Roman"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Times New Roman"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Times New Roman"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Times New Roman"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Times New Roman"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Times New Roman" charset="0"/>
              </a:endParaRPr>
            </a:p>
          </p:txBody>
        </p:sp>
      </p:grpSp>
      <p:pic>
        <p:nvPicPr>
          <p:cNvPr id="12" name="Picture 15" descr="fuseg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228600"/>
            <a:ext cx="17526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6" name="Rectangle 10"/>
          <p:cNvSpPr>
            <a:spLocks noGrp="1" noChangeArrowheads="1"/>
          </p:cNvSpPr>
          <p:nvPr>
            <p:ph type="ctrTitle" sz="quarter"/>
          </p:nvPr>
        </p:nvSpPr>
        <p:spPr>
          <a:xfrm>
            <a:off x="685800" y="1873250"/>
            <a:ext cx="7772400" cy="1555750"/>
          </a:xfrm>
        </p:spPr>
        <p:txBody>
          <a:bodyPr/>
          <a:lstStyle>
            <a:lvl1pPr>
              <a:defRPr sz="4000"/>
            </a:lvl1pPr>
          </a:lstStyle>
          <a:p>
            <a:pPr lvl="0"/>
            <a:r>
              <a:rPr lang="en-US" noProof="0" smtClean="0"/>
              <a:t>Click to edit Master title style</a:t>
            </a:r>
          </a:p>
        </p:txBody>
      </p:sp>
      <p:sp>
        <p:nvSpPr>
          <p:cNvPr id="4700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2"/>
          <p:cNvSpPr>
            <a:spLocks noGrp="1" noChangeArrowheads="1"/>
          </p:cNvSpPr>
          <p:nvPr>
            <p:ph type="dt" sz="quarter" idx="10"/>
          </p:nvPr>
        </p:nvSpPr>
        <p:spPr/>
        <p:txBody>
          <a:bodyPr/>
          <a:lstStyle>
            <a:lvl1pPr>
              <a:defRPr/>
            </a:lvl1pPr>
          </a:lstStyle>
          <a:p>
            <a:pPr>
              <a:defRPr/>
            </a:pPr>
            <a:r>
              <a:rPr lang="en-US"/>
              <a:t>6/12/02</a:t>
            </a:r>
          </a:p>
        </p:txBody>
      </p:sp>
      <p:sp>
        <p:nvSpPr>
          <p:cNvPr id="14" name="Rectangle 13"/>
          <p:cNvSpPr>
            <a:spLocks noGrp="1" noChangeArrowheads="1"/>
          </p:cNvSpPr>
          <p:nvPr>
            <p:ph type="ftr" sz="quarter" idx="11"/>
          </p:nvPr>
        </p:nvSpPr>
        <p:spPr/>
        <p:txBody>
          <a:bodyPr/>
          <a:lstStyle>
            <a:lvl1pPr>
              <a:defRPr/>
            </a:lvl1pPr>
          </a:lstStyle>
          <a:p>
            <a:pPr>
              <a:defRPr/>
            </a:pPr>
            <a:endParaRPr lang="en-US"/>
          </a:p>
        </p:txBody>
      </p:sp>
      <p:sp>
        <p:nvSpPr>
          <p:cNvPr id="15" name="Rectangle 14"/>
          <p:cNvSpPr>
            <a:spLocks noGrp="1" noChangeArrowheads="1"/>
          </p:cNvSpPr>
          <p:nvPr>
            <p:ph type="sldNum" sz="quarter" idx="12"/>
          </p:nvPr>
        </p:nvSpPr>
        <p:spPr/>
        <p:txBody>
          <a:bodyPr/>
          <a:lstStyle>
            <a:lvl1pPr>
              <a:defRPr/>
            </a:lvl1pPr>
          </a:lstStyle>
          <a:p>
            <a:pPr>
              <a:defRPr/>
            </a:pPr>
            <a:fld id="{A88E1AB0-C942-7D46-8321-D605C2C0F849}" type="slidenum">
              <a:rPr lang="en-US"/>
              <a:pPr>
                <a:defRPr/>
              </a:pPr>
              <a:t>‹#›</a:t>
            </a:fld>
            <a:endParaRPr lang="en-US"/>
          </a:p>
        </p:txBody>
      </p:sp>
    </p:spTree>
    <p:extLst>
      <p:ext uri="{BB962C8B-B14F-4D97-AF65-F5344CB8AC3E}">
        <p14:creationId xmlns:p14="http://schemas.microsoft.com/office/powerpoint/2010/main" val="273564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AA5B13E-A396-9248-A266-4A5C76012B2E}" type="slidenum">
              <a:rPr lang="en-US"/>
              <a:pPr>
                <a:defRPr/>
              </a:pPr>
              <a:t>‹#›</a:t>
            </a:fld>
            <a:endParaRPr lang="en-US"/>
          </a:p>
        </p:txBody>
      </p:sp>
    </p:spTree>
    <p:extLst>
      <p:ext uri="{BB962C8B-B14F-4D97-AF65-F5344CB8AC3E}">
        <p14:creationId xmlns:p14="http://schemas.microsoft.com/office/powerpoint/2010/main" val="304618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0"/>
            <a:ext cx="2114550" cy="291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9250" y="0"/>
            <a:ext cx="6196013" cy="291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9D5E8D3-FAF1-A04B-88A3-ABC849042B00}" type="slidenum">
              <a:rPr lang="en-US"/>
              <a:pPr>
                <a:defRPr/>
              </a:pPr>
              <a:t>‹#›</a:t>
            </a:fld>
            <a:endParaRPr lang="en-US"/>
          </a:p>
        </p:txBody>
      </p:sp>
    </p:spTree>
    <p:extLst>
      <p:ext uri="{BB962C8B-B14F-4D97-AF65-F5344CB8AC3E}">
        <p14:creationId xmlns:p14="http://schemas.microsoft.com/office/powerpoint/2010/main" val="1270978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818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49250" y="1209675"/>
            <a:ext cx="4154488" cy="77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49250" y="2136775"/>
            <a:ext cx="4154488" cy="77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56138" y="1209675"/>
            <a:ext cx="4156075" cy="170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ln/>
        </p:spPr>
        <p:txBody>
          <a:bodyPr/>
          <a:lstStyle>
            <a:lvl1pPr>
              <a:defRPr/>
            </a:lvl1pPr>
          </a:lstStyle>
          <a:p>
            <a:pPr>
              <a:defRPr/>
            </a:pPr>
            <a:endParaRPr lang="en-US"/>
          </a:p>
        </p:txBody>
      </p:sp>
      <p:sp>
        <p:nvSpPr>
          <p:cNvPr id="7" name="Rectangle 13"/>
          <p:cNvSpPr>
            <a:spLocks noGrp="1" noChangeArrowheads="1"/>
          </p:cNvSpPr>
          <p:nvPr>
            <p:ph type="ftr" sz="quarter" idx="11"/>
          </p:nvPr>
        </p:nvSpPr>
        <p:spPr>
          <a:ln/>
        </p:spPr>
        <p:txBody>
          <a:bodyPr/>
          <a:lstStyle>
            <a:lvl1pPr>
              <a:defRPr/>
            </a:lvl1pPr>
          </a:lstStyle>
          <a:p>
            <a:pPr>
              <a:defRPr/>
            </a:pPr>
            <a:endParaRPr lang="en-US"/>
          </a:p>
        </p:txBody>
      </p:sp>
      <p:sp>
        <p:nvSpPr>
          <p:cNvPr id="8" name="Rectangle 14"/>
          <p:cNvSpPr>
            <a:spLocks noGrp="1" noChangeArrowheads="1"/>
          </p:cNvSpPr>
          <p:nvPr>
            <p:ph type="sldNum" sz="quarter" idx="12"/>
          </p:nvPr>
        </p:nvSpPr>
        <p:spPr>
          <a:ln/>
        </p:spPr>
        <p:txBody>
          <a:bodyPr/>
          <a:lstStyle>
            <a:lvl1pPr>
              <a:defRPr/>
            </a:lvl1pPr>
          </a:lstStyle>
          <a:p>
            <a:pPr>
              <a:defRPr/>
            </a:pPr>
            <a:fld id="{F85B07AF-A470-874D-8F8C-7CA52E2461E3}" type="slidenum">
              <a:rPr lang="en-US"/>
              <a:pPr>
                <a:defRPr/>
              </a:pPr>
              <a:t>‹#›</a:t>
            </a:fld>
            <a:endParaRPr lang="en-US"/>
          </a:p>
        </p:txBody>
      </p:sp>
    </p:spTree>
    <p:extLst>
      <p:ext uri="{BB962C8B-B14F-4D97-AF65-F5344CB8AC3E}">
        <p14:creationId xmlns:p14="http://schemas.microsoft.com/office/powerpoint/2010/main" val="2606287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818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49250" y="1209675"/>
            <a:ext cx="4154488" cy="170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56138" y="1209675"/>
            <a:ext cx="4156075" cy="170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3865F8B-D7E2-2C44-B94C-A9A8A1060D0E}" type="slidenum">
              <a:rPr lang="en-US"/>
              <a:pPr>
                <a:defRPr/>
              </a:pPr>
              <a:t>‹#›</a:t>
            </a:fld>
            <a:endParaRPr lang="en-US"/>
          </a:p>
        </p:txBody>
      </p:sp>
    </p:spTree>
    <p:extLst>
      <p:ext uri="{BB962C8B-B14F-4D97-AF65-F5344CB8AC3E}">
        <p14:creationId xmlns:p14="http://schemas.microsoft.com/office/powerpoint/2010/main" val="1425057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9250" y="0"/>
            <a:ext cx="8462963" cy="2911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F0D0B8D4-253A-5C40-ABA2-10FED4168767}" type="slidenum">
              <a:rPr lang="en-US"/>
              <a:pPr>
                <a:defRPr/>
              </a:pPr>
              <a:t>‹#›</a:t>
            </a:fld>
            <a:endParaRPr lang="en-US"/>
          </a:p>
        </p:txBody>
      </p:sp>
    </p:spTree>
    <p:extLst>
      <p:ext uri="{BB962C8B-B14F-4D97-AF65-F5344CB8AC3E}">
        <p14:creationId xmlns:p14="http://schemas.microsoft.com/office/powerpoint/2010/main" val="1072594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0"/>
            <a:ext cx="67818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1038" y="1676400"/>
            <a:ext cx="4154487" cy="77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7925" y="1676400"/>
            <a:ext cx="4156075" cy="77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1038" y="2603500"/>
            <a:ext cx="4154487" cy="77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7925" y="2603500"/>
            <a:ext cx="4156075" cy="77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437FC27-9680-7844-819F-8230DC1C79E3}" type="slidenum">
              <a:rPr lang="en-US"/>
              <a:pPr>
                <a:defRPr/>
              </a:pPr>
              <a:t>‹#›</a:t>
            </a:fld>
            <a:endParaRPr lang="en-US"/>
          </a:p>
        </p:txBody>
      </p:sp>
    </p:spTree>
    <p:extLst>
      <p:ext uri="{BB962C8B-B14F-4D97-AF65-F5344CB8AC3E}">
        <p14:creationId xmlns:p14="http://schemas.microsoft.com/office/powerpoint/2010/main" val="44942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9ABED6-C1DB-0B4E-A908-2EA99F1B4C2E}" type="slidenum">
              <a:rPr lang="en-US"/>
              <a:pPr>
                <a:defRPr/>
              </a:pPr>
              <a:t>‹#›</a:t>
            </a:fld>
            <a:endParaRPr lang="en-US"/>
          </a:p>
        </p:txBody>
      </p:sp>
    </p:spTree>
    <p:extLst>
      <p:ext uri="{BB962C8B-B14F-4D97-AF65-F5344CB8AC3E}">
        <p14:creationId xmlns:p14="http://schemas.microsoft.com/office/powerpoint/2010/main" val="320803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EE4AA16-DBE3-BC49-8B0C-3D6BCA3BE31F}" type="slidenum">
              <a:rPr lang="en-US"/>
              <a:pPr>
                <a:defRPr/>
              </a:pPr>
              <a:t>‹#›</a:t>
            </a:fld>
            <a:endParaRPr lang="en-US"/>
          </a:p>
        </p:txBody>
      </p:sp>
    </p:spTree>
    <p:extLst>
      <p:ext uri="{BB962C8B-B14F-4D97-AF65-F5344CB8AC3E}">
        <p14:creationId xmlns:p14="http://schemas.microsoft.com/office/powerpoint/2010/main" val="156994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9250" y="1209675"/>
            <a:ext cx="4154488" cy="170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138" y="1209675"/>
            <a:ext cx="4156075" cy="170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B085C54-A3B5-E94A-A52C-892FEB92479F}" type="slidenum">
              <a:rPr lang="en-US"/>
              <a:pPr>
                <a:defRPr/>
              </a:pPr>
              <a:t>‹#›</a:t>
            </a:fld>
            <a:endParaRPr lang="en-US"/>
          </a:p>
        </p:txBody>
      </p:sp>
    </p:spTree>
    <p:extLst>
      <p:ext uri="{BB962C8B-B14F-4D97-AF65-F5344CB8AC3E}">
        <p14:creationId xmlns:p14="http://schemas.microsoft.com/office/powerpoint/2010/main" val="109461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5F1EB34A-16E4-E64F-963B-F46AB07F4B8A}" type="slidenum">
              <a:rPr lang="en-US"/>
              <a:pPr>
                <a:defRPr/>
              </a:pPr>
              <a:t>‹#›</a:t>
            </a:fld>
            <a:endParaRPr lang="en-US"/>
          </a:p>
        </p:txBody>
      </p:sp>
    </p:spTree>
    <p:extLst>
      <p:ext uri="{BB962C8B-B14F-4D97-AF65-F5344CB8AC3E}">
        <p14:creationId xmlns:p14="http://schemas.microsoft.com/office/powerpoint/2010/main" val="3506504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553D2BDC-2876-FA49-865A-0087673313D0}" type="slidenum">
              <a:rPr lang="en-US"/>
              <a:pPr>
                <a:defRPr/>
              </a:pPr>
              <a:t>‹#›</a:t>
            </a:fld>
            <a:endParaRPr lang="en-US"/>
          </a:p>
        </p:txBody>
      </p:sp>
    </p:spTree>
    <p:extLst>
      <p:ext uri="{BB962C8B-B14F-4D97-AF65-F5344CB8AC3E}">
        <p14:creationId xmlns:p14="http://schemas.microsoft.com/office/powerpoint/2010/main" val="139005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A7FFD212-220E-E842-98B6-4B912543E64D}" type="slidenum">
              <a:rPr lang="en-US"/>
              <a:pPr>
                <a:defRPr/>
              </a:pPr>
              <a:t>‹#›</a:t>
            </a:fld>
            <a:endParaRPr lang="en-US"/>
          </a:p>
        </p:txBody>
      </p:sp>
    </p:spTree>
    <p:extLst>
      <p:ext uri="{BB962C8B-B14F-4D97-AF65-F5344CB8AC3E}">
        <p14:creationId xmlns:p14="http://schemas.microsoft.com/office/powerpoint/2010/main" val="398598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1872E483-AC90-7B4A-9898-A68532D8C016}" type="slidenum">
              <a:rPr lang="en-US"/>
              <a:pPr>
                <a:defRPr/>
              </a:pPr>
              <a:t>‹#›</a:t>
            </a:fld>
            <a:endParaRPr lang="en-US"/>
          </a:p>
        </p:txBody>
      </p:sp>
    </p:spTree>
    <p:extLst>
      <p:ext uri="{BB962C8B-B14F-4D97-AF65-F5344CB8AC3E}">
        <p14:creationId xmlns:p14="http://schemas.microsoft.com/office/powerpoint/2010/main" val="370872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7A92DA6-F8DE-D44B-8148-C098438AD65C}" type="slidenum">
              <a:rPr lang="en-US"/>
              <a:pPr>
                <a:defRPr/>
              </a:pPr>
              <a:t>‹#›</a:t>
            </a:fld>
            <a:endParaRPr lang="en-US"/>
          </a:p>
        </p:txBody>
      </p:sp>
    </p:spTree>
    <p:extLst>
      <p:ext uri="{BB962C8B-B14F-4D97-AF65-F5344CB8AC3E}">
        <p14:creationId xmlns:p14="http://schemas.microsoft.com/office/powerpoint/2010/main" val="24119710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8"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468995" name="Freeform 3"/>
            <p:cNvSpPr>
              <a:spLocks/>
            </p:cNvSpPr>
            <p:nvPr/>
          </p:nvSpPr>
          <p:spPr bwMode="hidden">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Times New Roman" charset="0"/>
              </a:endParaRPr>
            </a:p>
          </p:txBody>
        </p:sp>
        <p:sp>
          <p:nvSpPr>
            <p:cNvPr id="4689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Times New Roman" charset="0"/>
              </a:endParaRPr>
            </a:p>
          </p:txBody>
        </p:sp>
        <p:sp>
          <p:nvSpPr>
            <p:cNvPr id="468997" name="Freeform 5"/>
            <p:cNvSpPr>
              <a:spLocks/>
            </p:cNvSpPr>
            <p:nvPr/>
          </p:nvSpPr>
          <p:spPr bwMode="hidden">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Times New Roman" charset="0"/>
              </a:endParaRPr>
            </a:p>
          </p:txBody>
        </p:sp>
        <p:sp>
          <p:nvSpPr>
            <p:cNvPr id="468998" name="Freeform 6"/>
            <p:cNvSpPr>
              <a:spLocks/>
            </p:cNvSpPr>
            <p:nvPr/>
          </p:nvSpPr>
          <p:spPr bwMode="hidden">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Times New Roman" charset="0"/>
              </a:endParaRPr>
            </a:p>
          </p:txBody>
        </p:sp>
        <p:sp>
          <p:nvSpPr>
            <p:cNvPr id="468999" name="Oval 7"/>
            <p:cNvSpPr>
              <a:spLocks noChangeArrowheads="1"/>
            </p:cNvSpPr>
            <p:nvPr/>
          </p:nvSpPr>
          <p:spPr bwMode="hidden">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Times New Roman" charset="0"/>
              </a:endParaRPr>
            </a:p>
          </p:txBody>
        </p:sp>
        <p:sp>
          <p:nvSpPr>
            <p:cNvPr id="469000" name="Oval 8"/>
            <p:cNvSpPr>
              <a:spLocks noChangeArrowheads="1"/>
            </p:cNvSpPr>
            <p:nvPr/>
          </p:nvSpPr>
          <p:spPr bwMode="hidden">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Times New Roman" charset="0"/>
              </a:endParaRPr>
            </a:p>
          </p:txBody>
        </p:sp>
        <p:sp>
          <p:nvSpPr>
            <p:cNvPr id="469001" name="Oval 9"/>
            <p:cNvSpPr>
              <a:spLocks noChangeArrowheads="1"/>
            </p:cNvSpPr>
            <p:nvPr/>
          </p:nvSpPr>
          <p:spPr bwMode="hidden">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Times New Roman" charset="0"/>
              </a:endParaRPr>
            </a:p>
          </p:txBody>
        </p:sp>
      </p:grpSp>
      <p:sp>
        <p:nvSpPr>
          <p:cNvPr id="469002" name="Rectangle 10"/>
          <p:cNvSpPr>
            <a:spLocks noGrp="1" noChangeArrowheads="1"/>
          </p:cNvSpPr>
          <p:nvPr>
            <p:ph type="title"/>
          </p:nvPr>
        </p:nvSpPr>
        <p:spPr bwMode="auto">
          <a:xfrm>
            <a:off x="1219200" y="0"/>
            <a:ext cx="6781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endParaRPr lang="en-US"/>
          </a:p>
        </p:txBody>
      </p:sp>
      <p:sp>
        <p:nvSpPr>
          <p:cNvPr id="469003" name="Rectangle 11"/>
          <p:cNvSpPr>
            <a:spLocks noGrp="1" noChangeArrowheads="1"/>
          </p:cNvSpPr>
          <p:nvPr>
            <p:ph type="body" idx="1"/>
          </p:nvPr>
        </p:nvSpPr>
        <p:spPr bwMode="auto">
          <a:xfrm>
            <a:off x="349250" y="1209675"/>
            <a:ext cx="8462963"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6900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000" b="0">
                <a:solidFill>
                  <a:schemeClr val="tx1"/>
                </a:solidFill>
                <a:effectLst>
                  <a:outerShdw blurRad="38100" dist="38100" dir="2700000" algn="tl">
                    <a:srgbClr val="010199"/>
                  </a:outerShdw>
                </a:effectLst>
                <a:cs typeface="Times New Roman" charset="0"/>
              </a:defRPr>
            </a:lvl1pPr>
          </a:lstStyle>
          <a:p>
            <a:pPr>
              <a:defRPr/>
            </a:pPr>
            <a:endParaRPr lang="en-US"/>
          </a:p>
        </p:txBody>
      </p:sp>
      <p:sp>
        <p:nvSpPr>
          <p:cNvPr id="469005"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b="0">
                <a:solidFill>
                  <a:schemeClr val="tx1"/>
                </a:solidFill>
                <a:effectLst>
                  <a:outerShdw blurRad="38100" dist="38100" dir="2700000" algn="tl">
                    <a:srgbClr val="010199"/>
                  </a:outerShdw>
                </a:effectLst>
                <a:cs typeface="Times New Roman" charset="0"/>
              </a:defRPr>
            </a:lvl1pPr>
          </a:lstStyle>
          <a:p>
            <a:pPr>
              <a:defRPr/>
            </a:pPr>
            <a:endParaRPr lang="en-US"/>
          </a:p>
        </p:txBody>
      </p:sp>
      <p:sp>
        <p:nvSpPr>
          <p:cNvPr id="469006"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b="0">
                <a:solidFill>
                  <a:schemeClr val="tx1"/>
                </a:solidFill>
                <a:effectLst>
                  <a:outerShdw blurRad="38100" dist="38100" dir="2700000" algn="tl">
                    <a:srgbClr val="010199"/>
                  </a:outerShdw>
                </a:effectLst>
                <a:cs typeface="Times New Roman" charset="0"/>
              </a:defRPr>
            </a:lvl1pPr>
          </a:lstStyle>
          <a:p>
            <a:pPr>
              <a:defRPr/>
            </a:pPr>
            <a:fld id="{ED4AB73D-4BCA-5E42-9E8E-AC2C97CE0594}" type="slidenum">
              <a:rPr lang="en-US"/>
              <a:pPr>
                <a:defRPr/>
              </a:pPr>
              <a:t>‹#›</a:t>
            </a:fld>
            <a:endParaRPr lang="en-US"/>
          </a:p>
        </p:txBody>
      </p:sp>
      <p:sp>
        <p:nvSpPr>
          <p:cNvPr id="469007" name="Rectangle 15"/>
          <p:cNvSpPr>
            <a:spLocks noChangeArrowheads="1"/>
          </p:cNvSpPr>
          <p:nvPr/>
        </p:nvSpPr>
        <p:spPr bwMode="auto">
          <a:xfrm>
            <a:off x="8296275" y="752475"/>
            <a:ext cx="847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nchorCtr="1"/>
          <a:lstStyle/>
          <a:p>
            <a:pPr algn="r" eaLnBrk="1" hangingPunct="1">
              <a:defRPr/>
            </a:pPr>
            <a:endParaRPr lang="en-US" sz="1400" b="0">
              <a:solidFill>
                <a:schemeClr val="tx1"/>
              </a:solidFill>
              <a:latin typeface="Times New Roman" charset="0"/>
              <a:cs typeface="Times New Roman" charset="0"/>
            </a:endParaRPr>
          </a:p>
        </p:txBody>
      </p:sp>
      <p:sp>
        <p:nvSpPr>
          <p:cNvPr id="469009" name="Line 17"/>
          <p:cNvSpPr>
            <a:spLocks noChangeShapeType="1"/>
          </p:cNvSpPr>
          <p:nvPr/>
        </p:nvSpPr>
        <p:spPr bwMode="auto">
          <a:xfrm>
            <a:off x="0" y="1209675"/>
            <a:ext cx="9144000" cy="0"/>
          </a:xfrm>
          <a:prstGeom prst="line">
            <a:avLst/>
          </a:prstGeom>
          <a:noFill/>
          <a:ln w="28575">
            <a:solidFill>
              <a:srgbClr val="FF0000"/>
            </a:solidFill>
            <a:round/>
            <a:headEnd/>
            <a:tailEnd/>
          </a:ln>
          <a:effectLst>
            <a:outerShdw blurRad="63500" dist="29783" dir="1514402" algn="ctr" rotWithShape="0">
              <a:schemeClr val="tx1">
                <a:alpha val="74998"/>
              </a:schemeClr>
            </a:outerShdw>
          </a:effectLst>
          <a:extLst>
            <a:ext uri="{909E8E84-426E-40dd-AFC4-6F175D3DCCD1}">
              <a14:hiddenFill xmlns:a14="http://schemas.microsoft.com/office/drawing/2010/main">
                <a:noFill/>
              </a14:hiddenFill>
            </a:ext>
          </a:extLst>
        </p:spPr>
        <p:txBody>
          <a:bodyPr>
            <a:spAutoFit/>
          </a:bodyPr>
          <a:lstStyle/>
          <a:p>
            <a:pPr>
              <a:defRPr/>
            </a:pPr>
            <a:endParaRPr lang="en-US">
              <a:cs typeface="Times New Roman" charset="0"/>
            </a:endParaRPr>
          </a:p>
        </p:txBody>
      </p:sp>
      <p:pic>
        <p:nvPicPr>
          <p:cNvPr id="1034" name="Picture 18" descr="M83_gendler_crop"/>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0800000">
            <a:off x="8002588" y="0"/>
            <a:ext cx="11414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9" descr="hs-2009-29-b-web"/>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136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049"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3600">
          <a:solidFill>
            <a:srgbClr val="FF0000"/>
          </a:solidFill>
          <a:effectLst>
            <a:outerShdw blurRad="38100" dist="38100" dir="2700000" algn="tl">
              <a:srgbClr val="FFFFFF"/>
            </a:outerShdw>
          </a:effectLst>
          <a:latin typeface="+mj-lt"/>
          <a:ea typeface="+mj-ea"/>
          <a:cs typeface="ＭＳ Ｐゴシック" charset="0"/>
        </a:defRPr>
      </a:lvl1pPr>
      <a:lvl2pPr algn="ctr" rtl="0" eaLnBrk="1" fontAlgn="base" hangingPunct="1">
        <a:spcBef>
          <a:spcPct val="0"/>
        </a:spcBef>
        <a:spcAft>
          <a:spcPct val="0"/>
        </a:spcAft>
        <a:defRPr sz="3600">
          <a:solidFill>
            <a:srgbClr val="FF0000"/>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1" fontAlgn="base" hangingPunct="1">
        <a:spcBef>
          <a:spcPct val="0"/>
        </a:spcBef>
        <a:spcAft>
          <a:spcPct val="0"/>
        </a:spcAft>
        <a:defRPr sz="3600">
          <a:solidFill>
            <a:srgbClr val="FF0000"/>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1" fontAlgn="base" hangingPunct="1">
        <a:spcBef>
          <a:spcPct val="0"/>
        </a:spcBef>
        <a:spcAft>
          <a:spcPct val="0"/>
        </a:spcAft>
        <a:defRPr sz="3600">
          <a:solidFill>
            <a:srgbClr val="FF0000"/>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1" fontAlgn="base" hangingPunct="1">
        <a:spcBef>
          <a:spcPct val="0"/>
        </a:spcBef>
        <a:spcAft>
          <a:spcPct val="0"/>
        </a:spcAft>
        <a:defRPr sz="3600">
          <a:solidFill>
            <a:srgbClr val="FF0000"/>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eaLnBrk="1" fontAlgn="base" hangingPunct="1">
        <a:spcBef>
          <a:spcPct val="0"/>
        </a:spcBef>
        <a:spcAft>
          <a:spcPct val="0"/>
        </a:spcAft>
        <a:defRPr sz="3600">
          <a:solidFill>
            <a:srgbClr val="FF0000"/>
          </a:solidFill>
          <a:effectLst>
            <a:outerShdw blurRad="38100" dist="38100" dir="2700000" algn="tl">
              <a:srgbClr val="FFFFFF"/>
            </a:outerShdw>
          </a:effectLst>
          <a:latin typeface="Arial" charset="0"/>
          <a:ea typeface="ＭＳ Ｐゴシック" charset="0"/>
        </a:defRPr>
      </a:lvl6pPr>
      <a:lvl7pPr marL="914400" algn="ctr" rtl="0" eaLnBrk="1" fontAlgn="base" hangingPunct="1">
        <a:spcBef>
          <a:spcPct val="0"/>
        </a:spcBef>
        <a:spcAft>
          <a:spcPct val="0"/>
        </a:spcAft>
        <a:defRPr sz="3600">
          <a:solidFill>
            <a:srgbClr val="FF0000"/>
          </a:solidFill>
          <a:effectLst>
            <a:outerShdw blurRad="38100" dist="38100" dir="2700000" algn="tl">
              <a:srgbClr val="FFFFFF"/>
            </a:outerShdw>
          </a:effectLst>
          <a:latin typeface="Arial" charset="0"/>
          <a:ea typeface="ＭＳ Ｐゴシック" charset="0"/>
        </a:defRPr>
      </a:lvl7pPr>
      <a:lvl8pPr marL="1371600" algn="ctr" rtl="0" eaLnBrk="1" fontAlgn="base" hangingPunct="1">
        <a:spcBef>
          <a:spcPct val="0"/>
        </a:spcBef>
        <a:spcAft>
          <a:spcPct val="0"/>
        </a:spcAft>
        <a:defRPr sz="3600">
          <a:solidFill>
            <a:srgbClr val="FF0000"/>
          </a:solidFill>
          <a:effectLst>
            <a:outerShdw blurRad="38100" dist="38100" dir="2700000" algn="tl">
              <a:srgbClr val="FFFFFF"/>
            </a:outerShdw>
          </a:effectLst>
          <a:latin typeface="Arial" charset="0"/>
          <a:ea typeface="ＭＳ Ｐゴシック" charset="0"/>
        </a:defRPr>
      </a:lvl8pPr>
      <a:lvl9pPr marL="1828800" algn="ctr" rtl="0" eaLnBrk="1" fontAlgn="base" hangingPunct="1">
        <a:spcBef>
          <a:spcPct val="0"/>
        </a:spcBef>
        <a:spcAft>
          <a:spcPct val="0"/>
        </a:spcAft>
        <a:defRPr sz="3600">
          <a:solidFill>
            <a:srgbClr val="FF0000"/>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1" fontAlgn="base" hangingPunct="1">
        <a:spcBef>
          <a:spcPct val="20000"/>
        </a:spcBef>
        <a:spcAft>
          <a:spcPct val="0"/>
        </a:spcAft>
        <a:buClr>
          <a:schemeClr val="hlink"/>
        </a:buClr>
        <a:buSzPct val="75000"/>
        <a:buFont typeface="Wingdings" charset="0"/>
        <a:buChar char="l"/>
        <a:defRPr sz="2400">
          <a:solidFill>
            <a:schemeClr val="hlink"/>
          </a:solidFill>
          <a:latin typeface="+mn-lt"/>
          <a:ea typeface="+mn-ea"/>
          <a:cs typeface="ＭＳ Ｐゴシック" charset="0"/>
        </a:defRPr>
      </a:lvl1pPr>
      <a:lvl2pPr marL="742950" indent="-285750" algn="l" rtl="0" eaLnBrk="1" fontAlgn="base" hangingPunct="1">
        <a:spcBef>
          <a:spcPct val="20000"/>
        </a:spcBef>
        <a:spcAft>
          <a:spcPct val="0"/>
        </a:spcAft>
        <a:buClr>
          <a:schemeClr val="tx1"/>
        </a:buClr>
        <a:buSzPct val="75000"/>
        <a:buFont typeface="Wingdings" charset="0"/>
        <a:buChar char="l"/>
        <a:defRPr sz="2000">
          <a:solidFill>
            <a:schemeClr val="tx1"/>
          </a:solidFill>
          <a:latin typeface="+mn-lt"/>
          <a:ea typeface="+mn-ea"/>
        </a:defRPr>
      </a:lvl2pPr>
      <a:lvl3pPr marL="1143000" indent="-228600" algn="l" rtl="0" eaLnBrk="1" fontAlgn="base" hangingPunct="1">
        <a:spcBef>
          <a:spcPct val="20000"/>
        </a:spcBef>
        <a:spcAft>
          <a:spcPct val="0"/>
        </a:spcAft>
        <a:buClr>
          <a:srgbClr val="FF66FF"/>
        </a:buClr>
        <a:buSzPct val="75000"/>
        <a:buFont typeface="Wingdings" charset="0"/>
        <a:buChar char="l"/>
        <a:defRPr>
          <a:solidFill>
            <a:schemeClr val="tx1"/>
          </a:solidFill>
          <a:latin typeface="+mn-lt"/>
          <a:ea typeface="+mn-ea"/>
        </a:defRPr>
      </a:lvl3pPr>
      <a:lvl4pPr marL="1600200" indent="-228600" algn="l" rtl="0" eaLnBrk="1" fontAlgn="base" hangingPunct="1">
        <a:spcBef>
          <a:spcPct val="20000"/>
        </a:spcBef>
        <a:spcAft>
          <a:spcPct val="0"/>
        </a:spcAft>
        <a:buClr>
          <a:schemeClr val="folHlink"/>
        </a:buClr>
        <a:buSzPct val="75000"/>
        <a:buFont typeface="Wingdings" charset="0"/>
        <a:buChar char="l"/>
        <a:defRPr sz="1600">
          <a:solidFill>
            <a:schemeClr val="tx1"/>
          </a:solidFill>
          <a:effectLst>
            <a:outerShdw blurRad="38100" dist="38100" dir="2700000" algn="tl">
              <a:srgbClr val="010199"/>
            </a:outerShdw>
          </a:effectLst>
          <a:latin typeface="+mn-lt"/>
          <a:ea typeface="+mn-ea"/>
        </a:defRPr>
      </a:lvl4pPr>
      <a:lvl5pPr marL="2057400" indent="-228600" algn="l" rtl="0" eaLnBrk="1" fontAlgn="base" hangingPunct="1">
        <a:spcBef>
          <a:spcPct val="20000"/>
        </a:spcBef>
        <a:spcAft>
          <a:spcPct val="0"/>
        </a:spcAft>
        <a:buClr>
          <a:schemeClr val="tx1"/>
        </a:buClr>
        <a:buSzPct val="75000"/>
        <a:buFont typeface="Wingdings" charset="0"/>
        <a:buChar char="l"/>
        <a:defRPr sz="1400">
          <a:solidFill>
            <a:schemeClr val="tx1"/>
          </a:solidFill>
          <a:effectLst>
            <a:outerShdw blurRad="38100" dist="38100" dir="2700000" algn="tl">
              <a:srgbClr val="010199"/>
            </a:outerShdw>
          </a:effectLst>
          <a:latin typeface="+mn-lt"/>
          <a:ea typeface="+mn-ea"/>
        </a:defRPr>
      </a:lvl5pPr>
      <a:lvl6pPr marL="2514600" indent="-228600" algn="l" rtl="0" eaLnBrk="1" fontAlgn="base" hangingPunct="1">
        <a:spcBef>
          <a:spcPct val="20000"/>
        </a:spcBef>
        <a:spcAft>
          <a:spcPct val="0"/>
        </a:spcAft>
        <a:buClr>
          <a:schemeClr val="tx1"/>
        </a:buClr>
        <a:buSzPct val="75000"/>
        <a:buFont typeface="Wingdings" charset="0"/>
        <a:buChar char="l"/>
        <a:defRPr sz="1400">
          <a:solidFill>
            <a:schemeClr val="tx1"/>
          </a:solidFill>
          <a:effectLst>
            <a:outerShdw blurRad="38100" dist="38100" dir="2700000" algn="tl">
              <a:srgbClr val="010199"/>
            </a:outerShdw>
          </a:effectLst>
          <a:latin typeface="+mn-lt"/>
          <a:ea typeface="+mn-ea"/>
        </a:defRPr>
      </a:lvl6pPr>
      <a:lvl7pPr marL="2971800" indent="-228600" algn="l" rtl="0" eaLnBrk="1" fontAlgn="base" hangingPunct="1">
        <a:spcBef>
          <a:spcPct val="20000"/>
        </a:spcBef>
        <a:spcAft>
          <a:spcPct val="0"/>
        </a:spcAft>
        <a:buClr>
          <a:schemeClr val="tx1"/>
        </a:buClr>
        <a:buSzPct val="75000"/>
        <a:buFont typeface="Wingdings" charset="0"/>
        <a:buChar char="l"/>
        <a:defRPr sz="1400">
          <a:solidFill>
            <a:schemeClr val="tx1"/>
          </a:solidFill>
          <a:effectLst>
            <a:outerShdw blurRad="38100" dist="38100" dir="2700000" algn="tl">
              <a:srgbClr val="010199"/>
            </a:outerShdw>
          </a:effectLst>
          <a:latin typeface="+mn-lt"/>
          <a:ea typeface="+mn-ea"/>
        </a:defRPr>
      </a:lvl7pPr>
      <a:lvl8pPr marL="3429000" indent="-228600" algn="l" rtl="0" eaLnBrk="1" fontAlgn="base" hangingPunct="1">
        <a:spcBef>
          <a:spcPct val="20000"/>
        </a:spcBef>
        <a:spcAft>
          <a:spcPct val="0"/>
        </a:spcAft>
        <a:buClr>
          <a:schemeClr val="tx1"/>
        </a:buClr>
        <a:buSzPct val="75000"/>
        <a:buFont typeface="Wingdings" charset="0"/>
        <a:buChar char="l"/>
        <a:defRPr sz="1400">
          <a:solidFill>
            <a:schemeClr val="tx1"/>
          </a:solidFill>
          <a:effectLst>
            <a:outerShdw blurRad="38100" dist="38100" dir="2700000" algn="tl">
              <a:srgbClr val="010199"/>
            </a:outerShdw>
          </a:effectLst>
          <a:latin typeface="+mn-lt"/>
          <a:ea typeface="+mn-ea"/>
        </a:defRPr>
      </a:lvl8pPr>
      <a:lvl9pPr marL="3886200" indent="-228600" algn="l" rtl="0" eaLnBrk="1" fontAlgn="base" hangingPunct="1">
        <a:spcBef>
          <a:spcPct val="20000"/>
        </a:spcBef>
        <a:spcAft>
          <a:spcPct val="0"/>
        </a:spcAft>
        <a:buClr>
          <a:schemeClr val="tx1"/>
        </a:buClr>
        <a:buSzPct val="75000"/>
        <a:buFont typeface="Wingdings" charset="0"/>
        <a:buChar char="l"/>
        <a:defRPr sz="14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7"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2.png"/><Relationship Id="rId5" Type="http://schemas.openxmlformats.org/officeDocument/2006/relationships/image" Target="../media/image45.jpeg"/><Relationship Id="rId6"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 Id="rId3" Type="http://schemas.openxmlformats.org/officeDocument/2006/relationships/image" Target="../media/image5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 Id="rId3"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7"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1447800" y="2895600"/>
            <a:ext cx="6400800" cy="2763838"/>
          </a:xfrm>
        </p:spPr>
        <p:txBody>
          <a:bodyPr/>
          <a:lstStyle/>
          <a:p>
            <a:pPr>
              <a:defRPr/>
            </a:pPr>
            <a:r>
              <a:rPr lang="en-US" sz="2000" dirty="0" smtClean="0"/>
              <a:t>Bill Blair</a:t>
            </a:r>
          </a:p>
          <a:p>
            <a:pPr>
              <a:defRPr/>
            </a:pPr>
            <a:r>
              <a:rPr lang="en-US" sz="2000" dirty="0" smtClean="0"/>
              <a:t>Research Professor</a:t>
            </a:r>
          </a:p>
          <a:p>
            <a:pPr>
              <a:defRPr/>
            </a:pPr>
            <a:r>
              <a:rPr lang="en-US" sz="2000" dirty="0" smtClean="0"/>
              <a:t>Department of Physics &amp; Astronomy</a:t>
            </a:r>
          </a:p>
          <a:p>
            <a:pPr>
              <a:defRPr/>
            </a:pPr>
            <a:r>
              <a:rPr lang="en-US" sz="2000" dirty="0" smtClean="0"/>
              <a:t>Johns Hopkins University</a:t>
            </a:r>
          </a:p>
          <a:p>
            <a:pPr>
              <a:defRPr/>
            </a:pPr>
            <a:r>
              <a:rPr lang="en-US" sz="2000" dirty="0" smtClean="0"/>
              <a:t>Baltimore, MD USA</a:t>
            </a:r>
            <a:endParaRPr lang="en-US" sz="2000" dirty="0"/>
          </a:p>
          <a:p>
            <a:pPr>
              <a:defRPr/>
            </a:pPr>
            <a:endParaRPr lang="en-US" dirty="0" smtClean="0"/>
          </a:p>
          <a:p>
            <a:pPr>
              <a:defRPr/>
            </a:pPr>
            <a:r>
              <a:rPr lang="en-US" dirty="0" err="1" smtClean="0"/>
              <a:t>Quarknet</a:t>
            </a:r>
            <a:r>
              <a:rPr lang="en-US" dirty="0" smtClean="0"/>
              <a:t>, July 29, 2016</a:t>
            </a:r>
            <a:endParaRPr lang="en-US" dirty="0"/>
          </a:p>
        </p:txBody>
      </p:sp>
      <p:pic>
        <p:nvPicPr>
          <p:cNvPr id="19458" name="Picture 4" descr="blk.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4000" y="25400"/>
            <a:ext cx="2540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sz="quarter"/>
          </p:nvPr>
        </p:nvSpPr>
        <p:spPr>
          <a:xfrm>
            <a:off x="762000" y="457200"/>
            <a:ext cx="7772400" cy="2133600"/>
          </a:xfrm>
        </p:spPr>
        <p:txBody>
          <a:bodyPr/>
          <a:lstStyle/>
          <a:p>
            <a:pPr>
              <a:defRPr/>
            </a:pPr>
            <a:r>
              <a:rPr lang="en-US" sz="3600" dirty="0"/>
              <a:t>T</a:t>
            </a:r>
            <a:r>
              <a:rPr lang="en-US" sz="3600" dirty="0" smtClean="0"/>
              <a:t>he Extensive Young Supernova Remnant Population in the Face-on Spiral Galaxy M83</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smtClean="0"/>
              <a:t>Magellan-ATCA 2015 Comparison</a:t>
            </a:r>
            <a:endParaRPr lang="en-US" sz="2800" dirty="0"/>
          </a:p>
        </p:txBody>
      </p:sp>
      <p:sp>
        <p:nvSpPr>
          <p:cNvPr id="28674" name="TextBox 4"/>
          <p:cNvSpPr txBox="1">
            <a:spLocks noChangeArrowheads="1"/>
          </p:cNvSpPr>
          <p:nvPr/>
        </p:nvSpPr>
        <p:spPr bwMode="auto">
          <a:xfrm>
            <a:off x="352425" y="5486400"/>
            <a:ext cx="3775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rgbClr val="FF0000"/>
                </a:solidFill>
              </a:rPr>
              <a:t>Magellan [S II] continuum subtracted</a:t>
            </a:r>
            <a:endParaRPr lang="en-US">
              <a:solidFill>
                <a:srgbClr val="008000"/>
              </a:solidFill>
            </a:endParaRPr>
          </a:p>
        </p:txBody>
      </p:sp>
      <p:sp>
        <p:nvSpPr>
          <p:cNvPr id="28675" name="TextBox 5"/>
          <p:cNvSpPr txBox="1">
            <a:spLocks noChangeArrowheads="1"/>
          </p:cNvSpPr>
          <p:nvPr/>
        </p:nvSpPr>
        <p:spPr bwMode="auto">
          <a:xfrm>
            <a:off x="5029200" y="5486400"/>
            <a:ext cx="3286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rgbClr val="008000"/>
                </a:solidFill>
              </a:rPr>
              <a:t>Optical SNRs </a:t>
            </a:r>
            <a:r>
              <a:rPr lang="en-US">
                <a:solidFill>
                  <a:schemeClr val="tx1"/>
                </a:solidFill>
              </a:rPr>
              <a:t>(white have radio)</a:t>
            </a:r>
          </a:p>
        </p:txBody>
      </p:sp>
      <p:pic>
        <p:nvPicPr>
          <p:cNvPr id="28676" name="Picture 6" descr="Mag_S2_ATCA15_2pan_75as.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3820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7"/>
          <p:cNvSpPr txBox="1">
            <a:spLocks noChangeArrowheads="1"/>
          </p:cNvSpPr>
          <p:nvPr/>
        </p:nvSpPr>
        <p:spPr bwMode="auto">
          <a:xfrm>
            <a:off x="1879600" y="6096000"/>
            <a:ext cx="5045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(75 arcsec region of northern spiral arm is shown)</a:t>
            </a:r>
          </a:p>
        </p:txBody>
      </p:sp>
      <p:sp>
        <p:nvSpPr>
          <p:cNvPr id="28678" name="TextBox 8"/>
          <p:cNvSpPr txBox="1">
            <a:spLocks noChangeArrowheads="1"/>
          </p:cNvSpPr>
          <p:nvPr/>
        </p:nvSpPr>
        <p:spPr bwMode="auto">
          <a:xfrm>
            <a:off x="2425700" y="3429000"/>
            <a:ext cx="852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1200" b="0"/>
              <a:t>SN1957D</a:t>
            </a:r>
          </a:p>
        </p:txBody>
      </p:sp>
      <p:cxnSp>
        <p:nvCxnSpPr>
          <p:cNvPr id="14" name="Straight Arrow Connector 13"/>
          <p:cNvCxnSpPr/>
          <p:nvPr/>
        </p:nvCxnSpPr>
        <p:spPr bwMode="auto">
          <a:xfrm flipV="1">
            <a:off x="2819400" y="2971800"/>
            <a:ext cx="0" cy="457200"/>
          </a:xfrm>
          <a:prstGeom prst="straightConnector1">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8680" name="TextBox 15"/>
          <p:cNvSpPr txBox="1">
            <a:spLocks noChangeArrowheads="1"/>
          </p:cNvSpPr>
          <p:nvPr/>
        </p:nvSpPr>
        <p:spPr bwMode="auto">
          <a:xfrm>
            <a:off x="6540500" y="3429000"/>
            <a:ext cx="852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1200" b="0"/>
              <a:t>SN1957D</a:t>
            </a:r>
          </a:p>
        </p:txBody>
      </p:sp>
      <p:cxnSp>
        <p:nvCxnSpPr>
          <p:cNvPr id="17" name="Straight Arrow Connector 16"/>
          <p:cNvCxnSpPr/>
          <p:nvPr/>
        </p:nvCxnSpPr>
        <p:spPr bwMode="auto">
          <a:xfrm flipV="1">
            <a:off x="7010400" y="2971800"/>
            <a:ext cx="0" cy="457200"/>
          </a:xfrm>
          <a:prstGeom prst="straightConnector1">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M83 </a:t>
            </a:r>
            <a:r>
              <a:rPr lang="en-US" i="1" dirty="0" smtClean="0"/>
              <a:t>Chandra</a:t>
            </a:r>
            <a:r>
              <a:rPr lang="en-US" dirty="0" smtClean="0"/>
              <a:t> Summary</a:t>
            </a:r>
            <a:endParaRPr lang="en-US" dirty="0"/>
          </a:p>
        </p:txBody>
      </p:sp>
      <p:pic>
        <p:nvPicPr>
          <p:cNvPr id="29699" name="Picture 3" descr="L14_Fig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41862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2"/>
          <p:cNvSpPr txBox="1">
            <a:spLocks noChangeArrowheads="1"/>
          </p:cNvSpPr>
          <p:nvPr/>
        </p:nvSpPr>
        <p:spPr bwMode="auto">
          <a:xfrm>
            <a:off x="538163" y="5715000"/>
            <a:ext cx="8074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dirty="0"/>
              <a:t>Long et al. 2014, </a:t>
            </a:r>
            <a:r>
              <a:rPr lang="en-US" dirty="0" err="1"/>
              <a:t>ApJS</a:t>
            </a:r>
            <a:r>
              <a:rPr lang="en-US" dirty="0"/>
              <a:t>, 212, 21  &gt;450 point sources plus strong diffuse X-ray gas.</a:t>
            </a:r>
          </a:p>
          <a:p>
            <a:r>
              <a:rPr lang="en-US" dirty="0"/>
              <a:t>Points to hot, high pressure ISM, especially in arms.</a:t>
            </a:r>
          </a:p>
          <a:p>
            <a:r>
              <a:rPr lang="en-US" dirty="0"/>
              <a:t>At least 87 X-ray sources align with optical SNRs.</a:t>
            </a:r>
          </a:p>
        </p:txBody>
      </p:sp>
      <p:pic>
        <p:nvPicPr>
          <p:cNvPr id="6" name="Picture 2" descr="M83_CXO_lo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577" y="1371600"/>
            <a:ext cx="449412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M83 Complex Nuclear Region</a:t>
            </a:r>
            <a:endParaRPr lang="en-US" dirty="0"/>
          </a:p>
        </p:txBody>
      </p:sp>
      <p:pic>
        <p:nvPicPr>
          <p:cNvPr id="30722" name="Picture 3" descr="nuc_4pan_35as_2colreg.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5691188"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4"/>
          <p:cNvSpPr txBox="1">
            <a:spLocks noChangeArrowheads="1"/>
          </p:cNvSpPr>
          <p:nvPr/>
        </p:nvSpPr>
        <p:spPr bwMode="auto">
          <a:xfrm>
            <a:off x="6096000" y="1981200"/>
            <a:ext cx="28638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Top: Magellan continuum</a:t>
            </a:r>
          </a:p>
          <a:p>
            <a:r>
              <a:rPr lang="en-US"/>
              <a:t>Bottom: Chandra RGB</a:t>
            </a:r>
          </a:p>
          <a:p>
            <a:endParaRPr lang="en-US"/>
          </a:p>
          <a:p>
            <a:r>
              <a:rPr lang="en-US">
                <a:solidFill>
                  <a:srgbClr val="008000"/>
                </a:solidFill>
              </a:rPr>
              <a:t>Green circles: XRBs</a:t>
            </a:r>
          </a:p>
          <a:p>
            <a:r>
              <a:rPr lang="en-US">
                <a:solidFill>
                  <a:srgbClr val="FF66FF"/>
                </a:solidFill>
              </a:rPr>
              <a:t>Magenta circles: HST SNRs</a:t>
            </a:r>
          </a:p>
        </p:txBody>
      </p:sp>
      <p:sp>
        <p:nvSpPr>
          <p:cNvPr id="3" name="TextBox 2"/>
          <p:cNvSpPr txBox="1"/>
          <p:nvPr/>
        </p:nvSpPr>
        <p:spPr>
          <a:xfrm>
            <a:off x="6175375" y="3886200"/>
            <a:ext cx="2740025" cy="1077913"/>
          </a:xfrm>
          <a:prstGeom prst="rect">
            <a:avLst/>
          </a:prstGeom>
          <a:noFill/>
        </p:spPr>
        <p:txBody>
          <a:bodyPr>
            <a:spAutoFit/>
          </a:bodyPr>
          <a:lstStyle/>
          <a:p>
            <a:pPr algn="l">
              <a:defRPr/>
            </a:pPr>
            <a:r>
              <a:rPr lang="en-US" dirty="0"/>
              <a:t>Circles in left panels are </a:t>
            </a:r>
            <a:r>
              <a:rPr lang="en-US" dirty="0">
                <a:solidFill>
                  <a:srgbClr val="CC0911"/>
                </a:solidFill>
              </a:rPr>
              <a:t>the optical nucleus </a:t>
            </a:r>
            <a:r>
              <a:rPr lang="en-US" dirty="0"/>
              <a:t>and two different assessments of </a:t>
            </a:r>
            <a:r>
              <a:rPr lang="en-US" dirty="0">
                <a:solidFill>
                  <a:schemeClr val="accent1">
                    <a:lumMod val="75000"/>
                  </a:schemeClr>
                </a:solidFill>
              </a:rPr>
              <a:t>the dynamical center.</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M83-UByIH-all7_m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5400"/>
            <a:ext cx="70104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2"/>
          <p:cNvSpPr txBox="1">
            <a:spLocks noChangeArrowheads="1"/>
          </p:cNvSpPr>
          <p:nvPr/>
        </p:nvSpPr>
        <p:spPr bwMode="auto">
          <a:xfrm>
            <a:off x="228600" y="1295400"/>
            <a:ext cx="2438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1800">
                <a:solidFill>
                  <a:srgbClr val="FF0000"/>
                </a:solidFill>
              </a:rPr>
              <a:t>All Seven WFC3 Fields</a:t>
            </a:r>
          </a:p>
          <a:p>
            <a:endParaRPr lang="en-US"/>
          </a:p>
          <a:p>
            <a:r>
              <a:rPr lang="en-US" b="0"/>
              <a:t>Alignment and astrodrizzle of individual fields thanks to Derek Hammer and Jennifer Mack, STScI</a:t>
            </a:r>
          </a:p>
          <a:p>
            <a:endParaRPr lang="en-US" b="0"/>
          </a:p>
          <a:p>
            <a:r>
              <a:rPr lang="en-US" b="0"/>
              <a:t>Seven field mosaic thanks to Zolt Levay, STScI.</a:t>
            </a:r>
          </a:p>
        </p:txBody>
      </p:sp>
      <p:sp>
        <p:nvSpPr>
          <p:cNvPr id="31747" name="TextBox 1"/>
          <p:cNvSpPr txBox="1">
            <a:spLocks noChangeArrowheads="1"/>
          </p:cNvSpPr>
          <p:nvPr/>
        </p:nvSpPr>
        <p:spPr bwMode="auto">
          <a:xfrm>
            <a:off x="152400" y="4572000"/>
            <a:ext cx="41719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U, B, V, I, (H and K)</a:t>
            </a:r>
          </a:p>
          <a:p>
            <a:r>
              <a:rPr lang="en-US"/>
              <a:t>H</a:t>
            </a:r>
            <a:r>
              <a:rPr lang="en-US" b="0">
                <a:latin typeface="Symbol" charset="0"/>
              </a:rPr>
              <a:t>a</a:t>
            </a:r>
            <a:r>
              <a:rPr lang="en-US"/>
              <a:t>, [S II], [O III], ([Fe II] 1.644 </a:t>
            </a:r>
            <a:r>
              <a:rPr lang="en-US" b="0">
                <a:latin typeface="Symbol" charset="0"/>
              </a:rPr>
              <a:t>m</a:t>
            </a:r>
            <a:r>
              <a:rPr lang="en-US"/>
              <a:t>m)</a:t>
            </a:r>
          </a:p>
          <a:p>
            <a:r>
              <a:rPr lang="en-US"/>
              <a:t>46 additional SNRs found, plus</a:t>
            </a:r>
            <a:br>
              <a:rPr lang="en-US"/>
            </a:br>
            <a:r>
              <a:rPr lang="en-US"/>
              <a:t>accurate diameters for nearly all of the Magellan SNRs.</a:t>
            </a:r>
          </a:p>
          <a:p>
            <a:r>
              <a:rPr lang="en-US"/>
              <a:t>(1 WFC3 pixel = 1 pc)</a:t>
            </a:r>
          </a:p>
        </p:txBody>
      </p:sp>
      <p:sp>
        <p:nvSpPr>
          <p:cNvPr id="31748" name="TextBox 2"/>
          <p:cNvSpPr txBox="1">
            <a:spLocks noChangeArrowheads="1"/>
          </p:cNvSpPr>
          <p:nvPr/>
        </p:nvSpPr>
        <p:spPr bwMode="auto">
          <a:xfrm>
            <a:off x="381000" y="6324600"/>
            <a:ext cx="8143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rgbClr val="FF66FF"/>
                </a:solidFill>
              </a:rPr>
              <a:t>Full aligned mosaics available at MAST:  https://archive.stsci.edu/prepds/m83mos/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Five SNRs in One 15’’x20’’ </a:t>
            </a:r>
            <a:r>
              <a:rPr lang="en-US" sz="3200" dirty="0" err="1" smtClean="0"/>
              <a:t>FoV</a:t>
            </a:r>
            <a:endParaRPr lang="en-US" sz="3200" dirty="0"/>
          </a:p>
        </p:txBody>
      </p:sp>
      <p:pic>
        <p:nvPicPr>
          <p:cNvPr id="32770" name="Picture 2" descr="5SNR_15a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3152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6858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t>A “Cygnus Loop” in M83</a:t>
            </a:r>
            <a:br>
              <a:rPr lang="en-US" dirty="0" smtClean="0"/>
            </a:br>
            <a:r>
              <a:rPr lang="en-US" sz="2000" dirty="0" smtClean="0"/>
              <a:t>(B12-84, similar in size to the Cygnus Loop)</a:t>
            </a:r>
            <a:endParaRPr lang="en-US" sz="2000" dirty="0"/>
          </a:p>
        </p:txBody>
      </p:sp>
      <p:sp>
        <p:nvSpPr>
          <p:cNvPr id="34819" name="TextBox 5"/>
          <p:cNvSpPr txBox="1">
            <a:spLocks noChangeArrowheads="1"/>
          </p:cNvSpPr>
          <p:nvPr/>
        </p:nvSpPr>
        <p:spPr bwMode="auto">
          <a:xfrm>
            <a:off x="6324600" y="1447800"/>
            <a:ext cx="62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CXO</a:t>
            </a:r>
          </a:p>
        </p:txBody>
      </p:sp>
      <p:sp>
        <p:nvSpPr>
          <p:cNvPr id="34820" name="TextBox 6"/>
          <p:cNvSpPr txBox="1">
            <a:spLocks noChangeArrowheads="1"/>
          </p:cNvSpPr>
          <p:nvPr/>
        </p:nvSpPr>
        <p:spPr bwMode="auto">
          <a:xfrm>
            <a:off x="4572000" y="1447800"/>
            <a:ext cx="622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B,V,I</a:t>
            </a:r>
          </a:p>
        </p:txBody>
      </p:sp>
      <p:sp>
        <p:nvSpPr>
          <p:cNvPr id="34821" name="TextBox 7"/>
          <p:cNvSpPr txBox="1">
            <a:spLocks noChangeArrowheads="1"/>
          </p:cNvSpPr>
          <p:nvPr/>
        </p:nvSpPr>
        <p:spPr bwMode="auto">
          <a:xfrm>
            <a:off x="1143000" y="1524000"/>
            <a:ext cx="731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[Fe II]</a:t>
            </a:r>
          </a:p>
        </p:txBody>
      </p:sp>
      <p:sp>
        <p:nvSpPr>
          <p:cNvPr id="34822" name="TextBox 8"/>
          <p:cNvSpPr txBox="1">
            <a:spLocks noChangeArrowheads="1"/>
          </p:cNvSpPr>
          <p:nvPr/>
        </p:nvSpPr>
        <p:spPr bwMode="auto">
          <a:xfrm>
            <a:off x="2582863" y="1447800"/>
            <a:ext cx="1431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H</a:t>
            </a:r>
            <a:r>
              <a:rPr lang="en-US">
                <a:latin typeface="Symbol" charset="0"/>
                <a:cs typeface="Symbol" charset="0"/>
              </a:rPr>
              <a:t>a</a:t>
            </a:r>
            <a:r>
              <a:rPr lang="en-US"/>
              <a:t>,[SII],[OIII]</a:t>
            </a:r>
          </a:p>
        </p:txBody>
      </p:sp>
      <p:sp>
        <p:nvSpPr>
          <p:cNvPr id="34823" name="TextBox 9"/>
          <p:cNvSpPr txBox="1">
            <a:spLocks noChangeArrowheads="1"/>
          </p:cNvSpPr>
          <p:nvPr/>
        </p:nvSpPr>
        <p:spPr bwMode="auto">
          <a:xfrm>
            <a:off x="2911475" y="3429000"/>
            <a:ext cx="3176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000"/>
              <a:t>Gemini-S GMOS Spectra</a:t>
            </a:r>
          </a:p>
        </p:txBody>
      </p:sp>
      <p:sp>
        <p:nvSpPr>
          <p:cNvPr id="34824" name="TextBox 10"/>
          <p:cNvSpPr txBox="1">
            <a:spLocks noChangeArrowheads="1"/>
          </p:cNvSpPr>
          <p:nvPr/>
        </p:nvSpPr>
        <p:spPr bwMode="auto">
          <a:xfrm>
            <a:off x="7467600" y="1676400"/>
            <a:ext cx="143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(Large circle is 3”)</a:t>
            </a:r>
          </a:p>
        </p:txBody>
      </p:sp>
      <p:pic>
        <p:nvPicPr>
          <p:cNvPr id="3482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86200"/>
            <a:ext cx="3657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86200"/>
            <a:ext cx="3581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Box 2"/>
          <p:cNvSpPr txBox="1">
            <a:spLocks noChangeArrowheads="1"/>
          </p:cNvSpPr>
          <p:nvPr/>
        </p:nvSpPr>
        <p:spPr bwMode="auto">
          <a:xfrm>
            <a:off x="1387475" y="5105400"/>
            <a:ext cx="457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H</a:t>
            </a:r>
            <a:r>
              <a:rPr lang="en-US" b="0">
                <a:latin typeface="Symbol" charset="0"/>
                <a:cs typeface="Symbol" charset="0"/>
              </a:rPr>
              <a:t>b</a:t>
            </a:r>
          </a:p>
        </p:txBody>
      </p:sp>
      <p:sp>
        <p:nvSpPr>
          <p:cNvPr id="34828" name="TextBox 13"/>
          <p:cNvSpPr txBox="1">
            <a:spLocks noChangeArrowheads="1"/>
          </p:cNvSpPr>
          <p:nvPr/>
        </p:nvSpPr>
        <p:spPr bwMode="auto">
          <a:xfrm>
            <a:off x="2286000" y="4800600"/>
            <a:ext cx="68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[O III]</a:t>
            </a:r>
          </a:p>
        </p:txBody>
      </p:sp>
      <p:sp>
        <p:nvSpPr>
          <p:cNvPr id="34829" name="TextBox 14"/>
          <p:cNvSpPr txBox="1">
            <a:spLocks noChangeArrowheads="1"/>
          </p:cNvSpPr>
          <p:nvPr/>
        </p:nvSpPr>
        <p:spPr bwMode="auto">
          <a:xfrm>
            <a:off x="5334000" y="5410200"/>
            <a:ext cx="571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[O I]</a:t>
            </a:r>
          </a:p>
        </p:txBody>
      </p:sp>
      <p:sp>
        <p:nvSpPr>
          <p:cNvPr id="34830" name="TextBox 12"/>
          <p:cNvSpPr txBox="1">
            <a:spLocks noChangeArrowheads="1"/>
          </p:cNvSpPr>
          <p:nvPr/>
        </p:nvSpPr>
        <p:spPr bwMode="auto">
          <a:xfrm>
            <a:off x="6400800" y="4800600"/>
            <a:ext cx="466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H</a:t>
            </a:r>
            <a:r>
              <a:rPr lang="en-US" b="0">
                <a:latin typeface="Symbol" charset="0"/>
                <a:cs typeface="Symbol" charset="0"/>
              </a:rPr>
              <a:t>a</a:t>
            </a:r>
          </a:p>
        </p:txBody>
      </p:sp>
      <p:sp>
        <p:nvSpPr>
          <p:cNvPr id="34831" name="TextBox 16"/>
          <p:cNvSpPr txBox="1">
            <a:spLocks noChangeArrowheads="1"/>
          </p:cNvSpPr>
          <p:nvPr/>
        </p:nvSpPr>
        <p:spPr bwMode="auto">
          <a:xfrm>
            <a:off x="6781800" y="4343400"/>
            <a:ext cx="617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[N II]</a:t>
            </a:r>
          </a:p>
        </p:txBody>
      </p:sp>
      <p:sp>
        <p:nvSpPr>
          <p:cNvPr id="34832" name="TextBox 15"/>
          <p:cNvSpPr txBox="1">
            <a:spLocks noChangeArrowheads="1"/>
          </p:cNvSpPr>
          <p:nvPr/>
        </p:nvSpPr>
        <p:spPr bwMode="auto">
          <a:xfrm>
            <a:off x="7162800" y="4953000"/>
            <a:ext cx="606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[S II]</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6 (7?) Historical </a:t>
            </a:r>
            <a:r>
              <a:rPr lang="en-US" dirty="0" err="1" smtClean="0"/>
              <a:t>SNe</a:t>
            </a:r>
            <a:r>
              <a:rPr lang="en-US" dirty="0" smtClean="0"/>
              <a:t> in M83</a:t>
            </a:r>
            <a:endParaRPr lang="en-US" dirty="0"/>
          </a:p>
        </p:txBody>
      </p:sp>
      <p:pic>
        <p:nvPicPr>
          <p:cNvPr id="35842" name="Picture 7" descr="M83_SN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9149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p:cNvGraphicFramePr>
            <a:graphicFrameLocks noGrp="1"/>
          </p:cNvGraphicFramePr>
          <p:nvPr/>
        </p:nvGraphicFramePr>
        <p:xfrm>
          <a:off x="5486400" y="1524000"/>
          <a:ext cx="3352800" cy="2962278"/>
        </p:xfrm>
        <a:graphic>
          <a:graphicData uri="http://schemas.openxmlformats.org/drawingml/2006/table">
            <a:tbl>
              <a:tblPr firstRow="1" bandRow="1">
                <a:tableStyleId>{5C22544A-7EE6-4342-B048-85BDC9FD1C3A}</a:tableStyleId>
              </a:tblPr>
              <a:tblGrid>
                <a:gridCol w="1524000"/>
                <a:gridCol w="1828800"/>
              </a:tblGrid>
              <a:tr h="365838">
                <a:tc>
                  <a:txBody>
                    <a:bodyPr/>
                    <a:lstStyle/>
                    <a:p>
                      <a:pPr algn="ctr"/>
                      <a:r>
                        <a:rPr lang="en-US" sz="1800" dirty="0" smtClean="0"/>
                        <a:t>SN ID</a:t>
                      </a:r>
                      <a:endParaRPr lang="en-US" sz="1800" dirty="0"/>
                    </a:p>
                  </a:txBody>
                  <a:tcPr marT="45730" marB="45730"/>
                </a:tc>
                <a:tc>
                  <a:txBody>
                    <a:bodyPr/>
                    <a:lstStyle/>
                    <a:p>
                      <a:pPr algn="ctr"/>
                      <a:r>
                        <a:rPr lang="en-US" sz="1800" dirty="0" smtClean="0"/>
                        <a:t>Type</a:t>
                      </a:r>
                      <a:endParaRPr lang="en-US" sz="1800" dirty="0"/>
                    </a:p>
                  </a:txBody>
                  <a:tcPr marT="45730" marB="45730"/>
                </a:tc>
              </a:tr>
              <a:tr h="370920">
                <a:tc>
                  <a:txBody>
                    <a:bodyPr/>
                    <a:lstStyle/>
                    <a:p>
                      <a:pPr algn="ctr"/>
                      <a:r>
                        <a:rPr lang="en-US" sz="1800" dirty="0" smtClean="0"/>
                        <a:t>SN1923A</a:t>
                      </a:r>
                      <a:endParaRPr lang="en-US" sz="1800" dirty="0"/>
                    </a:p>
                  </a:txBody>
                  <a:tcPr marT="45730" marB="45730"/>
                </a:tc>
                <a:tc>
                  <a:txBody>
                    <a:bodyPr/>
                    <a:lstStyle/>
                    <a:p>
                      <a:pPr algn="ctr"/>
                      <a:r>
                        <a:rPr lang="en-US" sz="1800" dirty="0" smtClean="0"/>
                        <a:t>II P: </a:t>
                      </a:r>
                      <a:endParaRPr lang="en-US" sz="1800" dirty="0"/>
                    </a:p>
                  </a:txBody>
                  <a:tcPr marT="45730" marB="45730"/>
                </a:tc>
              </a:tr>
              <a:tr h="370920">
                <a:tc>
                  <a:txBody>
                    <a:bodyPr/>
                    <a:lstStyle/>
                    <a:p>
                      <a:pPr algn="ctr"/>
                      <a:r>
                        <a:rPr lang="en-US" sz="1800" dirty="0" smtClean="0"/>
                        <a:t>SN1945B</a:t>
                      </a:r>
                      <a:endParaRPr lang="en-US" sz="1800" dirty="0"/>
                    </a:p>
                  </a:txBody>
                  <a:tcPr marT="45730" marB="45730"/>
                </a:tc>
                <a:tc>
                  <a:txBody>
                    <a:bodyPr/>
                    <a:lstStyle/>
                    <a:p>
                      <a:pPr algn="ctr"/>
                      <a:r>
                        <a:rPr lang="en-US" sz="1800" dirty="0" smtClean="0"/>
                        <a:t>?</a:t>
                      </a:r>
                      <a:endParaRPr lang="en-US" sz="1800" dirty="0"/>
                    </a:p>
                  </a:txBody>
                  <a:tcPr marT="45730" marB="45730"/>
                </a:tc>
              </a:tr>
              <a:tr h="370920">
                <a:tc>
                  <a:txBody>
                    <a:bodyPr/>
                    <a:lstStyle/>
                    <a:p>
                      <a:pPr algn="ctr"/>
                      <a:r>
                        <a:rPr lang="en-US" sz="1800" dirty="0" smtClean="0"/>
                        <a:t>SN1950B</a:t>
                      </a:r>
                      <a:endParaRPr lang="en-US" sz="1800" dirty="0"/>
                    </a:p>
                  </a:txBody>
                  <a:tcPr marT="45730" marB="45730"/>
                </a:tc>
                <a:tc>
                  <a:txBody>
                    <a:bodyPr/>
                    <a:lstStyle/>
                    <a:p>
                      <a:pPr algn="ctr"/>
                      <a:r>
                        <a:rPr lang="en-US" sz="1800" dirty="0" smtClean="0"/>
                        <a:t>?</a:t>
                      </a:r>
                      <a:endParaRPr lang="en-US" sz="1800" dirty="0"/>
                    </a:p>
                  </a:txBody>
                  <a:tcPr marT="45730" marB="45730"/>
                </a:tc>
              </a:tr>
              <a:tr h="370920">
                <a:tc>
                  <a:txBody>
                    <a:bodyPr/>
                    <a:lstStyle/>
                    <a:p>
                      <a:pPr algn="ctr"/>
                      <a:r>
                        <a:rPr lang="en-US" sz="1800" dirty="0" smtClean="0"/>
                        <a:t>SN1957D</a:t>
                      </a:r>
                      <a:endParaRPr lang="en-US" sz="1800" dirty="0"/>
                    </a:p>
                  </a:txBody>
                  <a:tcPr marT="45730" marB="45730"/>
                </a:tc>
                <a:tc>
                  <a:txBody>
                    <a:bodyPr/>
                    <a:lstStyle/>
                    <a:p>
                      <a:pPr algn="ctr"/>
                      <a:r>
                        <a:rPr lang="en-US" sz="1800" dirty="0" smtClean="0"/>
                        <a:t>II</a:t>
                      </a:r>
                      <a:endParaRPr lang="en-US" sz="1800" dirty="0"/>
                    </a:p>
                  </a:txBody>
                  <a:tcPr marT="45730" marB="45730"/>
                </a:tc>
              </a:tr>
              <a:tr h="370920">
                <a:tc>
                  <a:txBody>
                    <a:bodyPr/>
                    <a:lstStyle/>
                    <a:p>
                      <a:pPr algn="ctr"/>
                      <a:r>
                        <a:rPr lang="en-US" sz="1800" dirty="0" smtClean="0"/>
                        <a:t>SN1968L</a:t>
                      </a:r>
                      <a:endParaRPr lang="en-US" sz="1800" dirty="0"/>
                    </a:p>
                  </a:txBody>
                  <a:tcPr marT="45730" marB="45730"/>
                </a:tc>
                <a:tc>
                  <a:txBody>
                    <a:bodyPr/>
                    <a:lstStyle/>
                    <a:p>
                      <a:pPr algn="ctr"/>
                      <a:r>
                        <a:rPr lang="en-US" sz="1800" dirty="0" smtClean="0"/>
                        <a:t>II P</a:t>
                      </a:r>
                      <a:endParaRPr lang="en-US" sz="1800" dirty="0"/>
                    </a:p>
                  </a:txBody>
                  <a:tcPr marT="45730" marB="45730"/>
                </a:tc>
              </a:tr>
              <a:tr h="370920">
                <a:tc>
                  <a:txBody>
                    <a:bodyPr/>
                    <a:lstStyle/>
                    <a:p>
                      <a:pPr algn="ctr"/>
                      <a:r>
                        <a:rPr lang="en-US" sz="1800" dirty="0" smtClean="0"/>
                        <a:t>SN1983N</a:t>
                      </a:r>
                      <a:endParaRPr lang="en-US" sz="1800" dirty="0"/>
                    </a:p>
                  </a:txBody>
                  <a:tcPr marT="45730" marB="45730"/>
                </a:tc>
                <a:tc>
                  <a:txBody>
                    <a:bodyPr/>
                    <a:lstStyle/>
                    <a:p>
                      <a:pPr algn="ctr"/>
                      <a:r>
                        <a:rPr lang="en-US" sz="1800" dirty="0" err="1" smtClean="0"/>
                        <a:t>Ic</a:t>
                      </a:r>
                      <a:endParaRPr lang="en-US" sz="1800" dirty="0"/>
                    </a:p>
                  </a:txBody>
                  <a:tcPr marT="45730" marB="45730"/>
                </a:tc>
              </a:tr>
              <a:tr h="370920">
                <a:tc>
                  <a:txBody>
                    <a:bodyPr/>
                    <a:lstStyle/>
                    <a:p>
                      <a:pPr algn="ctr"/>
                      <a:r>
                        <a:rPr lang="en-US" sz="1800" dirty="0" smtClean="0"/>
                        <a:t>B12-174a</a:t>
                      </a:r>
                      <a:endParaRPr lang="en-US" sz="1800" dirty="0"/>
                    </a:p>
                  </a:txBody>
                  <a:tcPr marT="45730" marB="45730"/>
                </a:tc>
                <a:tc>
                  <a:txBody>
                    <a:bodyPr/>
                    <a:lstStyle/>
                    <a:p>
                      <a:pPr algn="ctr"/>
                      <a:r>
                        <a:rPr lang="en-US" sz="1800" dirty="0" smtClean="0"/>
                        <a:t>(C-C)</a:t>
                      </a:r>
                      <a:endParaRPr lang="en-US" sz="1800" dirty="0"/>
                    </a:p>
                  </a:txBody>
                  <a:tcPr marT="45730" marB="45730"/>
                </a:tc>
              </a:tr>
            </a:tbl>
          </a:graphicData>
        </a:graphic>
      </p:graphicFrame>
      <p:sp>
        <p:nvSpPr>
          <p:cNvPr id="35872" name="TextBox 9"/>
          <p:cNvSpPr txBox="1">
            <a:spLocks noChangeArrowheads="1"/>
          </p:cNvSpPr>
          <p:nvPr/>
        </p:nvSpPr>
        <p:spPr bwMode="auto">
          <a:xfrm>
            <a:off x="5638800" y="4724400"/>
            <a:ext cx="292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(Types from Asiago catalog)</a:t>
            </a:r>
          </a:p>
        </p:txBody>
      </p:sp>
      <p:sp>
        <p:nvSpPr>
          <p:cNvPr id="35873" name="TextBox 10"/>
          <p:cNvSpPr txBox="1">
            <a:spLocks noChangeArrowheads="1"/>
          </p:cNvSpPr>
          <p:nvPr/>
        </p:nvSpPr>
        <p:spPr bwMode="auto">
          <a:xfrm>
            <a:off x="5257800" y="5334000"/>
            <a:ext cx="3448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r>
              <a:rPr lang="en-US" sz="1800">
                <a:solidFill>
                  <a:srgbClr val="FF66FF"/>
                </a:solidFill>
              </a:rPr>
              <a:t>With this many SNe in last century, expect 60-70 SNRs &lt;1000 years post-explosion.</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6 (7?) Historical </a:t>
            </a:r>
            <a:r>
              <a:rPr lang="en-US" dirty="0" err="1" smtClean="0"/>
              <a:t>SNe</a:t>
            </a:r>
            <a:r>
              <a:rPr lang="en-US" dirty="0" smtClean="0"/>
              <a:t> in M83</a:t>
            </a:r>
            <a:endParaRPr lang="en-US" dirty="0"/>
          </a:p>
        </p:txBody>
      </p:sp>
      <p:pic>
        <p:nvPicPr>
          <p:cNvPr id="36866" name="Picture 7" descr="M83_SN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9149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p:cNvGraphicFramePr>
            <a:graphicFrameLocks noGrp="1"/>
          </p:cNvGraphicFramePr>
          <p:nvPr/>
        </p:nvGraphicFramePr>
        <p:xfrm>
          <a:off x="5486400" y="1524000"/>
          <a:ext cx="3352800" cy="2962278"/>
        </p:xfrm>
        <a:graphic>
          <a:graphicData uri="http://schemas.openxmlformats.org/drawingml/2006/table">
            <a:tbl>
              <a:tblPr firstRow="1" bandRow="1">
                <a:tableStyleId>{5C22544A-7EE6-4342-B048-85BDC9FD1C3A}</a:tableStyleId>
              </a:tblPr>
              <a:tblGrid>
                <a:gridCol w="1524000"/>
                <a:gridCol w="1828800"/>
              </a:tblGrid>
              <a:tr h="365838">
                <a:tc>
                  <a:txBody>
                    <a:bodyPr/>
                    <a:lstStyle/>
                    <a:p>
                      <a:pPr algn="ctr"/>
                      <a:r>
                        <a:rPr lang="en-US" sz="1800" dirty="0" smtClean="0"/>
                        <a:t>SN ID</a:t>
                      </a:r>
                      <a:endParaRPr lang="en-US" sz="1800" dirty="0"/>
                    </a:p>
                  </a:txBody>
                  <a:tcPr marT="45730" marB="45730"/>
                </a:tc>
                <a:tc>
                  <a:txBody>
                    <a:bodyPr/>
                    <a:lstStyle/>
                    <a:p>
                      <a:pPr algn="ctr"/>
                      <a:r>
                        <a:rPr lang="en-US" sz="1800" dirty="0" smtClean="0"/>
                        <a:t>Type</a:t>
                      </a:r>
                      <a:endParaRPr lang="en-US" sz="1800" dirty="0"/>
                    </a:p>
                  </a:txBody>
                  <a:tcPr marT="45730" marB="45730"/>
                </a:tc>
              </a:tr>
              <a:tr h="370920">
                <a:tc>
                  <a:txBody>
                    <a:bodyPr/>
                    <a:lstStyle/>
                    <a:p>
                      <a:pPr algn="ctr"/>
                      <a:r>
                        <a:rPr lang="en-US" sz="1800" dirty="0" smtClean="0"/>
                        <a:t>SN1923A</a:t>
                      </a:r>
                      <a:endParaRPr lang="en-US" sz="1800" dirty="0"/>
                    </a:p>
                  </a:txBody>
                  <a:tcPr marT="45730" marB="45730"/>
                </a:tc>
                <a:tc>
                  <a:txBody>
                    <a:bodyPr/>
                    <a:lstStyle/>
                    <a:p>
                      <a:pPr algn="ctr"/>
                      <a:r>
                        <a:rPr lang="en-US" sz="1800" dirty="0" smtClean="0"/>
                        <a:t>II P: </a:t>
                      </a:r>
                      <a:endParaRPr lang="en-US" sz="1800" dirty="0"/>
                    </a:p>
                  </a:txBody>
                  <a:tcPr marT="45730" marB="45730"/>
                </a:tc>
              </a:tr>
              <a:tr h="370920">
                <a:tc>
                  <a:txBody>
                    <a:bodyPr/>
                    <a:lstStyle/>
                    <a:p>
                      <a:pPr algn="ctr"/>
                      <a:r>
                        <a:rPr lang="en-US" sz="1800" dirty="0" smtClean="0"/>
                        <a:t>SN1945B</a:t>
                      </a:r>
                      <a:endParaRPr lang="en-US" sz="1800" dirty="0"/>
                    </a:p>
                  </a:txBody>
                  <a:tcPr marT="45730" marB="45730"/>
                </a:tc>
                <a:tc>
                  <a:txBody>
                    <a:bodyPr/>
                    <a:lstStyle/>
                    <a:p>
                      <a:pPr algn="ctr"/>
                      <a:r>
                        <a:rPr lang="en-US" sz="1800" dirty="0" smtClean="0"/>
                        <a:t>?</a:t>
                      </a:r>
                      <a:endParaRPr lang="en-US" sz="1800" dirty="0"/>
                    </a:p>
                  </a:txBody>
                  <a:tcPr marT="45730" marB="45730"/>
                </a:tc>
              </a:tr>
              <a:tr h="370920">
                <a:tc>
                  <a:txBody>
                    <a:bodyPr/>
                    <a:lstStyle/>
                    <a:p>
                      <a:pPr algn="ctr"/>
                      <a:r>
                        <a:rPr lang="en-US" sz="1800" dirty="0" smtClean="0"/>
                        <a:t>SN1950B</a:t>
                      </a:r>
                      <a:endParaRPr lang="en-US" sz="1800" dirty="0"/>
                    </a:p>
                  </a:txBody>
                  <a:tcPr marT="45730" marB="45730"/>
                </a:tc>
                <a:tc>
                  <a:txBody>
                    <a:bodyPr/>
                    <a:lstStyle/>
                    <a:p>
                      <a:pPr algn="ctr"/>
                      <a:r>
                        <a:rPr lang="en-US" sz="1800" dirty="0" smtClean="0"/>
                        <a:t>?</a:t>
                      </a:r>
                      <a:endParaRPr lang="en-US" sz="1800" dirty="0"/>
                    </a:p>
                  </a:txBody>
                  <a:tcPr marT="45730" marB="45730"/>
                </a:tc>
              </a:tr>
              <a:tr h="370920">
                <a:tc>
                  <a:txBody>
                    <a:bodyPr/>
                    <a:lstStyle/>
                    <a:p>
                      <a:pPr algn="ctr"/>
                      <a:r>
                        <a:rPr lang="en-US" sz="1800" dirty="0" smtClean="0"/>
                        <a:t>SN1957D</a:t>
                      </a:r>
                      <a:endParaRPr lang="en-US" sz="1800" dirty="0"/>
                    </a:p>
                  </a:txBody>
                  <a:tcPr marT="45730" marB="45730"/>
                </a:tc>
                <a:tc>
                  <a:txBody>
                    <a:bodyPr/>
                    <a:lstStyle/>
                    <a:p>
                      <a:pPr algn="ctr"/>
                      <a:r>
                        <a:rPr lang="en-US" sz="1800" dirty="0" smtClean="0"/>
                        <a:t>II</a:t>
                      </a:r>
                      <a:endParaRPr lang="en-US" sz="1800" dirty="0"/>
                    </a:p>
                  </a:txBody>
                  <a:tcPr marT="45730" marB="45730"/>
                </a:tc>
              </a:tr>
              <a:tr h="370920">
                <a:tc>
                  <a:txBody>
                    <a:bodyPr/>
                    <a:lstStyle/>
                    <a:p>
                      <a:pPr algn="ctr"/>
                      <a:r>
                        <a:rPr lang="en-US" sz="1800" dirty="0" smtClean="0"/>
                        <a:t>SN1968L</a:t>
                      </a:r>
                      <a:endParaRPr lang="en-US" sz="1800" dirty="0"/>
                    </a:p>
                  </a:txBody>
                  <a:tcPr marT="45730" marB="45730"/>
                </a:tc>
                <a:tc>
                  <a:txBody>
                    <a:bodyPr/>
                    <a:lstStyle/>
                    <a:p>
                      <a:pPr algn="ctr"/>
                      <a:r>
                        <a:rPr lang="en-US" sz="1800" dirty="0" smtClean="0"/>
                        <a:t>II P</a:t>
                      </a:r>
                      <a:endParaRPr lang="en-US" sz="1800" dirty="0"/>
                    </a:p>
                  </a:txBody>
                  <a:tcPr marT="45730" marB="45730"/>
                </a:tc>
              </a:tr>
              <a:tr h="370920">
                <a:tc>
                  <a:txBody>
                    <a:bodyPr/>
                    <a:lstStyle/>
                    <a:p>
                      <a:pPr algn="ctr"/>
                      <a:r>
                        <a:rPr lang="en-US" sz="1800" dirty="0" smtClean="0"/>
                        <a:t>SN1983N</a:t>
                      </a:r>
                      <a:endParaRPr lang="en-US" sz="1800" dirty="0"/>
                    </a:p>
                  </a:txBody>
                  <a:tcPr marT="45730" marB="45730"/>
                </a:tc>
                <a:tc>
                  <a:txBody>
                    <a:bodyPr/>
                    <a:lstStyle/>
                    <a:p>
                      <a:pPr algn="ctr"/>
                      <a:r>
                        <a:rPr lang="en-US" sz="1800" dirty="0" err="1" smtClean="0"/>
                        <a:t>Ic</a:t>
                      </a:r>
                      <a:endParaRPr lang="en-US" sz="1800" dirty="0"/>
                    </a:p>
                  </a:txBody>
                  <a:tcPr marT="45730" marB="45730"/>
                </a:tc>
              </a:tr>
              <a:tr h="370920">
                <a:tc>
                  <a:txBody>
                    <a:bodyPr/>
                    <a:lstStyle/>
                    <a:p>
                      <a:pPr algn="ctr"/>
                      <a:r>
                        <a:rPr lang="en-US" sz="1800" dirty="0" smtClean="0"/>
                        <a:t>B12-174a</a:t>
                      </a:r>
                      <a:endParaRPr lang="en-US" sz="1800" dirty="0"/>
                    </a:p>
                  </a:txBody>
                  <a:tcPr marT="45730" marB="45730"/>
                </a:tc>
                <a:tc>
                  <a:txBody>
                    <a:bodyPr/>
                    <a:lstStyle/>
                    <a:p>
                      <a:pPr algn="ctr"/>
                      <a:r>
                        <a:rPr lang="en-US" sz="1800" dirty="0" smtClean="0"/>
                        <a:t> (C-C)</a:t>
                      </a:r>
                      <a:endParaRPr lang="en-US" sz="1800" dirty="0"/>
                    </a:p>
                  </a:txBody>
                  <a:tcPr marT="45730" marB="45730"/>
                </a:tc>
              </a:tr>
            </a:tbl>
          </a:graphicData>
        </a:graphic>
      </p:graphicFrame>
      <p:sp>
        <p:nvSpPr>
          <p:cNvPr id="36896" name="TextBox 9"/>
          <p:cNvSpPr txBox="1">
            <a:spLocks noChangeArrowheads="1"/>
          </p:cNvSpPr>
          <p:nvPr/>
        </p:nvSpPr>
        <p:spPr bwMode="auto">
          <a:xfrm>
            <a:off x="5638800" y="4724400"/>
            <a:ext cx="292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(Types from Asiago catalog)</a:t>
            </a:r>
          </a:p>
        </p:txBody>
      </p:sp>
      <p:sp>
        <p:nvSpPr>
          <p:cNvPr id="36897" name="TextBox 10"/>
          <p:cNvSpPr txBox="1">
            <a:spLocks noChangeArrowheads="1"/>
          </p:cNvSpPr>
          <p:nvPr/>
        </p:nvSpPr>
        <p:spPr bwMode="auto">
          <a:xfrm>
            <a:off x="5257800" y="5334000"/>
            <a:ext cx="3448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r>
              <a:rPr lang="en-US" sz="1800">
                <a:solidFill>
                  <a:srgbClr val="FF66FF"/>
                </a:solidFill>
              </a:rPr>
              <a:t>With this many SNe in last century, expect 60-70 SNRs &lt;1000 years post-explosion.</a:t>
            </a:r>
          </a:p>
        </p:txBody>
      </p:sp>
      <p:sp>
        <p:nvSpPr>
          <p:cNvPr id="12" name="Oval 11"/>
          <p:cNvSpPr/>
          <p:nvPr/>
        </p:nvSpPr>
        <p:spPr bwMode="auto">
          <a:xfrm>
            <a:off x="5334000" y="2971800"/>
            <a:ext cx="3657600" cy="533400"/>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sz="2400" b="0">
              <a:solidFill>
                <a:srgbClr val="000000"/>
              </a:solidFill>
              <a:cs typeface="Times New Roman" charset="0"/>
            </a:endParaRPr>
          </a:p>
        </p:txBody>
      </p:sp>
      <p:sp>
        <p:nvSpPr>
          <p:cNvPr id="13" name="Oval 12"/>
          <p:cNvSpPr/>
          <p:nvPr/>
        </p:nvSpPr>
        <p:spPr bwMode="auto">
          <a:xfrm>
            <a:off x="5334000" y="4038600"/>
            <a:ext cx="3657600" cy="533400"/>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sz="2400" b="0">
              <a:solidFill>
                <a:srgbClr val="000000"/>
              </a:solidFill>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2800" dirty="0" smtClean="0">
                <a:cs typeface="+mj-cs"/>
              </a:rPr>
              <a:t>X-ray &amp; Optical Counterpart of SN 1957D</a:t>
            </a:r>
            <a:br>
              <a:rPr lang="en-US" sz="2800" dirty="0" smtClean="0">
                <a:cs typeface="+mj-cs"/>
              </a:rPr>
            </a:br>
            <a:r>
              <a:rPr lang="en-US" sz="2000" dirty="0" smtClean="0">
                <a:cs typeface="+mj-cs"/>
              </a:rPr>
              <a:t>(A very young </a:t>
            </a:r>
            <a:r>
              <a:rPr lang="en-US" sz="2000" dirty="0" err="1" smtClean="0">
                <a:cs typeface="+mj-cs"/>
              </a:rPr>
              <a:t>ejecta</a:t>
            </a:r>
            <a:r>
              <a:rPr lang="en-US" sz="2000" dirty="0">
                <a:cs typeface="+mj-cs"/>
              </a:rPr>
              <a:t>-</a:t>
            </a:r>
            <a:r>
              <a:rPr lang="en-US" sz="2000" dirty="0" smtClean="0">
                <a:cs typeface="+mj-cs"/>
              </a:rPr>
              <a:t>dominated SNR)</a:t>
            </a:r>
          </a:p>
        </p:txBody>
      </p:sp>
      <p:sp>
        <p:nvSpPr>
          <p:cNvPr id="37890" name="TextBox 7"/>
          <p:cNvSpPr txBox="1">
            <a:spLocks noChangeArrowheads="1"/>
          </p:cNvSpPr>
          <p:nvPr/>
        </p:nvSpPr>
        <p:spPr bwMode="auto">
          <a:xfrm>
            <a:off x="76200" y="6519863"/>
            <a:ext cx="3073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Long et al.  2012, ApJ, 756, 18</a:t>
            </a:r>
          </a:p>
        </p:txBody>
      </p:sp>
      <p:pic>
        <p:nvPicPr>
          <p:cNvPr id="37891" name="Picture 3" descr="Fig5_box.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86200"/>
            <a:ext cx="6096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6"/>
          <p:cNvSpPr txBox="1">
            <a:spLocks noChangeArrowheads="1"/>
          </p:cNvSpPr>
          <p:nvPr/>
        </p:nvSpPr>
        <p:spPr bwMode="auto">
          <a:xfrm>
            <a:off x="1819275" y="4114800"/>
            <a:ext cx="77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WFC3</a:t>
            </a:r>
          </a:p>
        </p:txBody>
      </p:sp>
      <p:sp>
        <p:nvSpPr>
          <p:cNvPr id="37893" name="TextBox 2"/>
          <p:cNvSpPr txBox="1">
            <a:spLocks noChangeArrowheads="1"/>
          </p:cNvSpPr>
          <p:nvPr/>
        </p:nvSpPr>
        <p:spPr bwMode="auto">
          <a:xfrm>
            <a:off x="1655763" y="5486400"/>
            <a:ext cx="1620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1400" b="0">
                <a:solidFill>
                  <a:srgbClr val="FFFFFF"/>
                </a:solidFill>
              </a:rPr>
              <a:t>Blue=dominated by [O III]</a:t>
            </a:r>
          </a:p>
        </p:txBody>
      </p:sp>
      <p:sp>
        <p:nvSpPr>
          <p:cNvPr id="37894" name="TextBox 10"/>
          <p:cNvSpPr txBox="1">
            <a:spLocks noChangeArrowheads="1"/>
          </p:cNvSpPr>
          <p:nvPr/>
        </p:nvSpPr>
        <p:spPr bwMode="auto">
          <a:xfrm>
            <a:off x="3241675" y="5562600"/>
            <a:ext cx="2854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1800" b="0"/>
              <a:t>CMD fitting: age &lt;10 Myr and MS turnoff &gt;17 M</a:t>
            </a:r>
            <a:r>
              <a:rPr lang="en-US" sz="1800" b="0" baseline="-25000"/>
              <a:t>o</a:t>
            </a:r>
          </a:p>
        </p:txBody>
      </p:sp>
      <p:pic>
        <p:nvPicPr>
          <p:cNvPr id="37895" name="Picture 2" descr="57D_2pan.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1414463"/>
            <a:ext cx="62357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3" descr="57D_O3evol.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00200"/>
            <a:ext cx="2622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bwMode="auto">
          <a:xfrm>
            <a:off x="1752600" y="5181600"/>
            <a:ext cx="609600" cy="38100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7898" name="TextBox 5"/>
          <p:cNvSpPr txBox="1">
            <a:spLocks noChangeArrowheads="1"/>
          </p:cNvSpPr>
          <p:nvPr/>
        </p:nvSpPr>
        <p:spPr bwMode="auto">
          <a:xfrm>
            <a:off x="6858000" y="5105400"/>
            <a:ext cx="2074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Broad ejecta lines, but decreasing in intensity rapidly over time…</a:t>
            </a:r>
          </a:p>
          <a:p>
            <a:r>
              <a:rPr lang="en-US"/>
              <a:t>(A clue?)</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6_pan_lab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95300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4" descr="B174_HST.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0"/>
            <a:ext cx="34496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5"/>
          <p:cNvSpPr txBox="1">
            <a:spLocks noChangeArrowheads="1"/>
          </p:cNvSpPr>
          <p:nvPr/>
        </p:nvSpPr>
        <p:spPr bwMode="auto">
          <a:xfrm>
            <a:off x="990600" y="3581400"/>
            <a:ext cx="6764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000"/>
              <a:t>B12-174a: A newly recognized very young SNR in M83</a:t>
            </a:r>
          </a:p>
        </p:txBody>
      </p:sp>
      <p:sp>
        <p:nvSpPr>
          <p:cNvPr id="38916" name="TextBox 6"/>
          <p:cNvSpPr txBox="1">
            <a:spLocks noChangeArrowheads="1"/>
          </p:cNvSpPr>
          <p:nvPr/>
        </p:nvSpPr>
        <p:spPr bwMode="auto">
          <a:xfrm>
            <a:off x="914400" y="3200400"/>
            <a:ext cx="25828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solidFill>
                  <a:srgbClr val="FF0000"/>
                </a:solidFill>
              </a:rPr>
              <a:t>Magellan images, 10” FoV</a:t>
            </a:r>
          </a:p>
        </p:txBody>
      </p:sp>
      <p:sp>
        <p:nvSpPr>
          <p:cNvPr id="38917" name="TextBox 7"/>
          <p:cNvSpPr txBox="1">
            <a:spLocks noChangeArrowheads="1"/>
          </p:cNvSpPr>
          <p:nvPr/>
        </p:nvSpPr>
        <p:spPr bwMode="auto">
          <a:xfrm>
            <a:off x="5892800" y="3200400"/>
            <a:ext cx="2684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solidFill>
                  <a:srgbClr val="FF0000"/>
                </a:solidFill>
              </a:rPr>
              <a:t>HST WFC3 images, 3” FoV</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p:txBody>
          <a:bodyPr/>
          <a:lstStyle/>
          <a:p>
            <a:pPr eaLnBrk="1" hangingPunct="1">
              <a:defRPr/>
            </a:pPr>
            <a:r>
              <a:rPr lang="en-US" smtClean="0">
                <a:cs typeface="+mj-cs"/>
              </a:rPr>
              <a:t>M83 Basics</a:t>
            </a:r>
          </a:p>
        </p:txBody>
      </p:sp>
      <p:pic>
        <p:nvPicPr>
          <p:cNvPr id="671748" name="Picture 4" descr="M83_gendler_cro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377950"/>
            <a:ext cx="6400800" cy="5480050"/>
          </a:xfrm>
        </p:spPr>
      </p:pic>
      <p:sp>
        <p:nvSpPr>
          <p:cNvPr id="671749" name="Text Box 5"/>
          <p:cNvSpPr txBox="1">
            <a:spLocks noChangeArrowheads="1"/>
          </p:cNvSpPr>
          <p:nvPr/>
        </p:nvSpPr>
        <p:spPr bwMode="auto">
          <a:xfrm>
            <a:off x="6264275" y="1600200"/>
            <a:ext cx="2727325"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spcBef>
                <a:spcPct val="50000"/>
              </a:spcBef>
              <a:defRPr/>
            </a:pPr>
            <a:r>
              <a:rPr lang="en-US" sz="1800" b="0" dirty="0" err="1">
                <a:solidFill>
                  <a:srgbClr val="CC0911"/>
                </a:solidFill>
                <a:cs typeface="Times New Roman" charset="0"/>
              </a:rPr>
              <a:t>Dist</a:t>
            </a:r>
            <a:r>
              <a:rPr lang="en-US" sz="1800" b="0" dirty="0">
                <a:solidFill>
                  <a:srgbClr val="CC0911"/>
                </a:solidFill>
                <a:cs typeface="Times New Roman" charset="0"/>
              </a:rPr>
              <a:t> = 14.9 </a:t>
            </a:r>
            <a:r>
              <a:rPr lang="en-US" sz="1800" b="0" dirty="0" err="1">
                <a:solidFill>
                  <a:srgbClr val="CC0911"/>
                </a:solidFill>
                <a:cs typeface="Times New Roman" charset="0"/>
              </a:rPr>
              <a:t>Mly</a:t>
            </a:r>
            <a:r>
              <a:rPr lang="en-US" sz="1800" b="0" dirty="0">
                <a:solidFill>
                  <a:srgbClr val="CC0911"/>
                </a:solidFill>
                <a:cs typeface="Times New Roman" charset="0"/>
              </a:rPr>
              <a:t> (4.6 </a:t>
            </a:r>
            <a:r>
              <a:rPr lang="en-US" sz="1800" b="0" dirty="0" err="1">
                <a:solidFill>
                  <a:srgbClr val="CC0911"/>
                </a:solidFill>
                <a:cs typeface="Times New Roman" charset="0"/>
              </a:rPr>
              <a:t>Mpc</a:t>
            </a:r>
            <a:r>
              <a:rPr lang="en-US" sz="1800" b="0" dirty="0">
                <a:solidFill>
                  <a:srgbClr val="CC0911"/>
                </a:solidFill>
                <a:cs typeface="Times New Roman" charset="0"/>
              </a:rPr>
              <a:t>)</a:t>
            </a:r>
          </a:p>
          <a:p>
            <a:pPr>
              <a:spcBef>
                <a:spcPct val="50000"/>
              </a:spcBef>
              <a:defRPr/>
            </a:pPr>
            <a:r>
              <a:rPr lang="en-US" sz="1800" b="0" dirty="0">
                <a:solidFill>
                  <a:srgbClr val="CC0911"/>
                </a:solidFill>
                <a:cs typeface="Times New Roman" charset="0"/>
              </a:rPr>
              <a:t>1</a:t>
            </a:r>
            <a:r>
              <a:rPr lang="en-US" sz="1800" b="0" dirty="0">
                <a:solidFill>
                  <a:srgbClr val="CC0911"/>
                </a:solidFill>
                <a:latin typeface="Arial"/>
                <a:cs typeface="Times New Roman" charset="0"/>
              </a:rPr>
              <a:t>”</a:t>
            </a:r>
            <a:r>
              <a:rPr lang="en-US" sz="1800" b="0" dirty="0">
                <a:solidFill>
                  <a:srgbClr val="CC0911"/>
                </a:solidFill>
                <a:cs typeface="Times New Roman" charset="0"/>
              </a:rPr>
              <a:t> = 72 </a:t>
            </a:r>
            <a:r>
              <a:rPr lang="en-US" sz="1800" b="0" dirty="0" err="1">
                <a:solidFill>
                  <a:srgbClr val="CC0911"/>
                </a:solidFill>
                <a:cs typeface="Times New Roman" charset="0"/>
              </a:rPr>
              <a:t>ly</a:t>
            </a:r>
            <a:r>
              <a:rPr lang="en-US" sz="1800" b="0" dirty="0">
                <a:solidFill>
                  <a:srgbClr val="CC0911"/>
                </a:solidFill>
                <a:cs typeface="Times New Roman" charset="0"/>
              </a:rPr>
              <a:t> (22 pc)</a:t>
            </a:r>
          </a:p>
          <a:p>
            <a:pPr>
              <a:spcBef>
                <a:spcPct val="50000"/>
              </a:spcBef>
              <a:defRPr/>
            </a:pPr>
            <a:r>
              <a:rPr lang="en-US" sz="1800" b="0" dirty="0">
                <a:solidFill>
                  <a:srgbClr val="CC0911"/>
                </a:solidFill>
                <a:cs typeface="Times New Roman" charset="0"/>
              </a:rPr>
              <a:t>Barred spiral galaxy with a starburst nucleus</a:t>
            </a:r>
          </a:p>
          <a:p>
            <a:pPr>
              <a:spcBef>
                <a:spcPct val="50000"/>
              </a:spcBef>
              <a:defRPr/>
            </a:pPr>
            <a:r>
              <a:rPr lang="en-US" sz="1800" b="0" dirty="0">
                <a:solidFill>
                  <a:srgbClr val="CC0911"/>
                </a:solidFill>
                <a:cs typeface="Times New Roman" charset="0"/>
              </a:rPr>
              <a:t>(a.k.a. NGC 5236)</a:t>
            </a:r>
          </a:p>
          <a:p>
            <a:pPr>
              <a:spcBef>
                <a:spcPct val="50000"/>
              </a:spcBef>
              <a:defRPr/>
            </a:pPr>
            <a:endParaRPr lang="en-US" sz="1800" b="0" dirty="0">
              <a:solidFill>
                <a:srgbClr val="CC0911"/>
              </a:solidFill>
              <a:cs typeface="Times New Roman" charset="0"/>
            </a:endParaRPr>
          </a:p>
          <a:p>
            <a:pPr>
              <a:spcBef>
                <a:spcPct val="50000"/>
              </a:spcBef>
              <a:defRPr/>
            </a:pPr>
            <a:r>
              <a:rPr lang="en-US" sz="1800" b="0" dirty="0">
                <a:solidFill>
                  <a:srgbClr val="CC0911"/>
                </a:solidFill>
                <a:cs typeface="Times New Roman" charset="0"/>
              </a:rPr>
              <a:t>Supernova Factory:</a:t>
            </a:r>
          </a:p>
          <a:p>
            <a:pPr>
              <a:spcBef>
                <a:spcPct val="50000"/>
              </a:spcBef>
              <a:defRPr/>
            </a:pPr>
            <a:r>
              <a:rPr lang="en-US" sz="1800" b="0" dirty="0" smtClean="0">
                <a:solidFill>
                  <a:srgbClr val="CC0911"/>
                </a:solidFill>
                <a:cs typeface="Times New Roman" charset="0"/>
              </a:rPr>
              <a:t>6 (7?) </a:t>
            </a:r>
            <a:r>
              <a:rPr lang="en-US" sz="1800" b="0" dirty="0" err="1">
                <a:solidFill>
                  <a:srgbClr val="CC0911"/>
                </a:solidFill>
                <a:cs typeface="Times New Roman" charset="0"/>
              </a:rPr>
              <a:t>SNe</a:t>
            </a:r>
            <a:r>
              <a:rPr lang="en-US" sz="1800" b="0" dirty="0">
                <a:solidFill>
                  <a:srgbClr val="CC0911"/>
                </a:solidFill>
                <a:cs typeface="Times New Roman" charset="0"/>
              </a:rPr>
              <a:t> since 1923!</a:t>
            </a:r>
          </a:p>
          <a:p>
            <a:pPr>
              <a:spcBef>
                <a:spcPct val="50000"/>
              </a:spcBef>
              <a:defRPr/>
            </a:pPr>
            <a:r>
              <a:rPr lang="en-US" sz="1800" b="0" dirty="0">
                <a:solidFill>
                  <a:srgbClr val="CC0911"/>
                </a:solidFill>
                <a:cs typeface="Times New Roman" charset="0"/>
              </a:rPr>
              <a:t>Many core collapse (from massive stars)</a:t>
            </a:r>
          </a:p>
          <a:p>
            <a:pPr>
              <a:spcBef>
                <a:spcPct val="50000"/>
              </a:spcBef>
              <a:defRPr/>
            </a:pPr>
            <a:r>
              <a:rPr lang="en-US" sz="1800" b="0" dirty="0">
                <a:solidFill>
                  <a:srgbClr val="CC0911"/>
                </a:solidFill>
                <a:cs typeface="Times New Roman" charset="0"/>
              </a:rPr>
              <a:t>~200 SNRs less than  3000 years?</a:t>
            </a:r>
          </a:p>
        </p:txBody>
      </p:sp>
      <p:sp>
        <p:nvSpPr>
          <p:cNvPr id="671750" name="Text Box 6"/>
          <p:cNvSpPr txBox="1">
            <a:spLocks noChangeArrowheads="1"/>
          </p:cNvSpPr>
          <p:nvPr/>
        </p:nvSpPr>
        <p:spPr bwMode="auto">
          <a:xfrm>
            <a:off x="228600" y="6096000"/>
            <a:ext cx="35385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b="0">
                <a:cs typeface="Times New Roman" charset="0"/>
              </a:rPr>
              <a:t>0.25 degree FOV</a:t>
            </a:r>
          </a:p>
          <a:p>
            <a:pPr>
              <a:defRPr/>
            </a:pPr>
            <a:r>
              <a:rPr lang="en-US" b="0">
                <a:cs typeface="Times New Roman" charset="0"/>
              </a:rPr>
              <a:t>(note: full moon is 0.5 degree across)</a:t>
            </a:r>
            <a:endParaRPr lang="en-US">
              <a:cs typeface="Times New Roman" charset="0"/>
            </a:endParaRPr>
          </a:p>
        </p:txBody>
      </p:sp>
      <p:sp>
        <p:nvSpPr>
          <p:cNvPr id="671751" name="Text Box 7"/>
          <p:cNvSpPr txBox="1">
            <a:spLocks noChangeArrowheads="1"/>
          </p:cNvSpPr>
          <p:nvPr/>
        </p:nvSpPr>
        <p:spPr bwMode="auto">
          <a:xfrm>
            <a:off x="6705600" y="6248400"/>
            <a:ext cx="161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sz="1200" b="0">
                <a:cs typeface="Times New Roman" charset="0"/>
              </a:rPr>
              <a:t>Ground-based image</a:t>
            </a:r>
          </a:p>
          <a:p>
            <a:pPr>
              <a:defRPr/>
            </a:pPr>
            <a:r>
              <a:rPr lang="en-US" sz="1200" b="0">
                <a:cs typeface="Times New Roman" charset="0"/>
              </a:rPr>
              <a:t>(photo: Rob Gendler)</a:t>
            </a:r>
            <a:endParaRPr lang="en-US">
              <a:cs typeface="Times New Roman" charset="0"/>
            </a:endParaRPr>
          </a:p>
        </p:txBody>
      </p:sp>
    </p:spTree>
    <p:extLst>
      <p:ext uri="{BB962C8B-B14F-4D97-AF65-F5344CB8AC3E}">
        <p14:creationId xmlns:p14="http://schemas.microsoft.com/office/powerpoint/2010/main" val="22329453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6_pan_lab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95300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3" descr="B12-174_spec.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038600"/>
            <a:ext cx="8077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B174_HST.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00675" y="0"/>
            <a:ext cx="34496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5"/>
          <p:cNvSpPr txBox="1">
            <a:spLocks noChangeArrowheads="1"/>
          </p:cNvSpPr>
          <p:nvPr/>
        </p:nvSpPr>
        <p:spPr bwMode="auto">
          <a:xfrm>
            <a:off x="990600" y="3581400"/>
            <a:ext cx="6764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000"/>
              <a:t>B12-174a: A newly recognized very young SNR in M83</a:t>
            </a:r>
          </a:p>
        </p:txBody>
      </p:sp>
      <p:sp>
        <p:nvSpPr>
          <p:cNvPr id="39941" name="TextBox 6"/>
          <p:cNvSpPr txBox="1">
            <a:spLocks noChangeArrowheads="1"/>
          </p:cNvSpPr>
          <p:nvPr/>
        </p:nvSpPr>
        <p:spPr bwMode="auto">
          <a:xfrm>
            <a:off x="914400" y="3200400"/>
            <a:ext cx="25828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solidFill>
                  <a:srgbClr val="FF0000"/>
                </a:solidFill>
              </a:rPr>
              <a:t>Magellan images, 10” FoV</a:t>
            </a:r>
          </a:p>
        </p:txBody>
      </p:sp>
      <p:sp>
        <p:nvSpPr>
          <p:cNvPr id="39942" name="TextBox 7"/>
          <p:cNvSpPr txBox="1">
            <a:spLocks noChangeArrowheads="1"/>
          </p:cNvSpPr>
          <p:nvPr/>
        </p:nvSpPr>
        <p:spPr bwMode="auto">
          <a:xfrm>
            <a:off x="5892800" y="3200400"/>
            <a:ext cx="2684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solidFill>
                  <a:srgbClr val="FF0000"/>
                </a:solidFill>
              </a:rPr>
              <a:t>HST WFC3 images, 3” FoV</a:t>
            </a:r>
          </a:p>
        </p:txBody>
      </p:sp>
      <p:sp>
        <p:nvSpPr>
          <p:cNvPr id="39943" name="TextBox 1"/>
          <p:cNvSpPr txBox="1">
            <a:spLocks noChangeArrowheads="1"/>
          </p:cNvSpPr>
          <p:nvPr/>
        </p:nvSpPr>
        <p:spPr bwMode="auto">
          <a:xfrm>
            <a:off x="3200400" y="4343400"/>
            <a:ext cx="289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000">
                <a:solidFill>
                  <a:srgbClr val="FF0000"/>
                </a:solidFill>
              </a:rPr>
              <a:t>&lt;100 years old, but the SN was not observed!</a:t>
            </a:r>
          </a:p>
        </p:txBody>
      </p:sp>
      <p:sp>
        <p:nvSpPr>
          <p:cNvPr id="39944" name="TextBox 1"/>
          <p:cNvSpPr txBox="1">
            <a:spLocks noChangeArrowheads="1"/>
          </p:cNvSpPr>
          <p:nvPr/>
        </p:nvSpPr>
        <p:spPr bwMode="auto">
          <a:xfrm>
            <a:off x="1447800" y="6000750"/>
            <a:ext cx="289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000">
                <a:solidFill>
                  <a:srgbClr val="FF0000"/>
                </a:solidFill>
              </a:rPr>
              <a:t>Gemini-S GMOS</a:t>
            </a:r>
          </a:p>
        </p:txBody>
      </p:sp>
      <p:sp>
        <p:nvSpPr>
          <p:cNvPr id="39945" name="TextBox 5"/>
          <p:cNvSpPr txBox="1">
            <a:spLocks noChangeArrowheads="1"/>
          </p:cNvSpPr>
          <p:nvPr/>
        </p:nvSpPr>
        <p:spPr bwMode="auto">
          <a:xfrm rot="-5400000">
            <a:off x="-879475" y="4568825"/>
            <a:ext cx="222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000">
                <a:solidFill>
                  <a:srgbClr val="FF66FF"/>
                </a:solidFill>
              </a:rPr>
              <a:t>Blair et al. (2015)</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The </a:t>
            </a:r>
            <a:r>
              <a:rPr lang="en-US" sz="3200" dirty="0" smtClean="0"/>
              <a:t>Binary Progenitor Issue </a:t>
            </a:r>
            <a:r>
              <a:rPr lang="en-US" sz="2800" dirty="0" smtClean="0"/>
              <a:t>—</a:t>
            </a:r>
            <a:br>
              <a:rPr lang="en-US" sz="2800" dirty="0" smtClean="0"/>
            </a:br>
            <a:r>
              <a:rPr lang="en-US" sz="2800" dirty="0" smtClean="0"/>
              <a:t>Possible </a:t>
            </a:r>
            <a:r>
              <a:rPr lang="en-US" sz="2800" dirty="0" smtClean="0"/>
              <a:t>Post</a:t>
            </a:r>
            <a:r>
              <a:rPr lang="en-US" sz="2800" smtClean="0"/>
              <a:t>-explosion Companions</a:t>
            </a:r>
            <a:r>
              <a:rPr lang="en-US" sz="2800" dirty="0" smtClean="0"/>
              <a:t>?</a:t>
            </a:r>
            <a:endParaRPr lang="en-US" sz="2800" dirty="0"/>
          </a:p>
        </p:txBody>
      </p:sp>
      <p:pic>
        <p:nvPicPr>
          <p:cNvPr id="41986" name="Picture 2" descr="Macintosh HD:Users:wblair:Dropbox:M83_blair:4panel_Figures:F2_M324_X27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87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Macintosh HD:Users:wblair:Documents:papers:M83:SN57D:sn1957d.120406:fig5_ins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304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Macintosh HD:Users:wblair:Dropbox:M83_blair:4panel_Figures:F2_M151_X27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114800"/>
            <a:ext cx="495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descr="Macintosh HD:Users:wblair:Dropbox:M83_blair:4panel_Figures:F6_M127_X1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5395913"/>
            <a:ext cx="495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8"/>
          <p:cNvSpPr txBox="1">
            <a:spLocks noChangeArrowheads="1"/>
          </p:cNvSpPr>
          <p:nvPr/>
        </p:nvSpPr>
        <p:spPr bwMode="auto">
          <a:xfrm>
            <a:off x="5029200" y="2971800"/>
            <a:ext cx="960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B12-115</a:t>
            </a:r>
          </a:p>
        </p:txBody>
      </p:sp>
      <p:sp>
        <p:nvSpPr>
          <p:cNvPr id="41991" name="TextBox 9"/>
          <p:cNvSpPr txBox="1">
            <a:spLocks noChangeArrowheads="1"/>
          </p:cNvSpPr>
          <p:nvPr/>
        </p:nvSpPr>
        <p:spPr bwMode="auto">
          <a:xfrm>
            <a:off x="5022850" y="4038600"/>
            <a:ext cx="973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B12-151</a:t>
            </a:r>
          </a:p>
        </p:txBody>
      </p:sp>
      <p:sp>
        <p:nvSpPr>
          <p:cNvPr id="41992" name="TextBox 10"/>
          <p:cNvSpPr txBox="1">
            <a:spLocks noChangeArrowheads="1"/>
          </p:cNvSpPr>
          <p:nvPr/>
        </p:nvSpPr>
        <p:spPr bwMode="auto">
          <a:xfrm>
            <a:off x="4953000" y="5257800"/>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B12-127</a:t>
            </a:r>
          </a:p>
        </p:txBody>
      </p:sp>
      <p:sp>
        <p:nvSpPr>
          <p:cNvPr id="41993" name="TextBox 11"/>
          <p:cNvSpPr txBox="1">
            <a:spLocks noChangeArrowheads="1"/>
          </p:cNvSpPr>
          <p:nvPr/>
        </p:nvSpPr>
        <p:spPr bwMode="auto">
          <a:xfrm>
            <a:off x="5932488" y="2438400"/>
            <a:ext cx="1130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SN 1957D</a:t>
            </a:r>
          </a:p>
        </p:txBody>
      </p:sp>
      <p:sp>
        <p:nvSpPr>
          <p:cNvPr id="41994" name="TextBox 12"/>
          <p:cNvSpPr txBox="1">
            <a:spLocks noChangeArrowheads="1"/>
          </p:cNvSpPr>
          <p:nvPr/>
        </p:nvSpPr>
        <p:spPr bwMode="auto">
          <a:xfrm>
            <a:off x="6400800" y="3048000"/>
            <a:ext cx="2362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r>
              <a:rPr lang="en-US">
                <a:solidFill>
                  <a:srgbClr val="FF66FF"/>
                </a:solidFill>
              </a:rPr>
              <a:t>These are some of the best examples, but there are numerous other possible cases to investigate.</a:t>
            </a:r>
          </a:p>
        </p:txBody>
      </p:sp>
      <p:pic>
        <p:nvPicPr>
          <p:cNvPr id="41995" name="Picture 13" descr="B12_174a_2pan.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572000"/>
            <a:ext cx="30480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TextBox 14"/>
          <p:cNvSpPr txBox="1">
            <a:spLocks noChangeArrowheads="1"/>
          </p:cNvSpPr>
          <p:nvPr/>
        </p:nvSpPr>
        <p:spPr bwMode="auto">
          <a:xfrm>
            <a:off x="6934200" y="61722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B12-174a</a:t>
            </a:r>
          </a:p>
        </p:txBody>
      </p:sp>
      <p:pic>
        <p:nvPicPr>
          <p:cNvPr id="4199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584450"/>
            <a:ext cx="48768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9743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ChangeArrowheads="1"/>
          </p:cNvSpPr>
          <p:nvPr>
            <p:ph type="title" sz="quarter"/>
          </p:nvPr>
        </p:nvSpPr>
        <p:spPr/>
        <p:txBody>
          <a:bodyPr/>
          <a:lstStyle/>
          <a:p>
            <a:pPr>
              <a:defRPr/>
            </a:pPr>
            <a:r>
              <a:rPr lang="en-US" sz="3200" dirty="0">
                <a:effectLst/>
              </a:rPr>
              <a:t>W</a:t>
            </a:r>
            <a:r>
              <a:rPr lang="en-US" sz="3200" dirty="0" smtClean="0">
                <a:effectLst/>
              </a:rPr>
              <a:t>here </a:t>
            </a:r>
            <a:r>
              <a:rPr lang="en-US" sz="3200" dirty="0">
                <a:effectLst/>
              </a:rPr>
              <a:t>are all the </a:t>
            </a:r>
            <a:r>
              <a:rPr lang="ja-JP" altLang="en-US" sz="3200" dirty="0">
                <a:effectLst/>
                <a:latin typeface="Arial"/>
              </a:rPr>
              <a:t>“</a:t>
            </a:r>
            <a:r>
              <a:rPr lang="en-US" sz="3200" dirty="0" err="1">
                <a:effectLst/>
              </a:rPr>
              <a:t>Cas</a:t>
            </a:r>
            <a:r>
              <a:rPr lang="en-US" sz="3200" dirty="0">
                <a:effectLst/>
              </a:rPr>
              <a:t> A</a:t>
            </a:r>
            <a:r>
              <a:rPr lang="ja-JP" altLang="en-US" sz="3200" dirty="0">
                <a:effectLst/>
                <a:latin typeface="Arial"/>
              </a:rPr>
              <a:t>’</a:t>
            </a:r>
            <a:r>
              <a:rPr lang="en-US" sz="3200" dirty="0">
                <a:effectLst/>
              </a:rPr>
              <a:t>s</a:t>
            </a:r>
            <a:r>
              <a:rPr lang="ja-JP" altLang="en-US" sz="3200" dirty="0">
                <a:effectLst/>
                <a:latin typeface="Arial"/>
              </a:rPr>
              <a:t>”</a:t>
            </a:r>
            <a:r>
              <a:rPr lang="en-US" sz="3200" dirty="0">
                <a:effectLst/>
              </a:rPr>
              <a:t>?</a:t>
            </a:r>
            <a:endParaRPr lang="en-US" sz="3200" dirty="0"/>
          </a:p>
        </p:txBody>
      </p:sp>
      <p:pic>
        <p:nvPicPr>
          <p:cNvPr id="748552" name="Picture 8" descr="CasA_cxo_col"/>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04800" y="1676400"/>
            <a:ext cx="2667000" cy="2667000"/>
          </a:xfrm>
        </p:spPr>
      </p:pic>
      <p:sp>
        <p:nvSpPr>
          <p:cNvPr id="748553" name="Text Box 9"/>
          <p:cNvSpPr txBox="1">
            <a:spLocks noChangeArrowheads="1"/>
          </p:cNvSpPr>
          <p:nvPr/>
        </p:nvSpPr>
        <p:spPr bwMode="auto">
          <a:xfrm>
            <a:off x="381000" y="4419600"/>
            <a:ext cx="2819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l">
              <a:defRPr/>
            </a:pPr>
            <a:r>
              <a:rPr lang="en-US" sz="1800" b="0" dirty="0"/>
              <a:t>Expected signature: a small diameter optical nebula dominated by </a:t>
            </a:r>
          </a:p>
          <a:p>
            <a:pPr algn="l">
              <a:defRPr/>
            </a:pPr>
            <a:r>
              <a:rPr lang="en-US" sz="1800" b="0" dirty="0"/>
              <a:t>[O III] (and possibly [S II] emission), coincident with a soft  X-ray source.</a:t>
            </a:r>
          </a:p>
        </p:txBody>
      </p:sp>
      <p:sp>
        <p:nvSpPr>
          <p:cNvPr id="748554" name="Text Box 10"/>
          <p:cNvSpPr txBox="1">
            <a:spLocks noChangeArrowheads="1"/>
          </p:cNvSpPr>
          <p:nvPr/>
        </p:nvSpPr>
        <p:spPr bwMode="auto">
          <a:xfrm>
            <a:off x="3276600" y="1219200"/>
            <a:ext cx="57150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defRPr/>
            </a:pPr>
            <a:r>
              <a:rPr lang="en-US" sz="1800" b="0" dirty="0">
                <a:solidFill>
                  <a:srgbClr val="FF66FF"/>
                </a:solidFill>
              </a:rPr>
              <a:t>If such objects stay visible for ~1-2000 years (like E0102), one might have expected ~50-100 such objects in the  M83 WFC3 fields.</a:t>
            </a:r>
          </a:p>
          <a:p>
            <a:pPr>
              <a:defRPr/>
            </a:pPr>
            <a:endParaRPr lang="en-US" sz="1800" b="0" dirty="0">
              <a:solidFill>
                <a:srgbClr val="FF66FF"/>
              </a:solidFill>
            </a:endParaRPr>
          </a:p>
          <a:p>
            <a:pPr>
              <a:defRPr/>
            </a:pPr>
            <a:r>
              <a:rPr lang="en-US" sz="1800" b="0" dirty="0">
                <a:solidFill>
                  <a:srgbClr val="FF66FF"/>
                </a:solidFill>
              </a:rPr>
              <a:t>So far, we found THREE examples: SN 1957D, B12-174a, and the object shown here, and even they are “different” from </a:t>
            </a:r>
            <a:r>
              <a:rPr lang="en-US" sz="1800" b="0" dirty="0" err="1">
                <a:solidFill>
                  <a:srgbClr val="FF66FF"/>
                </a:solidFill>
              </a:rPr>
              <a:t>Cas</a:t>
            </a:r>
            <a:r>
              <a:rPr lang="en-US" sz="1800" b="0" dirty="0">
                <a:solidFill>
                  <a:srgbClr val="FF66FF"/>
                </a:solidFill>
              </a:rPr>
              <a:t> A in significant ways!</a:t>
            </a:r>
          </a:p>
        </p:txBody>
      </p:sp>
      <p:sp>
        <p:nvSpPr>
          <p:cNvPr id="748555" name="Text Box 11"/>
          <p:cNvSpPr txBox="1">
            <a:spLocks noChangeArrowheads="1"/>
          </p:cNvSpPr>
          <p:nvPr/>
        </p:nvSpPr>
        <p:spPr bwMode="auto">
          <a:xfrm>
            <a:off x="477838" y="1284288"/>
            <a:ext cx="22939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sz="2000" b="0" dirty="0" err="1">
                <a:solidFill>
                  <a:srgbClr val="FF66FF"/>
                </a:solidFill>
              </a:rPr>
              <a:t>Cas</a:t>
            </a:r>
            <a:r>
              <a:rPr lang="en-US" sz="2000" b="0" dirty="0">
                <a:solidFill>
                  <a:srgbClr val="FF66FF"/>
                </a:solidFill>
              </a:rPr>
              <a:t> A -- 340 years</a:t>
            </a:r>
            <a:endParaRPr lang="en-US" sz="2000" dirty="0">
              <a:solidFill>
                <a:srgbClr val="FF66FF"/>
              </a:solidFill>
            </a:endParaRPr>
          </a:p>
        </p:txBody>
      </p:sp>
      <p:pic>
        <p:nvPicPr>
          <p:cNvPr id="44038" name="Picture 3" descr="x70_new_1as_circ_4pan_bo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378200"/>
            <a:ext cx="49530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Box 4"/>
          <p:cNvSpPr txBox="1">
            <a:spLocks noChangeArrowheads="1"/>
          </p:cNvSpPr>
          <p:nvPr/>
        </p:nvSpPr>
        <p:spPr bwMode="auto">
          <a:xfrm>
            <a:off x="4103688" y="3319463"/>
            <a:ext cx="1154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solidFill>
                  <a:schemeClr val="tx1"/>
                </a:solidFill>
              </a:rPr>
              <a:t>(1’’ circles)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Young (Small) SNR Summary</a:t>
            </a:r>
            <a:endParaRPr lang="en-US" dirty="0"/>
          </a:p>
        </p:txBody>
      </p:sp>
      <p:sp>
        <p:nvSpPr>
          <p:cNvPr id="43010" name="TextBox 2"/>
          <p:cNvSpPr txBox="1">
            <a:spLocks noChangeArrowheads="1"/>
          </p:cNvSpPr>
          <p:nvPr/>
        </p:nvSpPr>
        <p:spPr bwMode="auto">
          <a:xfrm>
            <a:off x="609600" y="1600200"/>
            <a:ext cx="8077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buFont typeface="Arial" charset="0"/>
              <a:buChar char="•"/>
            </a:pPr>
            <a:r>
              <a:rPr lang="en-US" sz="3200" b="0" dirty="0"/>
              <a:t>6</a:t>
            </a:r>
            <a:r>
              <a:rPr lang="en-US" sz="3200" b="0" dirty="0" smtClean="0"/>
              <a:t>3 </a:t>
            </a:r>
            <a:r>
              <a:rPr lang="en-US" sz="3200" b="0" dirty="0"/>
              <a:t>SNR candidates with diameters below 0.5” (or 11 pc).</a:t>
            </a:r>
          </a:p>
          <a:p>
            <a:pPr lvl="1" algn="l">
              <a:buFont typeface="Arial" charset="0"/>
              <a:buChar char="•"/>
            </a:pPr>
            <a:r>
              <a:rPr lang="en-US" sz="2400" b="0" dirty="0"/>
              <a:t>37/63 were previously known SNR candidates but there small sizes were unknown prior to HST.</a:t>
            </a:r>
          </a:p>
          <a:p>
            <a:pPr lvl="1" algn="l">
              <a:buFont typeface="Arial" charset="0"/>
              <a:buChar char="•"/>
            </a:pPr>
            <a:r>
              <a:rPr lang="en-US" sz="2400" b="0" dirty="0"/>
              <a:t>26/63 were newly discovered with HST.</a:t>
            </a:r>
          </a:p>
          <a:p>
            <a:pPr algn="l">
              <a:buFont typeface="Arial" charset="0"/>
              <a:buChar char="•"/>
            </a:pPr>
            <a:r>
              <a:rPr lang="en-US" sz="3200" b="0" dirty="0"/>
              <a:t>32 have </a:t>
            </a:r>
            <a:r>
              <a:rPr lang="en-US" sz="3200" b="0" i="1" dirty="0"/>
              <a:t>Chandra</a:t>
            </a:r>
            <a:r>
              <a:rPr lang="en-US" sz="3200" b="0" dirty="0"/>
              <a:t> X-ray counterparts.</a:t>
            </a:r>
          </a:p>
          <a:p>
            <a:pPr algn="l">
              <a:buFont typeface="Arial" charset="0"/>
              <a:buChar char="•"/>
            </a:pPr>
            <a:r>
              <a:rPr lang="en-US" sz="3200" b="0" dirty="0"/>
              <a:t>But only three objects look to be ~similar to our expectations of the “</a:t>
            </a:r>
            <a:r>
              <a:rPr lang="en-US" altLang="ja-JP" sz="3200" b="0" dirty="0" err="1"/>
              <a:t>ejecta</a:t>
            </a:r>
            <a:r>
              <a:rPr lang="en-US" altLang="ja-JP" sz="3200" b="0" dirty="0"/>
              <a:t>-dominated</a:t>
            </a:r>
            <a:r>
              <a:rPr lang="en-US" sz="3200" b="0" dirty="0"/>
              <a:t>”</a:t>
            </a:r>
            <a:r>
              <a:rPr lang="en-US" altLang="ja-JP" sz="3200" b="0" dirty="0"/>
              <a:t> paradigm.</a:t>
            </a:r>
            <a:endParaRPr lang="en-US" sz="3200" b="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 “typical” young M83 SNR</a:t>
            </a:r>
            <a:br>
              <a:rPr lang="en-US" dirty="0" smtClean="0"/>
            </a:br>
            <a:r>
              <a:rPr lang="en-US" sz="2000" dirty="0" smtClean="0"/>
              <a:t>(B12-115; diameter=5.3 pc)</a:t>
            </a:r>
            <a:endParaRPr lang="en-US" sz="2000" dirty="0"/>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71600"/>
            <a:ext cx="6324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657600"/>
            <a:ext cx="3886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600"/>
            <a:ext cx="3657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5"/>
          <p:cNvSpPr txBox="1">
            <a:spLocks noChangeArrowheads="1"/>
          </p:cNvSpPr>
          <p:nvPr/>
        </p:nvSpPr>
        <p:spPr bwMode="auto">
          <a:xfrm>
            <a:off x="6483350" y="1371600"/>
            <a:ext cx="62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CXO</a:t>
            </a:r>
          </a:p>
        </p:txBody>
      </p:sp>
      <p:sp>
        <p:nvSpPr>
          <p:cNvPr id="46086" name="TextBox 6"/>
          <p:cNvSpPr txBox="1">
            <a:spLocks noChangeArrowheads="1"/>
          </p:cNvSpPr>
          <p:nvPr/>
        </p:nvSpPr>
        <p:spPr bwMode="auto">
          <a:xfrm>
            <a:off x="4956175" y="1447800"/>
            <a:ext cx="622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rgbClr val="000090"/>
                </a:solidFill>
              </a:rPr>
              <a:t>B,V,I</a:t>
            </a:r>
          </a:p>
        </p:txBody>
      </p:sp>
      <p:sp>
        <p:nvSpPr>
          <p:cNvPr id="46087" name="TextBox 7"/>
          <p:cNvSpPr txBox="1">
            <a:spLocks noChangeArrowheads="1"/>
          </p:cNvSpPr>
          <p:nvPr/>
        </p:nvSpPr>
        <p:spPr bwMode="auto">
          <a:xfrm>
            <a:off x="1925638" y="1371600"/>
            <a:ext cx="731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rgbClr val="000090"/>
                </a:solidFill>
              </a:rPr>
              <a:t>[Fe II]</a:t>
            </a:r>
          </a:p>
        </p:txBody>
      </p:sp>
      <p:sp>
        <p:nvSpPr>
          <p:cNvPr id="46088" name="TextBox 8"/>
          <p:cNvSpPr txBox="1">
            <a:spLocks noChangeArrowheads="1"/>
          </p:cNvSpPr>
          <p:nvPr/>
        </p:nvSpPr>
        <p:spPr bwMode="auto">
          <a:xfrm>
            <a:off x="2951163" y="1447800"/>
            <a:ext cx="1431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H</a:t>
            </a:r>
            <a:r>
              <a:rPr lang="en-US">
                <a:latin typeface="Symbol" charset="0"/>
                <a:cs typeface="Symbol" charset="0"/>
              </a:rPr>
              <a:t>a</a:t>
            </a:r>
            <a:r>
              <a:rPr lang="en-US"/>
              <a:t>,[SII],[OIII]</a:t>
            </a:r>
          </a:p>
        </p:txBody>
      </p:sp>
      <p:sp>
        <p:nvSpPr>
          <p:cNvPr id="46089" name="TextBox 9"/>
          <p:cNvSpPr txBox="1">
            <a:spLocks noChangeArrowheads="1"/>
          </p:cNvSpPr>
          <p:nvPr/>
        </p:nvSpPr>
        <p:spPr bwMode="auto">
          <a:xfrm>
            <a:off x="3284538" y="3276600"/>
            <a:ext cx="2582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Gemini-S GMOS Spectra</a:t>
            </a:r>
          </a:p>
        </p:txBody>
      </p:sp>
      <p:sp>
        <p:nvSpPr>
          <p:cNvPr id="46090" name="TextBox 10"/>
          <p:cNvSpPr txBox="1">
            <a:spLocks noChangeArrowheads="1"/>
          </p:cNvSpPr>
          <p:nvPr/>
        </p:nvSpPr>
        <p:spPr bwMode="auto">
          <a:xfrm>
            <a:off x="7696200" y="19812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(Large circle is 3” or ~65 pc)</a:t>
            </a:r>
          </a:p>
        </p:txBody>
      </p:sp>
      <p:sp>
        <p:nvSpPr>
          <p:cNvPr id="46091" name="TextBox 2"/>
          <p:cNvSpPr txBox="1">
            <a:spLocks noChangeArrowheads="1"/>
          </p:cNvSpPr>
          <p:nvPr/>
        </p:nvSpPr>
        <p:spPr bwMode="auto">
          <a:xfrm>
            <a:off x="1387475" y="4724400"/>
            <a:ext cx="457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H</a:t>
            </a:r>
            <a:r>
              <a:rPr lang="en-US" b="0">
                <a:latin typeface="Symbol" charset="0"/>
                <a:cs typeface="Symbol" charset="0"/>
              </a:rPr>
              <a:t>b</a:t>
            </a:r>
          </a:p>
        </p:txBody>
      </p:sp>
      <p:sp>
        <p:nvSpPr>
          <p:cNvPr id="46092" name="TextBox 12"/>
          <p:cNvSpPr txBox="1">
            <a:spLocks noChangeArrowheads="1"/>
          </p:cNvSpPr>
          <p:nvPr/>
        </p:nvSpPr>
        <p:spPr bwMode="auto">
          <a:xfrm>
            <a:off x="6467475" y="4191000"/>
            <a:ext cx="466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H</a:t>
            </a:r>
            <a:r>
              <a:rPr lang="en-US" b="0">
                <a:latin typeface="Symbol" charset="0"/>
                <a:cs typeface="Symbol" charset="0"/>
              </a:rPr>
              <a:t>a</a:t>
            </a:r>
          </a:p>
        </p:txBody>
      </p:sp>
      <p:sp>
        <p:nvSpPr>
          <p:cNvPr id="46093" name="TextBox 13"/>
          <p:cNvSpPr txBox="1">
            <a:spLocks noChangeArrowheads="1"/>
          </p:cNvSpPr>
          <p:nvPr/>
        </p:nvSpPr>
        <p:spPr bwMode="auto">
          <a:xfrm>
            <a:off x="2286000" y="4419600"/>
            <a:ext cx="68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[O III]</a:t>
            </a:r>
          </a:p>
        </p:txBody>
      </p:sp>
      <p:sp>
        <p:nvSpPr>
          <p:cNvPr id="46094" name="TextBox 14"/>
          <p:cNvSpPr txBox="1">
            <a:spLocks noChangeArrowheads="1"/>
          </p:cNvSpPr>
          <p:nvPr/>
        </p:nvSpPr>
        <p:spPr bwMode="auto">
          <a:xfrm>
            <a:off x="5543550" y="5029200"/>
            <a:ext cx="571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[O I]</a:t>
            </a:r>
          </a:p>
        </p:txBody>
      </p:sp>
      <p:sp>
        <p:nvSpPr>
          <p:cNvPr id="46095" name="TextBox 15"/>
          <p:cNvSpPr txBox="1">
            <a:spLocks noChangeArrowheads="1"/>
          </p:cNvSpPr>
          <p:nvPr/>
        </p:nvSpPr>
        <p:spPr bwMode="auto">
          <a:xfrm>
            <a:off x="7297738" y="5029200"/>
            <a:ext cx="606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[S II]</a:t>
            </a:r>
          </a:p>
        </p:txBody>
      </p:sp>
      <p:sp>
        <p:nvSpPr>
          <p:cNvPr id="46096" name="TextBox 16"/>
          <p:cNvSpPr txBox="1">
            <a:spLocks noChangeArrowheads="1"/>
          </p:cNvSpPr>
          <p:nvPr/>
        </p:nvSpPr>
        <p:spPr bwMode="auto">
          <a:xfrm>
            <a:off x="6934200" y="4114800"/>
            <a:ext cx="617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[N II]</a:t>
            </a:r>
          </a:p>
        </p:txBody>
      </p:sp>
      <p:sp>
        <p:nvSpPr>
          <p:cNvPr id="46097" name="TextBox 9"/>
          <p:cNvSpPr txBox="1">
            <a:spLocks noChangeArrowheads="1"/>
          </p:cNvSpPr>
          <p:nvPr/>
        </p:nvSpPr>
        <p:spPr bwMode="auto">
          <a:xfrm>
            <a:off x="919163" y="6400800"/>
            <a:ext cx="7219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Looks like the Cygnus Loop, except small Diam and high [S II] density…</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400" dirty="0" smtClean="0"/>
              <a:t>A Newly Discovered SNR from HST/WFC3</a:t>
            </a:r>
            <a:r>
              <a:rPr lang="en-US" dirty="0" smtClean="0"/>
              <a:t/>
            </a:r>
            <a:br>
              <a:rPr lang="en-US" dirty="0" smtClean="0"/>
            </a:br>
            <a:r>
              <a:rPr lang="en-US" sz="2400" dirty="0" smtClean="0"/>
              <a:t>(Circle is 3’’)</a:t>
            </a:r>
            <a:endParaRPr lang="en-US" sz="2400" dirty="0"/>
          </a:p>
        </p:txBody>
      </p:sp>
      <p:pic>
        <p:nvPicPr>
          <p:cNvPr id="48130" name="Picture 2" descr="newSNR_6a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71628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2"/>
          <p:cNvSpPr txBox="1">
            <a:spLocks noChangeArrowheads="1"/>
          </p:cNvSpPr>
          <p:nvPr/>
        </p:nvSpPr>
        <p:spPr bwMode="auto">
          <a:xfrm>
            <a:off x="7543800" y="2133600"/>
            <a:ext cx="1600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solidFill>
                  <a:schemeClr val="tx1"/>
                </a:solidFill>
              </a:rPr>
              <a:t>White means strong in all three bands,</a:t>
            </a:r>
          </a:p>
          <a:p>
            <a:endParaRPr lang="en-US" b="0">
              <a:solidFill>
                <a:schemeClr val="tx1"/>
              </a:solidFill>
            </a:endParaRPr>
          </a:p>
          <a:p>
            <a:r>
              <a:rPr lang="en-US" b="0">
                <a:solidFill>
                  <a:schemeClr val="tx1"/>
                </a:solidFill>
              </a:rPr>
              <a:t>=</a:t>
            </a:r>
          </a:p>
          <a:p>
            <a:endParaRPr lang="en-US" b="0">
              <a:solidFill>
                <a:schemeClr val="tx1"/>
              </a:solidFill>
            </a:endParaRPr>
          </a:p>
          <a:p>
            <a:r>
              <a:rPr lang="en-US" b="0">
                <a:solidFill>
                  <a:schemeClr val="tx1"/>
                </a:solidFill>
              </a:rPr>
              <a:t>Radiative shock emission!</a:t>
            </a:r>
          </a:p>
        </p:txBody>
      </p:sp>
      <p:cxnSp>
        <p:nvCxnSpPr>
          <p:cNvPr id="5" name="Straight Arrow Connector 4"/>
          <p:cNvCxnSpPr/>
          <p:nvPr/>
        </p:nvCxnSpPr>
        <p:spPr bwMode="auto">
          <a:xfrm flipH="1">
            <a:off x="5943600" y="2362200"/>
            <a:ext cx="1676400" cy="228600"/>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Many </a:t>
            </a:r>
            <a:r>
              <a:rPr lang="en-US" dirty="0"/>
              <a:t>o</a:t>
            </a:r>
            <a:r>
              <a:rPr lang="en-US" dirty="0" smtClean="0"/>
              <a:t>ther </a:t>
            </a:r>
            <a:r>
              <a:rPr lang="en-US" dirty="0"/>
              <a:t>y</a:t>
            </a:r>
            <a:r>
              <a:rPr lang="en-US" dirty="0" smtClean="0"/>
              <a:t>oung SNRs are basically similar…</a:t>
            </a:r>
            <a:endParaRPr lang="en-US"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0"/>
            <a:ext cx="54864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311525"/>
            <a:ext cx="54864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953000"/>
            <a:ext cx="54864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5"/>
          <p:cNvSpPr txBox="1">
            <a:spLocks noChangeArrowheads="1"/>
          </p:cNvSpPr>
          <p:nvPr/>
        </p:nvSpPr>
        <p:spPr bwMode="auto">
          <a:xfrm>
            <a:off x="1981200" y="6400800"/>
            <a:ext cx="4973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rgbClr val="FF0000"/>
                </a:solidFill>
              </a:rPr>
              <a:t>(Believe, me, I could bore you with many more…)</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7" descr="N132D_rgb6_log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3048000"/>
            <a:ext cx="456565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2800" dirty="0" smtClean="0"/>
              <a:t>The Core Collapse-SNR Paradigm</a:t>
            </a:r>
            <a:br>
              <a:rPr lang="en-US" sz="2800" dirty="0" smtClean="0"/>
            </a:br>
            <a:r>
              <a:rPr lang="en-US" sz="2400" dirty="0" smtClean="0"/>
              <a:t>(Approximate relative sizes shown)</a:t>
            </a:r>
            <a:endParaRPr lang="en-US" sz="2400" dirty="0"/>
          </a:p>
        </p:txBody>
      </p:sp>
      <p:pic>
        <p:nvPicPr>
          <p:cNvPr id="51203" name="Picture 6" descr="HST_VLA_CX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8382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18" descr="E0102_mul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219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7" descr="hst-2005_Crab-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447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veil_svalgaard_bi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282700"/>
            <a:ext cx="4876800" cy="56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07" name="TextBox 7"/>
          <p:cNvSpPr txBox="1">
            <a:spLocks noChangeArrowheads="1"/>
          </p:cNvSpPr>
          <p:nvPr/>
        </p:nvSpPr>
        <p:spPr bwMode="auto">
          <a:xfrm>
            <a:off x="304800" y="2286000"/>
            <a:ext cx="766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Cas A</a:t>
            </a:r>
          </a:p>
          <a:p>
            <a:r>
              <a:rPr lang="en-US"/>
              <a:t>5.6 pc</a:t>
            </a:r>
          </a:p>
        </p:txBody>
      </p:sp>
      <p:sp>
        <p:nvSpPr>
          <p:cNvPr id="51208" name="TextBox 8"/>
          <p:cNvSpPr txBox="1">
            <a:spLocks noChangeArrowheads="1"/>
          </p:cNvSpPr>
          <p:nvPr/>
        </p:nvSpPr>
        <p:spPr bwMode="auto">
          <a:xfrm>
            <a:off x="1419225" y="2286000"/>
            <a:ext cx="823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Crab</a:t>
            </a:r>
          </a:p>
          <a:p>
            <a:r>
              <a:rPr lang="en-US"/>
              <a:t>5x7 pc</a:t>
            </a:r>
          </a:p>
        </p:txBody>
      </p:sp>
      <p:sp>
        <p:nvSpPr>
          <p:cNvPr id="51209" name="TextBox 9"/>
          <p:cNvSpPr txBox="1">
            <a:spLocks noChangeArrowheads="1"/>
          </p:cNvSpPr>
          <p:nvPr/>
        </p:nvSpPr>
        <p:spPr bwMode="auto">
          <a:xfrm>
            <a:off x="3044825" y="2286000"/>
            <a:ext cx="830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E0102</a:t>
            </a:r>
          </a:p>
          <a:p>
            <a:r>
              <a:rPr lang="en-US"/>
              <a:t>~13 pc</a:t>
            </a:r>
          </a:p>
        </p:txBody>
      </p:sp>
      <p:sp>
        <p:nvSpPr>
          <p:cNvPr id="51210" name="TextBox 10"/>
          <p:cNvSpPr txBox="1">
            <a:spLocks noChangeArrowheads="1"/>
          </p:cNvSpPr>
          <p:nvPr/>
        </p:nvSpPr>
        <p:spPr bwMode="auto">
          <a:xfrm>
            <a:off x="4724400" y="4572000"/>
            <a:ext cx="22669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Cygnus Loop</a:t>
            </a:r>
          </a:p>
          <a:p>
            <a:r>
              <a:rPr lang="en-US"/>
              <a:t>28-30 pc</a:t>
            </a:r>
          </a:p>
          <a:p>
            <a:endParaRPr lang="en-US"/>
          </a:p>
          <a:p>
            <a:r>
              <a:rPr lang="en-US"/>
              <a:t>(Note: CC-SN that</a:t>
            </a:r>
          </a:p>
          <a:p>
            <a:r>
              <a:rPr lang="en-US"/>
              <a:t>Exploded in a cavity.)</a:t>
            </a:r>
          </a:p>
        </p:txBody>
      </p:sp>
      <p:sp>
        <p:nvSpPr>
          <p:cNvPr id="51211" name="TextBox 9"/>
          <p:cNvSpPr txBox="1">
            <a:spLocks noChangeArrowheads="1"/>
          </p:cNvSpPr>
          <p:nvPr/>
        </p:nvSpPr>
        <p:spPr bwMode="auto">
          <a:xfrm>
            <a:off x="3200400" y="3352800"/>
            <a:ext cx="828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N132D</a:t>
            </a:r>
          </a:p>
          <a:p>
            <a:r>
              <a:rPr lang="en-US"/>
              <a:t>~25 pc</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M83 SNRs are “different”</a:t>
            </a:r>
            <a:endParaRPr lang="en-US" dirty="0"/>
          </a:p>
        </p:txBody>
      </p:sp>
      <p:pic>
        <p:nvPicPr>
          <p:cNvPr id="52226" name="Picture 6" descr="HST_VLA_CX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382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8" descr="E0102_mul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219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7" descr="N132D_rgb6_log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71800"/>
            <a:ext cx="46482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7" descr="hst-2005_Crab-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447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7"/>
          <p:cNvSpPr txBox="1">
            <a:spLocks noChangeArrowheads="1"/>
          </p:cNvSpPr>
          <p:nvPr/>
        </p:nvSpPr>
        <p:spPr bwMode="auto">
          <a:xfrm>
            <a:off x="304800" y="2286000"/>
            <a:ext cx="766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Cas A</a:t>
            </a:r>
          </a:p>
          <a:p>
            <a:r>
              <a:rPr lang="en-US"/>
              <a:t>5.6 pc</a:t>
            </a:r>
          </a:p>
        </p:txBody>
      </p:sp>
      <p:sp>
        <p:nvSpPr>
          <p:cNvPr id="52231" name="TextBox 8"/>
          <p:cNvSpPr txBox="1">
            <a:spLocks noChangeArrowheads="1"/>
          </p:cNvSpPr>
          <p:nvPr/>
        </p:nvSpPr>
        <p:spPr bwMode="auto">
          <a:xfrm>
            <a:off x="1419225" y="2286000"/>
            <a:ext cx="823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Crab</a:t>
            </a:r>
          </a:p>
          <a:p>
            <a:r>
              <a:rPr lang="en-US"/>
              <a:t>5x7 pc</a:t>
            </a:r>
          </a:p>
        </p:txBody>
      </p:sp>
      <p:sp>
        <p:nvSpPr>
          <p:cNvPr id="52232" name="TextBox 9"/>
          <p:cNvSpPr txBox="1">
            <a:spLocks noChangeArrowheads="1"/>
          </p:cNvSpPr>
          <p:nvPr/>
        </p:nvSpPr>
        <p:spPr bwMode="auto">
          <a:xfrm>
            <a:off x="2897188" y="2286000"/>
            <a:ext cx="1125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E0102</a:t>
            </a:r>
          </a:p>
          <a:p>
            <a:r>
              <a:rPr lang="en-US"/>
              <a:t>~13 pc pc</a:t>
            </a:r>
          </a:p>
        </p:txBody>
      </p:sp>
      <p:sp>
        <p:nvSpPr>
          <p:cNvPr id="52233" name="TextBox 10"/>
          <p:cNvSpPr txBox="1">
            <a:spLocks noChangeArrowheads="1"/>
          </p:cNvSpPr>
          <p:nvPr/>
        </p:nvSpPr>
        <p:spPr bwMode="auto">
          <a:xfrm>
            <a:off x="5410200" y="2743200"/>
            <a:ext cx="21875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Bright, radiative “Cygnus Loops”</a:t>
            </a:r>
          </a:p>
          <a:p>
            <a:r>
              <a:rPr lang="en-US"/>
              <a:t>At diameters &lt; 10 pc!</a:t>
            </a:r>
          </a:p>
        </p:txBody>
      </p:sp>
      <p:cxnSp>
        <p:nvCxnSpPr>
          <p:cNvPr id="13" name="Straight Connector 12"/>
          <p:cNvCxnSpPr/>
          <p:nvPr/>
        </p:nvCxnSpPr>
        <p:spPr bwMode="auto">
          <a:xfrm>
            <a:off x="838200" y="3505200"/>
            <a:ext cx="3048000" cy="2971800"/>
          </a:xfrm>
          <a:prstGeom prst="line">
            <a:avLst/>
          </a:prstGeom>
          <a:ln>
            <a:solidFill>
              <a:srgbClr val="FF0000"/>
            </a:solidFill>
            <a:headEnd type="none" w="med" len="med"/>
            <a:tailEnd type="none" w="med" len="med"/>
          </a:ln>
          <a:extLst/>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bwMode="auto">
          <a:xfrm flipH="1">
            <a:off x="762000" y="3581400"/>
            <a:ext cx="2819400" cy="2514600"/>
          </a:xfrm>
          <a:prstGeom prst="line">
            <a:avLst/>
          </a:prstGeom>
          <a:ln>
            <a:solidFill>
              <a:srgbClr val="FF0000"/>
            </a:solidFill>
            <a:headEnd type="none" w="med" len="med"/>
            <a:tailEnd type="none" w="med" len="med"/>
          </a:ln>
          <a:extLst/>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bwMode="auto">
          <a:xfrm>
            <a:off x="2971800" y="1524000"/>
            <a:ext cx="1066800" cy="990600"/>
          </a:xfrm>
          <a:prstGeom prst="line">
            <a:avLst/>
          </a:prstGeom>
          <a:ln>
            <a:solidFill>
              <a:srgbClr val="FF0000"/>
            </a:solidFill>
            <a:headEnd type="none" w="med" len="med"/>
            <a:tailEnd type="none" w="med" len="med"/>
          </a:ln>
          <a:extLst/>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bwMode="auto">
          <a:xfrm flipH="1">
            <a:off x="2971800" y="1524000"/>
            <a:ext cx="1065213" cy="977900"/>
          </a:xfrm>
          <a:prstGeom prst="line">
            <a:avLst/>
          </a:prstGeom>
          <a:ln>
            <a:solidFill>
              <a:srgbClr val="FF0000"/>
            </a:solidFill>
            <a:headEnd type="none" w="med" len="med"/>
            <a:tailEnd type="none" w="med" len="med"/>
          </a:ln>
          <a:extLst/>
        </p:spPr>
        <p:style>
          <a:lnRef idx="3">
            <a:schemeClr val="dk1"/>
          </a:lnRef>
          <a:fillRef idx="0">
            <a:schemeClr val="dk1"/>
          </a:fillRef>
          <a:effectRef idx="2">
            <a:schemeClr val="dk1"/>
          </a:effectRef>
          <a:fontRef idx="minor">
            <a:schemeClr val="tx1"/>
          </a:fontRef>
        </p:style>
      </p:cxnSp>
      <p:pic>
        <p:nvPicPr>
          <p:cNvPr id="52238" name="Picture 2" descr="cygloop-500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676400"/>
            <a:ext cx="687388"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9" name="TextBox 2"/>
          <p:cNvSpPr txBox="1">
            <a:spLocks noChangeArrowheads="1"/>
          </p:cNvSpPr>
          <p:nvPr/>
        </p:nvSpPr>
        <p:spPr bwMode="auto">
          <a:xfrm>
            <a:off x="5486400" y="4343400"/>
            <a:ext cx="27289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400">
                <a:solidFill>
                  <a:srgbClr val="FF66FF"/>
                </a:solidFill>
              </a:rPr>
              <a:t>M83 SNRs are evolving very quickly into the radiative phase</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So </a:t>
            </a:r>
            <a:r>
              <a:rPr lang="en-US" dirty="0"/>
              <a:t>w</a:t>
            </a:r>
            <a:r>
              <a:rPr lang="en-US" dirty="0" smtClean="0"/>
              <a:t>hat’s going on??</a:t>
            </a:r>
            <a:r>
              <a:rPr lang="en-US" sz="3200" dirty="0" smtClean="0"/>
              <a:t/>
            </a:r>
            <a:br>
              <a:rPr lang="en-US" sz="3200" dirty="0" smtClean="0"/>
            </a:br>
            <a:r>
              <a:rPr lang="en-US" sz="2800" dirty="0" smtClean="0"/>
              <a:t>(Possibilities…)</a:t>
            </a:r>
            <a:endParaRPr lang="en-US" sz="2800" dirty="0"/>
          </a:p>
        </p:txBody>
      </p:sp>
      <p:sp>
        <p:nvSpPr>
          <p:cNvPr id="4" name="TextBox 3"/>
          <p:cNvSpPr txBox="1"/>
          <p:nvPr/>
        </p:nvSpPr>
        <p:spPr>
          <a:xfrm>
            <a:off x="228600" y="1371600"/>
            <a:ext cx="3276600" cy="5324475"/>
          </a:xfrm>
          <a:prstGeom prst="rect">
            <a:avLst/>
          </a:prstGeom>
          <a:noFill/>
        </p:spPr>
        <p:txBody>
          <a:bodyPr>
            <a:spAutoFit/>
          </a:bodyPr>
          <a:lstStyle/>
          <a:p>
            <a:pPr marL="342900" indent="-342900" algn="l">
              <a:buFontTx/>
              <a:buAutoNum type="arabicPeriod"/>
              <a:defRPr/>
            </a:pPr>
            <a:r>
              <a:rPr lang="en-US" sz="2000" b="0" dirty="0"/>
              <a:t>M83 has unusually high ISM pressures and densities.</a:t>
            </a:r>
          </a:p>
          <a:p>
            <a:pPr algn="l">
              <a:defRPr/>
            </a:pPr>
            <a:endParaRPr lang="en-US" sz="2000" b="0" dirty="0"/>
          </a:p>
          <a:p>
            <a:pPr marL="342900" indent="-342900" algn="l">
              <a:buFontTx/>
              <a:buAutoNum type="arabicPeriod"/>
              <a:defRPr/>
            </a:pPr>
            <a:r>
              <a:rPr lang="en-US" sz="2000" b="0" dirty="0"/>
              <a:t>High abundances in M83 allow significantly higher stellar winds/mass loss from SN progenitors; high density CSM around progenitors causes young SNRs to evolve quickly beyond the </a:t>
            </a:r>
            <a:r>
              <a:rPr lang="en-US" sz="2000" b="0" dirty="0" err="1"/>
              <a:t>ejecta</a:t>
            </a:r>
            <a:r>
              <a:rPr lang="en-US" sz="2000" b="0" dirty="0"/>
              <a:t>-dominated stage.</a:t>
            </a:r>
          </a:p>
          <a:p>
            <a:pPr marL="342900" indent="-342900" algn="l">
              <a:buFontTx/>
              <a:buAutoNum type="arabicPeriod"/>
              <a:defRPr/>
            </a:pPr>
            <a:endParaRPr lang="en-US" sz="2000" b="0" dirty="0"/>
          </a:p>
          <a:p>
            <a:pPr marL="342900" indent="-342900" algn="l">
              <a:buFontTx/>
              <a:buAutoNum type="arabicPeriod"/>
              <a:defRPr/>
            </a:pPr>
            <a:r>
              <a:rPr lang="en-US" sz="2000" b="0" dirty="0"/>
              <a:t>Some combination of 1. and 2.</a:t>
            </a:r>
          </a:p>
        </p:txBody>
      </p:sp>
      <p:pic>
        <p:nvPicPr>
          <p:cNvPr id="53251" name="Picture 2" descr="M83_CXO_lo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447800"/>
            <a:ext cx="53117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p:txBody>
          <a:bodyPr/>
          <a:lstStyle/>
          <a:p>
            <a:pPr eaLnBrk="1" hangingPunct="1">
              <a:defRPr/>
            </a:pPr>
            <a:r>
              <a:rPr lang="en-US" smtClean="0">
                <a:cs typeface="+mj-cs"/>
              </a:rPr>
              <a:t>The Context</a:t>
            </a:r>
          </a:p>
        </p:txBody>
      </p:sp>
      <p:sp>
        <p:nvSpPr>
          <p:cNvPr id="7170" name="Rectangle 3"/>
          <p:cNvSpPr>
            <a:spLocks/>
          </p:cNvSpPr>
          <p:nvPr/>
        </p:nvSpPr>
        <p:spPr bwMode="auto">
          <a:xfrm>
            <a:off x="304800" y="17526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r>
              <a:rPr lang="en-US" sz="2400" b="0" i="1">
                <a:solidFill>
                  <a:srgbClr val="FDF5A0"/>
                </a:solidFill>
                <a:cs typeface="Arial" charset="0"/>
                <a:sym typeface="Arial" charset="0"/>
              </a:rPr>
              <a:t>To observe star formation and star death in the local universe to determine how star formation is triggered, how it is regulated through feedback, and the degree to which the physical processes involved are universal.</a:t>
            </a:r>
          </a:p>
          <a:p>
            <a:pPr eaLnBrk="1" hangingPunct="1"/>
            <a:endParaRPr lang="en-US" sz="2400" b="0" i="1">
              <a:solidFill>
                <a:srgbClr val="FDF5A0"/>
              </a:solidFill>
              <a:cs typeface="Arial" charset="0"/>
              <a:sym typeface="Arial" charset="0"/>
            </a:endParaRPr>
          </a:p>
          <a:p>
            <a:pPr eaLnBrk="1" hangingPunct="1"/>
            <a:r>
              <a:rPr lang="en-US" sz="2400" b="0" i="1">
                <a:solidFill>
                  <a:srgbClr val="FDF5A0"/>
                </a:solidFill>
                <a:cs typeface="Arial" charset="0"/>
                <a:sym typeface="Arial" charset="0"/>
              </a:rPr>
              <a:t>The galaxy M83 is a prime testing ground for this work.</a:t>
            </a:r>
          </a:p>
          <a:p>
            <a:pPr eaLnBrk="1" hangingPunct="1"/>
            <a:endParaRPr lang="en-US" sz="2400" b="0" i="1">
              <a:solidFill>
                <a:srgbClr val="FDF5A0"/>
              </a:solidFill>
              <a:cs typeface="Arial" charset="0"/>
              <a:sym typeface="Arial" charset="0"/>
            </a:endParaRPr>
          </a:p>
          <a:p>
            <a:pPr eaLnBrk="1" hangingPunct="1"/>
            <a:r>
              <a:rPr lang="en-US" sz="2400" b="0" i="1">
                <a:solidFill>
                  <a:srgbClr val="FDF5A0"/>
                </a:solidFill>
                <a:cs typeface="Arial" charset="0"/>
                <a:sym typeface="Arial" charset="0"/>
              </a:rPr>
              <a:t>Finding and studying Supernova Remnants (SNRs) is one part of this much bigger picture of understanding the energetics and physical conditions in the interstellar medium of galaxies.</a:t>
            </a:r>
          </a:p>
        </p:txBody>
      </p:sp>
    </p:spTree>
    <p:extLst>
      <p:ext uri="{BB962C8B-B14F-4D97-AF65-F5344CB8AC3E}">
        <p14:creationId xmlns:p14="http://schemas.microsoft.com/office/powerpoint/2010/main" val="20660780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L10_fig5_N_vs_Diam_M3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038600"/>
            <a:ext cx="4267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t>M83 – M33 Comparison</a:t>
            </a:r>
            <a:endParaRPr lang="en-US" dirty="0"/>
          </a:p>
        </p:txBody>
      </p:sp>
      <p:pic>
        <p:nvPicPr>
          <p:cNvPr id="54275" name="Picture 2" descr="M83_M33_N_vs_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39385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3"/>
          <p:cNvSpPr txBox="1">
            <a:spLocks noChangeArrowheads="1"/>
          </p:cNvSpPr>
          <p:nvPr/>
        </p:nvSpPr>
        <p:spPr bwMode="auto">
          <a:xfrm>
            <a:off x="838200" y="5410200"/>
            <a:ext cx="3124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000"/>
              <a:t>M83 SNRs are skewed toward smaller Diameters and higher Luminosities</a:t>
            </a:r>
          </a:p>
        </p:txBody>
      </p:sp>
      <p:pic>
        <p:nvPicPr>
          <p:cNvPr id="54277" name="Picture 2" descr="hist_di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371600"/>
            <a:ext cx="4419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2"/>
          <p:cNvSpPr txBox="1">
            <a:spLocks noChangeArrowheads="1"/>
          </p:cNvSpPr>
          <p:nvPr/>
        </p:nvSpPr>
        <p:spPr bwMode="auto">
          <a:xfrm>
            <a:off x="7239000" y="1981200"/>
            <a:ext cx="684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000">
                <a:solidFill>
                  <a:schemeClr val="bg1"/>
                </a:solidFill>
              </a:rPr>
              <a:t>M83</a:t>
            </a:r>
          </a:p>
        </p:txBody>
      </p:sp>
      <p:sp>
        <p:nvSpPr>
          <p:cNvPr id="54279" name="TextBox 7"/>
          <p:cNvSpPr txBox="1">
            <a:spLocks noChangeArrowheads="1"/>
          </p:cNvSpPr>
          <p:nvPr/>
        </p:nvSpPr>
        <p:spPr bwMode="auto">
          <a:xfrm>
            <a:off x="6858000" y="4191000"/>
            <a:ext cx="1901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000">
                <a:solidFill>
                  <a:schemeClr val="bg1"/>
                </a:solidFill>
              </a:rPr>
              <a:t>M33: Long+10</a:t>
            </a:r>
          </a:p>
          <a:p>
            <a:endParaRPr lang="en-US" sz="200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M83 Abundances and Gradients</a:t>
            </a:r>
            <a:endParaRPr lang="en-US" sz="3200" dirty="0"/>
          </a:p>
        </p:txBody>
      </p:sp>
      <p:pic>
        <p:nvPicPr>
          <p:cNvPr id="56322" name="Picture 2" descr="BK02_fig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39624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BK02_fig7_Ogra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295400"/>
            <a:ext cx="42560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5"/>
          <p:cNvSpPr txBox="1">
            <a:spLocks noChangeArrowheads="1"/>
          </p:cNvSpPr>
          <p:nvPr/>
        </p:nvSpPr>
        <p:spPr bwMode="auto">
          <a:xfrm>
            <a:off x="1219200" y="4572000"/>
            <a:ext cx="59293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r>
              <a:rPr lang="en-US" sz="2000" b="0"/>
              <a:t>H II region spectral analyses show a modest abundance gradient, but very high (super-solar) abundances over the entire bright optical disk.</a:t>
            </a:r>
          </a:p>
          <a:p>
            <a:pPr algn="l"/>
            <a:endParaRPr lang="en-US" b="0"/>
          </a:p>
          <a:p>
            <a:pPr algn="l"/>
            <a:r>
              <a:rPr lang="en-US" b="0"/>
              <a:t>(Bresolin &amp; Kennicutt 2002, ApJ, 572, 838;   Note: R</a:t>
            </a:r>
            <a:r>
              <a:rPr lang="en-US" b="0" baseline="-25000"/>
              <a:t>25</a:t>
            </a:r>
            <a:r>
              <a:rPr lang="en-US" b="0"/>
              <a:t> = 6.74’)</a:t>
            </a:r>
          </a:p>
        </p:txBody>
      </p:sp>
      <p:cxnSp>
        <p:nvCxnSpPr>
          <p:cNvPr id="8" name="Straight Connector 7"/>
          <p:cNvCxnSpPr/>
          <p:nvPr/>
        </p:nvCxnSpPr>
        <p:spPr bwMode="auto">
          <a:xfrm>
            <a:off x="4953000" y="3505200"/>
            <a:ext cx="3505200" cy="0"/>
          </a:xfrm>
          <a:prstGeom prst="line">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56326" name="TextBox 9"/>
          <p:cNvSpPr txBox="1">
            <a:spLocks noChangeArrowheads="1"/>
          </p:cNvSpPr>
          <p:nvPr/>
        </p:nvSpPr>
        <p:spPr bwMode="auto">
          <a:xfrm>
            <a:off x="6400800" y="3124200"/>
            <a:ext cx="811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rgbClr val="FF0000"/>
                </a:solidFill>
              </a:rPr>
              <a:t>(solar)</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Mass Loss and </a:t>
            </a:r>
            <a:r>
              <a:rPr lang="en-US" sz="3200" dirty="0" err="1" smtClean="0"/>
              <a:t>Metallicity</a:t>
            </a:r>
            <a:r>
              <a:rPr lang="en-US" sz="3200" dirty="0" smtClean="0"/>
              <a:t>: Models</a:t>
            </a:r>
            <a:endParaRPr lang="en-US" sz="3200" dirty="0"/>
          </a:p>
        </p:txBody>
      </p:sp>
      <p:pic>
        <p:nvPicPr>
          <p:cNvPr id="57346" name="Picture 2" descr="Vink01_fig5.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42418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Kudr02_fig9_Mdot.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524000"/>
            <a:ext cx="4191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4"/>
          <p:cNvSpPr txBox="1">
            <a:spLocks noChangeArrowheads="1"/>
          </p:cNvSpPr>
          <p:nvPr/>
        </p:nvSpPr>
        <p:spPr bwMode="auto">
          <a:xfrm>
            <a:off x="533400" y="4724400"/>
            <a:ext cx="358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r>
              <a:rPr lang="en-US" b="0"/>
              <a:t>Vink, de Koter, &amp; Lamers 2001, A&amp;A, 369, 574.  T=50,000 K, and  constant V</a:t>
            </a:r>
            <a:r>
              <a:rPr lang="en-US" b="0" baseline="-25000"/>
              <a:t>inf</a:t>
            </a:r>
            <a:r>
              <a:rPr lang="en-US" b="0"/>
              <a:t>/V</a:t>
            </a:r>
            <a:r>
              <a:rPr lang="en-US" b="0" baseline="-25000"/>
              <a:t>esc</a:t>
            </a:r>
            <a:r>
              <a:rPr lang="en-US" b="0"/>
              <a:t> for these models.</a:t>
            </a:r>
          </a:p>
        </p:txBody>
      </p:sp>
      <p:sp>
        <p:nvSpPr>
          <p:cNvPr id="57349" name="TextBox 5"/>
          <p:cNvSpPr txBox="1">
            <a:spLocks noChangeArrowheads="1"/>
          </p:cNvSpPr>
          <p:nvPr/>
        </p:nvSpPr>
        <p:spPr bwMode="auto">
          <a:xfrm>
            <a:off x="5029200" y="4713288"/>
            <a:ext cx="3124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r>
              <a:rPr lang="en-US" b="0"/>
              <a:t>Kudritzki 2002, ApJ, 577, 389.  Models go from early O (top) to late O (bottom) and only up to solar abundance.</a:t>
            </a:r>
          </a:p>
        </p:txBody>
      </p:sp>
      <p:sp>
        <p:nvSpPr>
          <p:cNvPr id="57350" name="TextBox 2"/>
          <p:cNvSpPr txBox="1">
            <a:spLocks noChangeArrowheads="1"/>
          </p:cNvSpPr>
          <p:nvPr/>
        </p:nvSpPr>
        <p:spPr bwMode="auto">
          <a:xfrm>
            <a:off x="838200" y="6172200"/>
            <a:ext cx="751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400"/>
              <a:t>Higher metallicity </a:t>
            </a:r>
            <a:r>
              <a:rPr lang="en-US" sz="2400">
                <a:sym typeface="Wingdings" charset="0"/>
              </a:rPr>
              <a:t> higher stellar wind mass loss</a:t>
            </a:r>
            <a:endParaRPr lang="en-US" sz="240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ChangeArrowheads="1"/>
          </p:cNvSpPr>
          <p:nvPr>
            <p:ph type="title"/>
          </p:nvPr>
        </p:nvSpPr>
        <p:spPr/>
        <p:txBody>
          <a:bodyPr/>
          <a:lstStyle/>
          <a:p>
            <a:pPr eaLnBrk="1" hangingPunct="1">
              <a:defRPr/>
            </a:pPr>
            <a:r>
              <a:rPr lang="en-US" dirty="0" smtClean="0">
                <a:cs typeface="+mj-cs"/>
              </a:rPr>
              <a:t>Summary</a:t>
            </a:r>
          </a:p>
        </p:txBody>
      </p:sp>
      <p:sp>
        <p:nvSpPr>
          <p:cNvPr id="644100" name="Rectangle 4"/>
          <p:cNvSpPr>
            <a:spLocks noGrp="1" noChangeArrowheads="1"/>
          </p:cNvSpPr>
          <p:nvPr>
            <p:ph type="body" sz="half" idx="2"/>
          </p:nvPr>
        </p:nvSpPr>
        <p:spPr>
          <a:xfrm>
            <a:off x="4114800" y="1295400"/>
            <a:ext cx="4724400" cy="4943475"/>
          </a:xfrm>
        </p:spPr>
        <p:txBody>
          <a:bodyPr/>
          <a:lstStyle/>
          <a:p>
            <a:pPr eaLnBrk="1" hangingPunct="1">
              <a:defRPr/>
            </a:pPr>
            <a:r>
              <a:rPr lang="en-US" sz="2000" dirty="0" smtClean="0">
                <a:cs typeface="+mn-cs"/>
              </a:rPr>
              <a:t>As expected from observed SN rate, there are LOTS of SNRs in M83!</a:t>
            </a:r>
            <a:endParaRPr lang="en-US" sz="2000" dirty="0">
              <a:cs typeface="+mn-cs"/>
            </a:endParaRPr>
          </a:p>
          <a:p>
            <a:pPr eaLnBrk="1" hangingPunct="1">
              <a:defRPr/>
            </a:pPr>
            <a:r>
              <a:rPr lang="en-US" sz="2000" i="1" dirty="0" smtClean="0">
                <a:cs typeface="+mn-cs"/>
              </a:rPr>
              <a:t>HST/WFC3 </a:t>
            </a:r>
            <a:r>
              <a:rPr lang="en-US" sz="2000" dirty="0" smtClean="0">
                <a:cs typeface="+mn-cs"/>
              </a:rPr>
              <a:t>and </a:t>
            </a:r>
            <a:r>
              <a:rPr lang="en-US" sz="2000" i="1" dirty="0" smtClean="0">
                <a:cs typeface="+mn-cs"/>
              </a:rPr>
              <a:t>Chandra</a:t>
            </a:r>
            <a:r>
              <a:rPr lang="en-US" sz="2000" dirty="0" smtClean="0">
                <a:cs typeface="+mn-cs"/>
              </a:rPr>
              <a:t> have allowed us to uncover the young SNR population in M83, but...</a:t>
            </a:r>
          </a:p>
          <a:p>
            <a:pPr eaLnBrk="1" hangingPunct="1">
              <a:defRPr/>
            </a:pPr>
            <a:r>
              <a:rPr lang="en-US" sz="2000" b="1" dirty="0" smtClean="0">
                <a:cs typeface="+mn-cs"/>
              </a:rPr>
              <a:t>Very few appear to be obviously in the </a:t>
            </a:r>
            <a:r>
              <a:rPr lang="en-US" sz="2000" b="1" dirty="0" err="1" smtClean="0">
                <a:cs typeface="+mn-cs"/>
              </a:rPr>
              <a:t>ejecta</a:t>
            </a:r>
            <a:r>
              <a:rPr lang="en-US" sz="2000" b="1" dirty="0" smtClean="0">
                <a:cs typeface="+mn-cs"/>
              </a:rPr>
              <a:t>-dominated state.</a:t>
            </a:r>
          </a:p>
          <a:p>
            <a:pPr eaLnBrk="1" hangingPunct="1">
              <a:defRPr/>
            </a:pPr>
            <a:r>
              <a:rPr lang="en-US" sz="2000" dirty="0" smtClean="0">
                <a:cs typeface="+mn-cs"/>
              </a:rPr>
              <a:t>Possible reasons include: </a:t>
            </a:r>
          </a:p>
          <a:p>
            <a:pPr lvl="1" eaLnBrk="1" hangingPunct="1">
              <a:defRPr/>
            </a:pPr>
            <a:r>
              <a:rPr lang="en-US" sz="1800" dirty="0">
                <a:cs typeface="+mn-cs"/>
              </a:rPr>
              <a:t>R</a:t>
            </a:r>
            <a:r>
              <a:rPr lang="en-US" sz="1800" dirty="0" smtClean="0">
                <a:cs typeface="+mn-cs"/>
              </a:rPr>
              <a:t>apid evolution due to h</a:t>
            </a:r>
            <a:r>
              <a:rPr lang="en-US" sz="1800" dirty="0" smtClean="0"/>
              <a:t>igher density/pressure in the general ISM?</a:t>
            </a:r>
          </a:p>
          <a:p>
            <a:pPr lvl="1" eaLnBrk="1" hangingPunct="1">
              <a:defRPr/>
            </a:pPr>
            <a:r>
              <a:rPr lang="en-US" sz="1800" dirty="0" smtClean="0"/>
              <a:t>High CSM densities due to enhanced mass loss from progenitors?</a:t>
            </a:r>
          </a:p>
          <a:p>
            <a:pPr eaLnBrk="1" hangingPunct="1">
              <a:defRPr/>
            </a:pPr>
            <a:r>
              <a:rPr lang="en-US" sz="2000" dirty="0" smtClean="0"/>
              <a:t>Some additional young SNRs may remain to be discovered via additional spectroscopy.</a:t>
            </a:r>
          </a:p>
        </p:txBody>
      </p:sp>
      <p:pic>
        <p:nvPicPr>
          <p:cNvPr id="61443" name="Picture 1" descr="Mail Attachment-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42119" y="2347119"/>
            <a:ext cx="51514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1"/>
          <p:cNvSpPr txBox="1">
            <a:spLocks noChangeArrowheads="1"/>
          </p:cNvSpPr>
          <p:nvPr/>
        </p:nvSpPr>
        <p:spPr bwMode="auto">
          <a:xfrm>
            <a:off x="3048000" y="2667000"/>
            <a:ext cx="3121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4000">
                <a:solidFill>
                  <a:srgbClr val="FF0000"/>
                </a:solidFill>
              </a:rPr>
              <a:t>Extra Slides</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n2_vs_R_SNR_HII.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38941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t>Does [N II]:H</a:t>
            </a:r>
            <a:r>
              <a:rPr lang="en-US" dirty="0" smtClean="0">
                <a:latin typeface="Symbol"/>
              </a:rPr>
              <a:t>a</a:t>
            </a:r>
            <a:r>
              <a:rPr lang="en-US" dirty="0" smtClean="0"/>
              <a:t> provide a clue?</a:t>
            </a:r>
            <a:endParaRPr lang="en-US" dirty="0"/>
          </a:p>
        </p:txBody>
      </p:sp>
      <p:pic>
        <p:nvPicPr>
          <p:cNvPr id="59395" name="Picture 3" descr="Lee_fig21_n2Ha_comp.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71600"/>
            <a:ext cx="38862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Lee_fig21_n2Ha_comp_lab.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2775" y="3124200"/>
            <a:ext cx="11906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Box 5"/>
          <p:cNvSpPr txBox="1">
            <a:spLocks noChangeArrowheads="1"/>
          </p:cNvSpPr>
          <p:nvPr/>
        </p:nvSpPr>
        <p:spPr bwMode="auto">
          <a:xfrm>
            <a:off x="838200" y="1414463"/>
            <a:ext cx="2830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chemeClr val="bg1"/>
                </a:solidFill>
              </a:rPr>
              <a:t>M83 SNRs – GMOS spectra</a:t>
            </a:r>
          </a:p>
        </p:txBody>
      </p:sp>
      <p:sp>
        <p:nvSpPr>
          <p:cNvPr id="59398" name="TextBox 6"/>
          <p:cNvSpPr txBox="1">
            <a:spLocks noChangeArrowheads="1"/>
          </p:cNvSpPr>
          <p:nvPr/>
        </p:nvSpPr>
        <p:spPr bwMode="auto">
          <a:xfrm>
            <a:off x="304800" y="5027613"/>
            <a:ext cx="8686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buFont typeface="Arial" charset="0"/>
              <a:buChar char="•"/>
            </a:pPr>
            <a:r>
              <a:rPr lang="en-US" sz="1800" b="0" dirty="0">
                <a:solidFill>
                  <a:srgbClr val="FF66FF"/>
                </a:solidFill>
              </a:rPr>
              <a:t>[N II]/H</a:t>
            </a:r>
            <a:r>
              <a:rPr lang="en-US" sz="1800" b="0" dirty="0">
                <a:solidFill>
                  <a:srgbClr val="FF66FF"/>
                </a:solidFill>
                <a:latin typeface="Symbol" charset="0"/>
              </a:rPr>
              <a:t>a</a:t>
            </a:r>
            <a:r>
              <a:rPr lang="en-US" sz="1800" b="0" dirty="0">
                <a:solidFill>
                  <a:srgbClr val="FF66FF"/>
                </a:solidFill>
              </a:rPr>
              <a:t> is primarily an N/H abundance indicator</a:t>
            </a:r>
          </a:p>
          <a:p>
            <a:pPr algn="l">
              <a:buFont typeface="Arial" charset="0"/>
              <a:buChar char="•"/>
            </a:pPr>
            <a:r>
              <a:rPr lang="en-US" sz="1800" b="0" dirty="0">
                <a:solidFill>
                  <a:srgbClr val="FF66FF"/>
                </a:solidFill>
              </a:rPr>
              <a:t>Even in galaxies where an abundance gradient is indicated, there is large scatter</a:t>
            </a:r>
          </a:p>
          <a:p>
            <a:pPr algn="l">
              <a:buFont typeface="Arial" charset="0"/>
              <a:buChar char="•"/>
            </a:pPr>
            <a:r>
              <a:rPr lang="en-US" sz="1800" b="0" dirty="0">
                <a:solidFill>
                  <a:srgbClr val="FF66FF"/>
                </a:solidFill>
              </a:rPr>
              <a:t>Is the huge variation at a given GCD indicative of strong and variable pre-SN mass loss?</a:t>
            </a:r>
          </a:p>
          <a:p>
            <a:pPr algn="l">
              <a:buFont typeface="Arial" charset="0"/>
              <a:buChar char="•"/>
            </a:pPr>
            <a:endParaRPr lang="en-US" sz="1800" b="0" dirty="0">
              <a:solidFill>
                <a:srgbClr val="FF66FF"/>
              </a:solidFill>
            </a:endParaRPr>
          </a:p>
        </p:txBody>
      </p:sp>
      <p:sp>
        <p:nvSpPr>
          <p:cNvPr id="59399" name="TextBox 8"/>
          <p:cNvSpPr txBox="1">
            <a:spLocks noChangeArrowheads="1"/>
          </p:cNvSpPr>
          <p:nvPr/>
        </p:nvSpPr>
        <p:spPr bwMode="auto">
          <a:xfrm>
            <a:off x="5751513" y="1524000"/>
            <a:ext cx="26003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chemeClr val="bg1"/>
                </a:solidFill>
              </a:rPr>
              <a:t>Other Galaxies (from Lee+2015)</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n2_vs_R_SNR_HII.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38941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t>Does [N II]:H</a:t>
            </a:r>
            <a:r>
              <a:rPr lang="en-US" dirty="0" smtClean="0">
                <a:latin typeface="Symbol"/>
              </a:rPr>
              <a:t>a</a:t>
            </a:r>
            <a:r>
              <a:rPr lang="en-US" dirty="0" smtClean="0"/>
              <a:t> provide a clue?</a:t>
            </a:r>
            <a:endParaRPr lang="en-US" dirty="0"/>
          </a:p>
        </p:txBody>
      </p:sp>
      <p:sp>
        <p:nvSpPr>
          <p:cNvPr id="60419" name="TextBox 5"/>
          <p:cNvSpPr txBox="1">
            <a:spLocks noChangeArrowheads="1"/>
          </p:cNvSpPr>
          <p:nvPr/>
        </p:nvSpPr>
        <p:spPr bwMode="auto">
          <a:xfrm>
            <a:off x="838200" y="1414463"/>
            <a:ext cx="2830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chemeClr val="bg1"/>
                </a:solidFill>
              </a:rPr>
              <a:t>M83 SNRs – GMOS spectra</a:t>
            </a:r>
          </a:p>
        </p:txBody>
      </p:sp>
      <p:sp>
        <p:nvSpPr>
          <p:cNvPr id="60420" name="TextBox 6"/>
          <p:cNvSpPr txBox="1">
            <a:spLocks noChangeArrowheads="1"/>
          </p:cNvSpPr>
          <p:nvPr/>
        </p:nvSpPr>
        <p:spPr bwMode="auto">
          <a:xfrm>
            <a:off x="304800" y="5027613"/>
            <a:ext cx="86868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buFont typeface="Arial" charset="0"/>
              <a:buChar char="•"/>
            </a:pPr>
            <a:r>
              <a:rPr lang="en-US" sz="1800" b="0" dirty="0">
                <a:solidFill>
                  <a:srgbClr val="FF66FF"/>
                </a:solidFill>
              </a:rPr>
              <a:t>[N II]/H</a:t>
            </a:r>
            <a:r>
              <a:rPr lang="en-US" sz="1800" b="0" dirty="0">
                <a:solidFill>
                  <a:srgbClr val="FF66FF"/>
                </a:solidFill>
                <a:latin typeface="Symbol" charset="0"/>
              </a:rPr>
              <a:t>a</a:t>
            </a:r>
            <a:r>
              <a:rPr lang="en-US" sz="1800" b="0" dirty="0">
                <a:solidFill>
                  <a:srgbClr val="FF66FF"/>
                </a:solidFill>
              </a:rPr>
              <a:t> is primarily an N/H abundance indicator</a:t>
            </a:r>
          </a:p>
          <a:p>
            <a:pPr algn="l">
              <a:buFont typeface="Arial" charset="0"/>
              <a:buChar char="•"/>
            </a:pPr>
            <a:r>
              <a:rPr lang="en-US" sz="1800" b="0" dirty="0">
                <a:solidFill>
                  <a:srgbClr val="FF66FF"/>
                </a:solidFill>
              </a:rPr>
              <a:t>Even in galaxies where an abundance gradient is indicated, there is large scatter</a:t>
            </a:r>
          </a:p>
          <a:p>
            <a:pPr algn="l">
              <a:buFont typeface="Arial" charset="0"/>
              <a:buChar char="•"/>
            </a:pPr>
            <a:r>
              <a:rPr lang="en-US" sz="1800" b="0" dirty="0">
                <a:solidFill>
                  <a:srgbClr val="FF66FF"/>
                </a:solidFill>
              </a:rPr>
              <a:t>Is the huge variation at a given GCD indicative of strong and variable pre-SN mass loss?</a:t>
            </a:r>
          </a:p>
          <a:p>
            <a:pPr algn="l">
              <a:buFont typeface="Arial" charset="0"/>
              <a:buChar char="•"/>
            </a:pPr>
            <a:r>
              <a:rPr lang="en-US" sz="1800" b="0" dirty="0">
                <a:solidFill>
                  <a:srgbClr val="FF66FF"/>
                </a:solidFill>
              </a:rPr>
              <a:t>Is </a:t>
            </a:r>
            <a:r>
              <a:rPr lang="en-US" sz="1800" b="0" dirty="0" smtClean="0">
                <a:solidFill>
                  <a:srgbClr val="FF66FF"/>
                </a:solidFill>
              </a:rPr>
              <a:t>the </a:t>
            </a:r>
            <a:r>
              <a:rPr lang="en-US" sz="1800" b="0" dirty="0">
                <a:solidFill>
                  <a:srgbClr val="FF66FF"/>
                </a:solidFill>
              </a:rPr>
              <a:t>stronger [N II]:H</a:t>
            </a:r>
            <a:r>
              <a:rPr lang="en-US" sz="1800" b="0" dirty="0">
                <a:solidFill>
                  <a:srgbClr val="FF66FF"/>
                </a:solidFill>
                <a:latin typeface="Symbol" charset="0"/>
              </a:rPr>
              <a:t>a</a:t>
            </a:r>
            <a:r>
              <a:rPr lang="en-US" sz="1800" b="0" dirty="0">
                <a:solidFill>
                  <a:srgbClr val="FF66FF"/>
                </a:solidFill>
              </a:rPr>
              <a:t> </a:t>
            </a:r>
            <a:r>
              <a:rPr lang="en-US" sz="1800" b="0" dirty="0" smtClean="0">
                <a:solidFill>
                  <a:srgbClr val="FF66FF"/>
                </a:solidFill>
              </a:rPr>
              <a:t>for small diameters indicative </a:t>
            </a:r>
            <a:r>
              <a:rPr lang="en-US" sz="1800" b="0" dirty="0">
                <a:solidFill>
                  <a:srgbClr val="FF66FF"/>
                </a:solidFill>
              </a:rPr>
              <a:t>of local </a:t>
            </a:r>
            <a:r>
              <a:rPr lang="en-US" sz="1800" b="0" dirty="0" smtClean="0">
                <a:solidFill>
                  <a:srgbClr val="FF66FF"/>
                </a:solidFill>
              </a:rPr>
              <a:t>enrichment</a:t>
            </a:r>
            <a:r>
              <a:rPr lang="en-US" sz="1800" b="0" dirty="0">
                <a:solidFill>
                  <a:srgbClr val="FF66FF"/>
                </a:solidFill>
              </a:rPr>
              <a:t>?</a:t>
            </a:r>
          </a:p>
          <a:p>
            <a:pPr algn="l">
              <a:buFont typeface="Arial" charset="0"/>
              <a:buChar char="•"/>
            </a:pPr>
            <a:r>
              <a:rPr lang="en-US" sz="1800" b="0" dirty="0">
                <a:solidFill>
                  <a:srgbClr val="FF66FF"/>
                </a:solidFill>
              </a:rPr>
              <a:t>Is there a connection to </a:t>
            </a:r>
            <a:r>
              <a:rPr lang="en-US" sz="1800" b="0" dirty="0" err="1">
                <a:solidFill>
                  <a:srgbClr val="FF66FF"/>
                </a:solidFill>
              </a:rPr>
              <a:t>binarity</a:t>
            </a:r>
            <a:r>
              <a:rPr lang="en-US" sz="1800" b="0" dirty="0">
                <a:solidFill>
                  <a:srgbClr val="FF66FF"/>
                </a:solidFill>
              </a:rPr>
              <a:t> here?</a:t>
            </a:r>
          </a:p>
        </p:txBody>
      </p:sp>
      <p:pic>
        <p:nvPicPr>
          <p:cNvPr id="60421" name="Picture 9" descr="n2ha_vs_diame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85888"/>
            <a:ext cx="434340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SN 1957D Optical Spectrum</a:t>
            </a:r>
            <a:br>
              <a:rPr lang="en-US" sz="3200" dirty="0" smtClean="0"/>
            </a:br>
            <a:r>
              <a:rPr lang="en-US" sz="2000" dirty="0" smtClean="0"/>
              <a:t>(From Gemini-S GMOS)</a:t>
            </a:r>
            <a:endParaRPr lang="en-US" sz="2000" dirty="0"/>
          </a:p>
        </p:txBody>
      </p:sp>
      <p:pic>
        <p:nvPicPr>
          <p:cNvPr id="64514" name="Picture 2" descr="57D_2011_spec.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4709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Galex_M83_com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313" y="390525"/>
            <a:ext cx="780891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pPr>
              <a:defRPr/>
            </a:pPr>
            <a:r>
              <a:rPr lang="en-US"/>
              <a:t>Two Populations of SNRs</a:t>
            </a:r>
          </a:p>
        </p:txBody>
      </p:sp>
      <p:pic>
        <p:nvPicPr>
          <p:cNvPr id="62566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1371600"/>
            <a:ext cx="3962400" cy="3962400"/>
          </a:xfrm>
          <a:extLst>
            <a:ext uri="{91240B29-F687-4f45-9708-019B960494DF}">
              <a14:hiddenLine xmlns:a14="http://schemas.microsoft.com/office/drawing/2010/main" w="12700">
                <a:solidFill>
                  <a:srgbClr val="000000"/>
                </a:solidFill>
                <a:miter lim="800000"/>
                <a:headEnd/>
                <a:tailEnd/>
              </a14:hiddenLine>
            </a:ext>
          </a:extLst>
        </p:spPr>
      </p:pic>
      <p:pic>
        <p:nvPicPr>
          <p:cNvPr id="6656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371600"/>
            <a:ext cx="3962400"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25670" name="Rectangle 6"/>
          <p:cNvSpPr>
            <a:spLocks noChangeArrowheads="1"/>
          </p:cNvSpPr>
          <p:nvPr/>
        </p:nvSpPr>
        <p:spPr bwMode="auto">
          <a:xfrm>
            <a:off x="381000" y="5410200"/>
            <a:ext cx="41148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946150" indent="-628650" algn="l" eaLnBrk="1" hangingPunct="1">
              <a:spcBef>
                <a:spcPct val="20000"/>
              </a:spcBef>
              <a:buClr>
                <a:schemeClr val="hlink"/>
              </a:buClr>
              <a:buSzPct val="155000"/>
              <a:buFont typeface="Wingdings" charset="0"/>
              <a:buNone/>
              <a:defRPr/>
            </a:pPr>
            <a:r>
              <a:rPr lang="en-US" b="0">
                <a:solidFill>
                  <a:schemeClr val="hlink"/>
                </a:solidFill>
              </a:rPr>
              <a:t>This product should be ~ constant.</a:t>
            </a:r>
          </a:p>
          <a:p>
            <a:pPr marL="946150" indent="-628650" algn="l" eaLnBrk="1" hangingPunct="1">
              <a:spcBef>
                <a:spcPct val="20000"/>
              </a:spcBef>
              <a:buClr>
                <a:schemeClr val="hlink"/>
              </a:buClr>
              <a:buSzPct val="155000"/>
              <a:buFont typeface="Wingdings" charset="0"/>
              <a:buNone/>
              <a:defRPr/>
            </a:pPr>
            <a:r>
              <a:rPr lang="en-US" b="0">
                <a:solidFill>
                  <a:schemeClr val="hlink"/>
                </a:solidFill>
              </a:rPr>
              <a:t>(Width indicative of range in E</a:t>
            </a:r>
            <a:r>
              <a:rPr lang="en-US" b="0" baseline="-25000">
                <a:solidFill>
                  <a:schemeClr val="hlink"/>
                </a:solidFill>
              </a:rPr>
              <a:t>o</a:t>
            </a:r>
            <a:r>
              <a:rPr lang="en-US" b="0">
                <a:solidFill>
                  <a:schemeClr val="hlink"/>
                </a:solidFill>
              </a:rPr>
              <a:t> and n</a:t>
            </a:r>
            <a:r>
              <a:rPr lang="en-US" b="0" baseline="-25000">
                <a:solidFill>
                  <a:schemeClr val="hlink"/>
                </a:solidFill>
              </a:rPr>
              <a:t>o</a:t>
            </a:r>
            <a:r>
              <a:rPr lang="en-US" b="0">
                <a:solidFill>
                  <a:schemeClr val="hlink"/>
                </a:solidFill>
              </a:rPr>
              <a:t>.)</a:t>
            </a:r>
            <a:endParaRPr lang="en-US" sz="2400" b="0">
              <a:solidFill>
                <a:schemeClr val="hlink"/>
              </a:solidFill>
              <a:ea typeface="ヒラギノ角ゴ ProN W6" charset="0"/>
              <a:cs typeface="ヒラギノ角ゴ ProN W6" charset="0"/>
            </a:endParaRPr>
          </a:p>
        </p:txBody>
      </p:sp>
      <p:sp>
        <p:nvSpPr>
          <p:cNvPr id="625671" name="Rectangle 7"/>
          <p:cNvSpPr>
            <a:spLocks noChangeArrowheads="1"/>
          </p:cNvSpPr>
          <p:nvPr/>
        </p:nvSpPr>
        <p:spPr bwMode="auto">
          <a:xfrm>
            <a:off x="4724400" y="5410200"/>
            <a:ext cx="41370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b="0">
                <a:solidFill>
                  <a:srgbClr val="FFDFAB"/>
                </a:solidFill>
                <a:latin typeface="Helvetica" charset="0"/>
                <a:cs typeface="Helvetica" charset="0"/>
                <a:sym typeface="Helvetica" charset="0"/>
              </a:rPr>
              <a:t>Density:Radiative Age Relationship.</a:t>
            </a:r>
          </a:p>
          <a:p>
            <a:pPr>
              <a:defRPr/>
            </a:pPr>
            <a:r>
              <a:rPr lang="en-US" b="0">
                <a:solidFill>
                  <a:srgbClr val="FFDFAB"/>
                </a:solidFill>
                <a:latin typeface="Helvetica" charset="0"/>
                <a:cs typeface="Helvetica" charset="0"/>
                <a:sym typeface="Helvetica" charset="0"/>
              </a:rPr>
              <a:t>(Slope of -1 expected, but not a bifurcation.)</a:t>
            </a:r>
            <a:endParaRPr lang="en-US" sz="3600" i="1">
              <a:solidFill>
                <a:srgbClr val="FFDFAB"/>
              </a:solidFill>
              <a:latin typeface="Helvetica" charset="0"/>
              <a:cs typeface="Helvetica" charset="0"/>
              <a:sym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cs typeface="+mj-cs"/>
              </a:rPr>
              <a:t>M83 Data Sets</a:t>
            </a:r>
          </a:p>
        </p:txBody>
      </p:sp>
      <p:sp>
        <p:nvSpPr>
          <p:cNvPr id="23554" name="TextBox 2"/>
          <p:cNvSpPr txBox="1">
            <a:spLocks noChangeArrowheads="1"/>
          </p:cNvSpPr>
          <p:nvPr/>
        </p:nvSpPr>
        <p:spPr bwMode="auto">
          <a:xfrm>
            <a:off x="457200" y="1295400"/>
            <a:ext cx="8077200"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lnSpc>
                <a:spcPct val="120000"/>
              </a:lnSpc>
              <a:buFont typeface="Arial" charset="0"/>
              <a:buChar char="•"/>
            </a:pPr>
            <a:r>
              <a:rPr lang="en-US" sz="2800" b="0" dirty="0">
                <a:solidFill>
                  <a:srgbClr val="FFFF00"/>
                </a:solidFill>
              </a:rPr>
              <a:t>Magellan 6.5 m IMACS </a:t>
            </a:r>
            <a:r>
              <a:rPr lang="en-US" sz="2800" b="0" dirty="0">
                <a:solidFill>
                  <a:srgbClr val="FF66FF"/>
                </a:solidFill>
              </a:rPr>
              <a:t>ground-based images</a:t>
            </a:r>
          </a:p>
          <a:p>
            <a:pPr lvl="1" algn="l">
              <a:lnSpc>
                <a:spcPct val="120000"/>
              </a:lnSpc>
              <a:buFont typeface="Arial" charset="0"/>
              <a:buChar char="•"/>
            </a:pPr>
            <a:r>
              <a:rPr lang="en-US" sz="2000" b="0" dirty="0">
                <a:solidFill>
                  <a:srgbClr val="FF66FF"/>
                </a:solidFill>
              </a:rPr>
              <a:t>Blair et al. 2012, </a:t>
            </a:r>
            <a:r>
              <a:rPr lang="en-US" sz="2000" b="0" dirty="0" err="1">
                <a:solidFill>
                  <a:srgbClr val="FF66FF"/>
                </a:solidFill>
              </a:rPr>
              <a:t>ApJS</a:t>
            </a:r>
            <a:r>
              <a:rPr lang="en-US" sz="2000" b="0" dirty="0">
                <a:solidFill>
                  <a:srgbClr val="FF66FF"/>
                </a:solidFill>
              </a:rPr>
              <a:t>, 203, 8  (&gt;225 optical SNR candidates)</a:t>
            </a:r>
          </a:p>
          <a:p>
            <a:pPr algn="l">
              <a:lnSpc>
                <a:spcPct val="120000"/>
              </a:lnSpc>
              <a:buFont typeface="Arial" charset="0"/>
              <a:buChar char="•"/>
            </a:pPr>
            <a:r>
              <a:rPr lang="en-US" sz="2800" b="0" dirty="0">
                <a:solidFill>
                  <a:srgbClr val="FFFF00"/>
                </a:solidFill>
              </a:rPr>
              <a:t>Chandra X-ray Observatory </a:t>
            </a:r>
            <a:r>
              <a:rPr lang="en-US" sz="2800" b="0" dirty="0">
                <a:solidFill>
                  <a:srgbClr val="FF66FF"/>
                </a:solidFill>
              </a:rPr>
              <a:t>(730 </a:t>
            </a:r>
            <a:r>
              <a:rPr lang="en-US" sz="2800" b="0" dirty="0" err="1">
                <a:solidFill>
                  <a:srgbClr val="FF66FF"/>
                </a:solidFill>
              </a:rPr>
              <a:t>ks</a:t>
            </a:r>
            <a:r>
              <a:rPr lang="en-US" sz="2800" b="0" dirty="0">
                <a:solidFill>
                  <a:srgbClr val="FF66FF"/>
                </a:solidFill>
              </a:rPr>
              <a:t>)</a:t>
            </a:r>
          </a:p>
          <a:p>
            <a:pPr lvl="1" algn="l">
              <a:lnSpc>
                <a:spcPct val="120000"/>
              </a:lnSpc>
              <a:buFont typeface="Arial" charset="0"/>
              <a:buChar char="•"/>
            </a:pPr>
            <a:r>
              <a:rPr lang="en-US" sz="2000" b="0" dirty="0">
                <a:solidFill>
                  <a:srgbClr val="FF66FF"/>
                </a:solidFill>
              </a:rPr>
              <a:t>Long et al. 2014, </a:t>
            </a:r>
            <a:r>
              <a:rPr lang="en-US" sz="2000" b="0" dirty="0" err="1">
                <a:solidFill>
                  <a:srgbClr val="FF66FF"/>
                </a:solidFill>
              </a:rPr>
              <a:t>ApJS</a:t>
            </a:r>
            <a:r>
              <a:rPr lang="en-US" sz="2000" b="0" dirty="0">
                <a:solidFill>
                  <a:srgbClr val="FF66FF"/>
                </a:solidFill>
              </a:rPr>
              <a:t>, 212, 21 (&gt;440 </a:t>
            </a:r>
            <a:r>
              <a:rPr lang="en-US" sz="2000" b="0" dirty="0" err="1">
                <a:solidFill>
                  <a:srgbClr val="FF66FF"/>
                </a:solidFill>
              </a:rPr>
              <a:t>pt</a:t>
            </a:r>
            <a:r>
              <a:rPr lang="en-US" sz="2000" b="0" dirty="0">
                <a:solidFill>
                  <a:srgbClr val="FF66FF"/>
                </a:solidFill>
              </a:rPr>
              <a:t> X-ray sources)</a:t>
            </a:r>
          </a:p>
          <a:p>
            <a:pPr algn="l">
              <a:lnSpc>
                <a:spcPct val="120000"/>
              </a:lnSpc>
              <a:buFont typeface="Arial" charset="0"/>
              <a:buChar char="•"/>
            </a:pPr>
            <a:r>
              <a:rPr lang="en-US" sz="2800" b="0" dirty="0">
                <a:solidFill>
                  <a:srgbClr val="FFFF00"/>
                </a:solidFill>
              </a:rPr>
              <a:t>HST WFC3 Cy19 Imaging </a:t>
            </a:r>
            <a:r>
              <a:rPr lang="en-US" sz="2800" b="0" dirty="0">
                <a:solidFill>
                  <a:srgbClr val="FF66FF"/>
                </a:solidFill>
              </a:rPr>
              <a:t>of 5 (+2 ERS) fields</a:t>
            </a:r>
          </a:p>
          <a:p>
            <a:pPr lvl="1" algn="l">
              <a:lnSpc>
                <a:spcPct val="120000"/>
              </a:lnSpc>
              <a:buFont typeface="Arial" charset="0"/>
              <a:buChar char="•"/>
            </a:pPr>
            <a:r>
              <a:rPr lang="en-US" sz="2000" b="0" dirty="0">
                <a:solidFill>
                  <a:srgbClr val="FF66FF"/>
                </a:solidFill>
              </a:rPr>
              <a:t>Blair et al. 2014, </a:t>
            </a:r>
            <a:r>
              <a:rPr lang="en-US" sz="2000" b="0" dirty="0" err="1">
                <a:solidFill>
                  <a:srgbClr val="FF66FF"/>
                </a:solidFill>
              </a:rPr>
              <a:t>ApJ</a:t>
            </a:r>
            <a:r>
              <a:rPr lang="en-US" sz="2000" b="0" dirty="0">
                <a:solidFill>
                  <a:srgbClr val="FF66FF"/>
                </a:solidFill>
              </a:rPr>
              <a:t>, 788, 55 (63 SNRs &lt;11 pc in size)</a:t>
            </a:r>
          </a:p>
          <a:p>
            <a:pPr algn="l">
              <a:lnSpc>
                <a:spcPct val="120000"/>
              </a:lnSpc>
              <a:buFont typeface="Arial" charset="0"/>
              <a:buChar char="•"/>
            </a:pPr>
            <a:r>
              <a:rPr lang="en-US" sz="2800" b="0" dirty="0">
                <a:solidFill>
                  <a:srgbClr val="FFFF00"/>
                </a:solidFill>
              </a:rPr>
              <a:t>Gemini South/GMOS Spectroscopy </a:t>
            </a:r>
            <a:r>
              <a:rPr lang="en-US" sz="2800" b="0" dirty="0">
                <a:solidFill>
                  <a:srgbClr val="FF66FF"/>
                </a:solidFill>
              </a:rPr>
              <a:t>(7 masks; ~100 objects); (line ratios and kinematics)</a:t>
            </a:r>
          </a:p>
          <a:p>
            <a:pPr lvl="1" algn="l">
              <a:lnSpc>
                <a:spcPct val="120000"/>
              </a:lnSpc>
              <a:buFont typeface="Arial" charset="0"/>
              <a:buChar char="•"/>
            </a:pPr>
            <a:r>
              <a:rPr lang="en-US" sz="2000" b="0" dirty="0">
                <a:solidFill>
                  <a:srgbClr val="FF66FF"/>
                </a:solidFill>
              </a:rPr>
              <a:t>Winkler et al. (2016, in preparation)</a:t>
            </a:r>
          </a:p>
          <a:p>
            <a:pPr algn="l">
              <a:lnSpc>
                <a:spcPct val="120000"/>
              </a:lnSpc>
              <a:buFont typeface="Arial" charset="0"/>
              <a:buChar char="•"/>
            </a:pPr>
            <a:r>
              <a:rPr lang="en-US" sz="2800" b="0" dirty="0">
                <a:solidFill>
                  <a:srgbClr val="FFFF00"/>
                </a:solidFill>
              </a:rPr>
              <a:t>EVLA  and ATCA  radio </a:t>
            </a:r>
            <a:r>
              <a:rPr lang="en-US" sz="2800" b="0" dirty="0">
                <a:solidFill>
                  <a:srgbClr val="FF66FF"/>
                </a:solidFill>
              </a:rPr>
              <a:t>surveys</a:t>
            </a:r>
          </a:p>
          <a:p>
            <a:pPr lvl="1" algn="l">
              <a:lnSpc>
                <a:spcPct val="120000"/>
              </a:lnSpc>
              <a:buFont typeface="Arial" charset="0"/>
              <a:buChar char="•"/>
            </a:pPr>
            <a:r>
              <a:rPr lang="en-US" sz="2000" b="0" dirty="0">
                <a:solidFill>
                  <a:srgbClr val="FF66FF"/>
                </a:solidFill>
              </a:rPr>
              <a:t>ATCA (2011) reported in Long et al. 2014, </a:t>
            </a:r>
            <a:r>
              <a:rPr lang="en-US" sz="2000" b="0" dirty="0" err="1">
                <a:solidFill>
                  <a:srgbClr val="FF66FF"/>
                </a:solidFill>
              </a:rPr>
              <a:t>ApJS</a:t>
            </a:r>
            <a:r>
              <a:rPr lang="en-US" sz="2000" b="0" dirty="0">
                <a:solidFill>
                  <a:srgbClr val="FF66FF"/>
                </a:solidFill>
              </a:rPr>
              <a:t>, 212, 21</a:t>
            </a:r>
          </a:p>
          <a:p>
            <a:pPr lvl="1" algn="l">
              <a:lnSpc>
                <a:spcPct val="120000"/>
              </a:lnSpc>
              <a:buFont typeface="Arial" charset="0"/>
              <a:buChar char="•"/>
            </a:pPr>
            <a:r>
              <a:rPr lang="en-US" sz="2000" b="0" dirty="0">
                <a:solidFill>
                  <a:srgbClr val="FF66FF"/>
                </a:solidFill>
              </a:rPr>
              <a:t>New ATCA(2015) and EVLA data still being processed</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5"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76400" y="0"/>
            <a:ext cx="7467600" cy="7137400"/>
          </a:xfrm>
          <a:extLst>
            <a:ext uri="{91240B29-F687-4f45-9708-019B960494DF}">
              <a14:hiddenLine xmlns:a14="http://schemas.microsoft.com/office/drawing/2010/main" w="12700">
                <a:solidFill>
                  <a:srgbClr val="000000"/>
                </a:solidFill>
                <a:miter lim="800000"/>
                <a:headEnd/>
                <a:tailEnd/>
              </a14:hiddenLine>
            </a:ext>
          </a:extLst>
        </p:spPr>
      </p:pic>
      <p:sp>
        <p:nvSpPr>
          <p:cNvPr id="627717" name="Text Box 5"/>
          <p:cNvSpPr txBox="1">
            <a:spLocks noChangeArrowheads="1"/>
          </p:cNvSpPr>
          <p:nvPr/>
        </p:nvSpPr>
        <p:spPr bwMode="auto">
          <a:xfrm>
            <a:off x="152400" y="1676400"/>
            <a:ext cx="14255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a:t>Yellow:</a:t>
            </a:r>
          </a:p>
          <a:p>
            <a:pPr>
              <a:defRPr/>
            </a:pPr>
            <a:r>
              <a:rPr lang="en-US"/>
              <a:t>High Density</a:t>
            </a:r>
          </a:p>
        </p:txBody>
      </p:sp>
      <p:sp>
        <p:nvSpPr>
          <p:cNvPr id="627718" name="Text Box 6"/>
          <p:cNvSpPr txBox="1">
            <a:spLocks noChangeArrowheads="1"/>
          </p:cNvSpPr>
          <p:nvPr/>
        </p:nvSpPr>
        <p:spPr bwMode="auto">
          <a:xfrm>
            <a:off x="152400" y="2667000"/>
            <a:ext cx="13811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a:solidFill>
                  <a:schemeClr val="accent1"/>
                </a:solidFill>
              </a:rPr>
              <a:t>Blue:</a:t>
            </a:r>
          </a:p>
          <a:p>
            <a:pPr>
              <a:defRPr/>
            </a:pPr>
            <a:r>
              <a:rPr lang="en-US">
                <a:solidFill>
                  <a:schemeClr val="accent1"/>
                </a:solidFill>
              </a:rPr>
              <a:t>Low Density</a:t>
            </a:r>
          </a:p>
        </p:txBody>
      </p:sp>
      <p:sp>
        <p:nvSpPr>
          <p:cNvPr id="627719" name="Text Box 7"/>
          <p:cNvSpPr txBox="1">
            <a:spLocks noChangeArrowheads="1"/>
          </p:cNvSpPr>
          <p:nvPr/>
        </p:nvSpPr>
        <p:spPr bwMode="auto">
          <a:xfrm>
            <a:off x="146050" y="3657600"/>
            <a:ext cx="15509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a:solidFill>
                  <a:srgbClr val="0C9E0E"/>
                </a:solidFill>
              </a:rPr>
              <a:t>Green:</a:t>
            </a:r>
          </a:p>
          <a:p>
            <a:pPr>
              <a:defRPr/>
            </a:pPr>
            <a:r>
              <a:rPr lang="en-US">
                <a:solidFill>
                  <a:srgbClr val="0C9E0E"/>
                </a:solidFill>
              </a:rPr>
              <a:t>Undetermined</a:t>
            </a:r>
            <a:endParaRPr lang="en-US"/>
          </a:p>
        </p:txBody>
      </p:sp>
      <p:sp>
        <p:nvSpPr>
          <p:cNvPr id="627720" name="Text Box 8"/>
          <p:cNvSpPr txBox="1">
            <a:spLocks noChangeArrowheads="1"/>
          </p:cNvSpPr>
          <p:nvPr/>
        </p:nvSpPr>
        <p:spPr bwMode="auto">
          <a:xfrm>
            <a:off x="5105400" y="228600"/>
            <a:ext cx="3109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sz="2800" b="0" i="1">
                <a:solidFill>
                  <a:srgbClr val="CC0911"/>
                </a:solidFill>
              </a:rPr>
              <a:t>Spatial Correlation</a:t>
            </a:r>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descr="newULX_4Harvey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23975"/>
            <a:ext cx="56388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Box 2"/>
          <p:cNvSpPr txBox="1">
            <a:spLocks noChangeArrowheads="1"/>
          </p:cNvSpPr>
          <p:nvPr/>
        </p:nvSpPr>
        <p:spPr bwMode="auto">
          <a:xfrm>
            <a:off x="1295400" y="152400"/>
            <a:ext cx="6399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400">
                <a:solidFill>
                  <a:srgbClr val="FF0000"/>
                </a:solidFill>
              </a:rPr>
              <a:t>New Ultraluminous X-ray Source with an HST Counterpart</a:t>
            </a:r>
          </a:p>
        </p:txBody>
      </p:sp>
      <p:sp>
        <p:nvSpPr>
          <p:cNvPr id="4" name="TextBox 3"/>
          <p:cNvSpPr txBox="1"/>
          <p:nvPr/>
        </p:nvSpPr>
        <p:spPr>
          <a:xfrm>
            <a:off x="152400" y="3581400"/>
            <a:ext cx="430887" cy="3050274"/>
          </a:xfrm>
          <a:prstGeom prst="rect">
            <a:avLst/>
          </a:prstGeom>
          <a:noFill/>
        </p:spPr>
        <p:txBody>
          <a:bodyPr vert="vert270" wrap="none">
            <a:spAutoFit/>
          </a:bodyPr>
          <a:lstStyle/>
          <a:p>
            <a:pPr>
              <a:defRPr/>
            </a:pPr>
            <a:r>
              <a:rPr lang="en-US" dirty="0" err="1">
                <a:cs typeface="Times New Roman" charset="0"/>
              </a:rPr>
              <a:t>Soria</a:t>
            </a:r>
            <a:r>
              <a:rPr lang="en-US" dirty="0">
                <a:cs typeface="Times New Roman" charset="0"/>
              </a:rPr>
              <a:t> et al. 2012, </a:t>
            </a:r>
            <a:r>
              <a:rPr lang="en-US" dirty="0" err="1">
                <a:cs typeface="Times New Roman" charset="0"/>
              </a:rPr>
              <a:t>ApJ</a:t>
            </a:r>
            <a:r>
              <a:rPr lang="en-US" dirty="0">
                <a:cs typeface="Times New Roman" charset="0"/>
              </a:rPr>
              <a:t>, 750, 152</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M83 B12-174a Photometry</a:t>
            </a:r>
            <a:endParaRPr lang="en-US" dirty="0"/>
          </a:p>
        </p:txBody>
      </p:sp>
      <p:pic>
        <p:nvPicPr>
          <p:cNvPr id="40962" name="Picture 3" descr="B174_diags_B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81113"/>
            <a:ext cx="53340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B174_diags_after.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02088"/>
            <a:ext cx="5383213"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5"/>
          <p:cNvSpPr txBox="1">
            <a:spLocks noChangeArrowheads="1"/>
          </p:cNvSpPr>
          <p:nvPr/>
        </p:nvSpPr>
        <p:spPr bwMode="auto">
          <a:xfrm>
            <a:off x="5791200" y="2819400"/>
            <a:ext cx="28194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r>
              <a:rPr lang="en-US" sz="2000"/>
              <a:t>Reddening-corrected stars cluster on the youngest isochrones, indicating a population age of &lt;10 Myr and a MS turnoff &gt;17 M</a:t>
            </a:r>
            <a:r>
              <a:rPr lang="en-US" sz="2000" baseline="-25000"/>
              <a:t>o</a:t>
            </a:r>
          </a:p>
          <a:p>
            <a:pPr algn="l"/>
            <a:endParaRPr lang="en-US" sz="2000" baseline="-25000"/>
          </a:p>
          <a:p>
            <a:pPr algn="l"/>
            <a:r>
              <a:rPr lang="en-US" sz="2400" baseline="-25000"/>
              <a:t>(Note: SN1957D region is essentially identical to this.)</a:t>
            </a:r>
          </a:p>
          <a:p>
            <a:pPr algn="l"/>
            <a:endParaRPr lang="en-US" sz="1800" baseline="-25000"/>
          </a:p>
          <a:p>
            <a:pPr algn="l"/>
            <a:endParaRPr lang="en-US" sz="1800" baseline="-25000"/>
          </a:p>
          <a:p>
            <a:pPr algn="l"/>
            <a:r>
              <a:rPr lang="en-US" sz="1800" baseline="-25000">
                <a:solidFill>
                  <a:srgbClr val="FF66FF"/>
                </a:solidFill>
              </a:rPr>
              <a:t>(See Blair et al. 2015, ApJ, 800, 118)</a:t>
            </a:r>
          </a:p>
        </p:txBody>
      </p:sp>
      <p:sp>
        <p:nvSpPr>
          <p:cNvPr id="40965" name="TextBox 6"/>
          <p:cNvSpPr txBox="1">
            <a:spLocks noChangeArrowheads="1"/>
          </p:cNvSpPr>
          <p:nvPr/>
        </p:nvSpPr>
        <p:spPr bwMode="auto">
          <a:xfrm>
            <a:off x="5715000" y="1676400"/>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r>
              <a:rPr lang="en-US" sz="2000"/>
              <a:t>Observed photometry for cluster near B12-174a.</a:t>
            </a:r>
            <a:endParaRPr lang="en-US" sz="2000" baseline="-2500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More young SNRs </a:t>
            </a:r>
            <a:r>
              <a:rPr lang="en-US" sz="2800" dirty="0" smtClean="0"/>
              <a:t>—</a:t>
            </a:r>
            <a:br>
              <a:rPr lang="en-US" sz="2800" dirty="0" smtClean="0"/>
            </a:br>
            <a:r>
              <a:rPr lang="en-US" sz="2800" dirty="0" smtClean="0"/>
              <a:t> with Possible Companion stars?</a:t>
            </a:r>
            <a:endParaRPr lang="en-US" sz="2800" dirty="0"/>
          </a:p>
        </p:txBody>
      </p:sp>
      <p:pic>
        <p:nvPicPr>
          <p:cNvPr id="41986" name="Picture 2" descr="Macintosh HD:Users:wblair:Dropbox:M83_blair:4panel_Figures:F2_M324_X27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87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Macintosh HD:Users:wblair:Documents:papers:M83:SN57D:sn1957d.120406:fig5_ins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304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Macintosh HD:Users:wblair:Dropbox:M83_blair:4panel_Figures:F2_M151_X27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114800"/>
            <a:ext cx="495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descr="Macintosh HD:Users:wblair:Dropbox:M83_blair:4panel_Figures:F6_M127_X1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5395913"/>
            <a:ext cx="495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8"/>
          <p:cNvSpPr txBox="1">
            <a:spLocks noChangeArrowheads="1"/>
          </p:cNvSpPr>
          <p:nvPr/>
        </p:nvSpPr>
        <p:spPr bwMode="auto">
          <a:xfrm>
            <a:off x="5029200" y="2971800"/>
            <a:ext cx="960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B12-115</a:t>
            </a:r>
          </a:p>
        </p:txBody>
      </p:sp>
      <p:sp>
        <p:nvSpPr>
          <p:cNvPr id="41991" name="TextBox 9"/>
          <p:cNvSpPr txBox="1">
            <a:spLocks noChangeArrowheads="1"/>
          </p:cNvSpPr>
          <p:nvPr/>
        </p:nvSpPr>
        <p:spPr bwMode="auto">
          <a:xfrm>
            <a:off x="5022850" y="4038600"/>
            <a:ext cx="973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B12-151</a:t>
            </a:r>
          </a:p>
        </p:txBody>
      </p:sp>
      <p:sp>
        <p:nvSpPr>
          <p:cNvPr id="41992" name="TextBox 10"/>
          <p:cNvSpPr txBox="1">
            <a:spLocks noChangeArrowheads="1"/>
          </p:cNvSpPr>
          <p:nvPr/>
        </p:nvSpPr>
        <p:spPr bwMode="auto">
          <a:xfrm>
            <a:off x="4953000" y="5257800"/>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B12-127</a:t>
            </a:r>
          </a:p>
        </p:txBody>
      </p:sp>
      <p:sp>
        <p:nvSpPr>
          <p:cNvPr id="41993" name="TextBox 11"/>
          <p:cNvSpPr txBox="1">
            <a:spLocks noChangeArrowheads="1"/>
          </p:cNvSpPr>
          <p:nvPr/>
        </p:nvSpPr>
        <p:spPr bwMode="auto">
          <a:xfrm>
            <a:off x="5932488" y="2438400"/>
            <a:ext cx="1130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SN 1957D</a:t>
            </a:r>
          </a:p>
        </p:txBody>
      </p:sp>
      <p:sp>
        <p:nvSpPr>
          <p:cNvPr id="41994" name="TextBox 12"/>
          <p:cNvSpPr txBox="1">
            <a:spLocks noChangeArrowheads="1"/>
          </p:cNvSpPr>
          <p:nvPr/>
        </p:nvSpPr>
        <p:spPr bwMode="auto">
          <a:xfrm>
            <a:off x="6400800" y="3048000"/>
            <a:ext cx="2362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r>
              <a:rPr lang="en-US">
                <a:solidFill>
                  <a:srgbClr val="FF66FF"/>
                </a:solidFill>
              </a:rPr>
              <a:t>These are some of the best examples, but there are numerous other possible cases to investigate.</a:t>
            </a:r>
          </a:p>
        </p:txBody>
      </p:sp>
      <p:pic>
        <p:nvPicPr>
          <p:cNvPr id="41995" name="Picture 13" descr="B12_174a_2pan.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572000"/>
            <a:ext cx="30480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TextBox 14"/>
          <p:cNvSpPr txBox="1">
            <a:spLocks noChangeArrowheads="1"/>
          </p:cNvSpPr>
          <p:nvPr/>
        </p:nvSpPr>
        <p:spPr bwMode="auto">
          <a:xfrm>
            <a:off x="6934200" y="61722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t>B12-174a</a:t>
            </a:r>
          </a:p>
        </p:txBody>
      </p:sp>
      <p:pic>
        <p:nvPicPr>
          <p:cNvPr id="4199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584450"/>
            <a:ext cx="48768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M83 – M33 Comparison-II</a:t>
            </a:r>
            <a:endParaRPr lang="en-US" dirty="0"/>
          </a:p>
        </p:txBody>
      </p:sp>
      <p:pic>
        <p:nvPicPr>
          <p:cNvPr id="55298" name="Picture 2" descr="s2_density_ratio_annotat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4495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L10_fig11_S2_D_M33.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667000"/>
            <a:ext cx="4191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bwMode="auto">
          <a:xfrm>
            <a:off x="838200" y="3886200"/>
            <a:ext cx="4572000" cy="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Straight Connector 8"/>
          <p:cNvCxnSpPr/>
          <p:nvPr/>
        </p:nvCxnSpPr>
        <p:spPr bwMode="auto">
          <a:xfrm>
            <a:off x="990600" y="5029200"/>
            <a:ext cx="4572000" cy="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55302" name="TextBox 9"/>
          <p:cNvSpPr txBox="1">
            <a:spLocks noChangeArrowheads="1"/>
          </p:cNvSpPr>
          <p:nvPr/>
        </p:nvSpPr>
        <p:spPr bwMode="auto">
          <a:xfrm>
            <a:off x="6399213" y="4191000"/>
            <a:ext cx="1558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chemeClr val="bg1"/>
                </a:solidFill>
              </a:rPr>
              <a:t>M33: Long+10</a:t>
            </a:r>
          </a:p>
        </p:txBody>
      </p:sp>
      <p:sp>
        <p:nvSpPr>
          <p:cNvPr id="55303" name="TextBox 10"/>
          <p:cNvSpPr txBox="1">
            <a:spLocks noChangeArrowheads="1"/>
          </p:cNvSpPr>
          <p:nvPr/>
        </p:nvSpPr>
        <p:spPr bwMode="auto">
          <a:xfrm>
            <a:off x="1143000" y="5486400"/>
            <a:ext cx="2479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chemeClr val="bg1"/>
                </a:solidFill>
              </a:rPr>
              <a:t>M83 GMOS: Winkler+16</a:t>
            </a:r>
          </a:p>
        </p:txBody>
      </p:sp>
      <p:sp>
        <p:nvSpPr>
          <p:cNvPr id="55304" name="TextBox 11"/>
          <p:cNvSpPr txBox="1">
            <a:spLocks noChangeArrowheads="1"/>
          </p:cNvSpPr>
          <p:nvPr/>
        </p:nvSpPr>
        <p:spPr bwMode="auto">
          <a:xfrm>
            <a:off x="4876800" y="1600200"/>
            <a:ext cx="3554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400"/>
              <a:t>[S II] electron densities</a:t>
            </a:r>
          </a:p>
        </p:txBody>
      </p:sp>
      <p:sp>
        <p:nvSpPr>
          <p:cNvPr id="55305" name="TextBox 12"/>
          <p:cNvSpPr txBox="1">
            <a:spLocks noChangeArrowheads="1"/>
          </p:cNvSpPr>
          <p:nvPr/>
        </p:nvSpPr>
        <p:spPr bwMode="auto">
          <a:xfrm>
            <a:off x="5257800" y="5486400"/>
            <a:ext cx="3124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sz="2000"/>
              <a:t>M83 has larger fraction at lower ratios </a:t>
            </a:r>
          </a:p>
          <a:p>
            <a:r>
              <a:rPr lang="en-US" sz="2000"/>
              <a:t>(=higher densities)</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M83_Mag_co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295400"/>
            <a:ext cx="42926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M83_CXO_lo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95400"/>
            <a:ext cx="43307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3"/>
          <p:cNvSpPr txBox="1">
            <a:spLocks noChangeArrowheads="1"/>
          </p:cNvSpPr>
          <p:nvPr/>
        </p:nvSpPr>
        <p:spPr bwMode="auto">
          <a:xfrm>
            <a:off x="1981200" y="76200"/>
            <a:ext cx="5486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defRPr/>
            </a:pPr>
            <a:r>
              <a:rPr lang="en-US" sz="3200" b="0" dirty="0" smtClean="0">
                <a:solidFill>
                  <a:srgbClr val="FF0000"/>
                </a:solidFill>
                <a:effectLst>
                  <a:outerShdw blurRad="50800" dist="38100" dir="2700000" algn="tl" rotWithShape="0">
                    <a:schemeClr val="tx1">
                      <a:alpha val="43000"/>
                    </a:schemeClr>
                  </a:outerShdw>
                </a:effectLst>
              </a:rPr>
              <a:t>Multi-wavelength Overviews of M83</a:t>
            </a:r>
          </a:p>
        </p:txBody>
      </p:sp>
      <p:sp>
        <p:nvSpPr>
          <p:cNvPr id="24580" name="TextBox 5"/>
          <p:cNvSpPr txBox="1">
            <a:spLocks noChangeArrowheads="1"/>
          </p:cNvSpPr>
          <p:nvPr/>
        </p:nvSpPr>
        <p:spPr bwMode="auto">
          <a:xfrm>
            <a:off x="209550" y="5334000"/>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Magellan 6.5m Imagery</a:t>
            </a:r>
          </a:p>
        </p:txBody>
      </p:sp>
      <p:sp>
        <p:nvSpPr>
          <p:cNvPr id="24581" name="TextBox 6"/>
          <p:cNvSpPr txBox="1">
            <a:spLocks noChangeArrowheads="1"/>
          </p:cNvSpPr>
          <p:nvPr/>
        </p:nvSpPr>
        <p:spPr bwMode="auto">
          <a:xfrm>
            <a:off x="6213475" y="5334000"/>
            <a:ext cx="2693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Chandra X-ray Observatory</a:t>
            </a:r>
          </a:p>
        </p:txBody>
      </p:sp>
      <p:sp>
        <p:nvSpPr>
          <p:cNvPr id="24582" name="TextBox 3"/>
          <p:cNvSpPr txBox="1">
            <a:spLocks noChangeArrowheads="1"/>
          </p:cNvSpPr>
          <p:nvPr/>
        </p:nvSpPr>
        <p:spPr bwMode="auto">
          <a:xfrm>
            <a:off x="304800" y="5715000"/>
            <a:ext cx="1790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r>
              <a:rPr lang="en-US" sz="1400" b="0"/>
              <a:t>Red: H</a:t>
            </a:r>
            <a:r>
              <a:rPr lang="en-US" sz="1400" b="0">
                <a:latin typeface="Symbol" charset="0"/>
                <a:cs typeface="Symbol" charset="0"/>
              </a:rPr>
              <a:t>a</a:t>
            </a:r>
            <a:r>
              <a:rPr lang="en-US" sz="1400" b="0"/>
              <a:t> (w/stars)</a:t>
            </a:r>
          </a:p>
          <a:p>
            <a:pPr algn="l"/>
            <a:r>
              <a:rPr lang="en-US" sz="1400" b="0"/>
              <a:t>Green: V-band</a:t>
            </a:r>
          </a:p>
          <a:p>
            <a:pPr algn="l"/>
            <a:r>
              <a:rPr lang="en-US" sz="1400" b="0"/>
              <a:t>Blue: B-band</a:t>
            </a:r>
          </a:p>
          <a:p>
            <a:pPr algn="l"/>
            <a:r>
              <a:rPr lang="en-US" sz="1400" b="0">
                <a:solidFill>
                  <a:srgbClr val="FF66FF"/>
                </a:solidFill>
              </a:rPr>
              <a:t>Also [S II] and [O III]</a:t>
            </a:r>
          </a:p>
        </p:txBody>
      </p:sp>
      <p:sp>
        <p:nvSpPr>
          <p:cNvPr id="24583" name="TextBox 3"/>
          <p:cNvSpPr txBox="1">
            <a:spLocks noChangeArrowheads="1"/>
          </p:cNvSpPr>
          <p:nvPr/>
        </p:nvSpPr>
        <p:spPr bwMode="auto">
          <a:xfrm>
            <a:off x="6448425" y="5715000"/>
            <a:ext cx="24114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r"/>
            <a:r>
              <a:rPr lang="en-US" sz="1400" b="0"/>
              <a:t>729 ks, ACIS-S</a:t>
            </a:r>
          </a:p>
          <a:p>
            <a:pPr algn="r"/>
            <a:r>
              <a:rPr lang="en-US" sz="1400" b="0"/>
              <a:t>Red: 0.5 – 1.1  keV (soft)</a:t>
            </a:r>
          </a:p>
          <a:p>
            <a:pPr algn="r"/>
            <a:r>
              <a:rPr lang="en-US" sz="1400" b="0"/>
              <a:t>Green: 1.1 – 2.4  keV (med)</a:t>
            </a:r>
          </a:p>
          <a:p>
            <a:pPr algn="r"/>
            <a:r>
              <a:rPr lang="en-US" sz="1400" b="0"/>
              <a:t>Blue: 2.4 – 8 keV (hard)</a:t>
            </a:r>
          </a:p>
        </p:txBody>
      </p:sp>
      <p:sp>
        <p:nvSpPr>
          <p:cNvPr id="24584" name="Rectangle 1"/>
          <p:cNvSpPr>
            <a:spLocks noChangeArrowheads="1"/>
          </p:cNvSpPr>
          <p:nvPr/>
        </p:nvSpPr>
        <p:spPr bwMode="auto">
          <a:xfrm>
            <a:off x="2514600" y="5349875"/>
            <a:ext cx="3733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0"/>
              <a:t>D=4.6 Mpc (1” = 22 pc)</a:t>
            </a:r>
          </a:p>
          <a:p>
            <a:endParaRPr lang="en-US" sz="1200" b="0"/>
          </a:p>
          <a:p>
            <a:r>
              <a:rPr lang="en-US" b="0"/>
              <a:t>Six SNe observed since 1923 </a:t>
            </a:r>
            <a:r>
              <a:rPr lang="en-US" b="0">
                <a:sym typeface="Wingdings" charset="0"/>
              </a:rPr>
              <a:t></a:t>
            </a:r>
          </a:p>
          <a:p>
            <a:r>
              <a:rPr lang="en-US" b="0">
                <a:sym typeface="Wingdings" charset="0"/>
              </a:rPr>
              <a:t>~70 SNRs &lt; 1000 years old</a:t>
            </a:r>
            <a:r>
              <a:rPr lang="en-US" b="0"/>
              <a:t>!</a:t>
            </a:r>
          </a:p>
          <a:p>
            <a:r>
              <a:rPr lang="en-US" b="0"/>
              <a:t>(Many core collapse SNe expected due to all the star formation)</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BL04-37_spec.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3213"/>
            <a:ext cx="4970463"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3730" name="Rectangle 2"/>
          <p:cNvSpPr>
            <a:spLocks noGrp="1" noChangeArrowheads="1"/>
          </p:cNvSpPr>
          <p:nvPr>
            <p:ph type="title"/>
          </p:nvPr>
        </p:nvSpPr>
        <p:spPr/>
        <p:txBody>
          <a:bodyPr/>
          <a:lstStyle/>
          <a:p>
            <a:pPr eaLnBrk="1" hangingPunct="1">
              <a:defRPr/>
            </a:pPr>
            <a:r>
              <a:rPr lang="en-US" dirty="0" smtClean="0">
                <a:cs typeface="+mj-cs"/>
              </a:rPr>
              <a:t>Finding Normal SN Remnants</a:t>
            </a:r>
          </a:p>
        </p:txBody>
      </p:sp>
      <p:pic>
        <p:nvPicPr>
          <p:cNvPr id="713732" name="Picture 4" descr="m83_h2spec"/>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4191000"/>
            <a:ext cx="4953000" cy="2614613"/>
          </a:xfrm>
        </p:spPr>
      </p:pic>
      <p:sp>
        <p:nvSpPr>
          <p:cNvPr id="713734" name="Text Box 6"/>
          <p:cNvSpPr txBox="1">
            <a:spLocks noChangeArrowheads="1"/>
          </p:cNvSpPr>
          <p:nvPr/>
        </p:nvSpPr>
        <p:spPr bwMode="auto">
          <a:xfrm>
            <a:off x="5362575" y="1600200"/>
            <a:ext cx="3781425"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defRPr/>
            </a:pPr>
            <a:r>
              <a:rPr lang="en-US" sz="2000" b="0" dirty="0">
                <a:cs typeface="Times New Roman" charset="0"/>
              </a:rPr>
              <a:t>Supernova Remnants are heated by explosions (shock waves).</a:t>
            </a:r>
          </a:p>
          <a:p>
            <a:pPr>
              <a:defRPr/>
            </a:pPr>
            <a:endParaRPr lang="en-US" sz="2000" b="0" dirty="0">
              <a:cs typeface="Times New Roman" charset="0"/>
            </a:endParaRPr>
          </a:p>
          <a:p>
            <a:pPr>
              <a:defRPr/>
            </a:pPr>
            <a:r>
              <a:rPr lang="en-US" sz="2000" b="0" dirty="0">
                <a:cs typeface="Times New Roman" charset="0"/>
              </a:rPr>
              <a:t>Other emission nebulas are heated by starlight (</a:t>
            </a:r>
            <a:r>
              <a:rPr lang="en-US" sz="2000" b="0" dirty="0" err="1">
                <a:cs typeface="Times New Roman" charset="0"/>
              </a:rPr>
              <a:t>photoionized</a:t>
            </a:r>
            <a:r>
              <a:rPr lang="en-US" sz="2000" b="0" dirty="0">
                <a:cs typeface="Times New Roman" charset="0"/>
              </a:rPr>
              <a:t>).</a:t>
            </a:r>
          </a:p>
          <a:p>
            <a:pPr>
              <a:defRPr/>
            </a:pPr>
            <a:endParaRPr lang="en-US" sz="2000" b="0" dirty="0">
              <a:cs typeface="Times New Roman" charset="0"/>
            </a:endParaRPr>
          </a:p>
          <a:p>
            <a:pPr>
              <a:defRPr/>
            </a:pPr>
            <a:r>
              <a:rPr lang="en-US" sz="2000" b="0" dirty="0">
                <a:cs typeface="Times New Roman" charset="0"/>
              </a:rPr>
              <a:t>Different heating mechanisms cause different line ratios.</a:t>
            </a:r>
          </a:p>
          <a:p>
            <a:pPr>
              <a:defRPr/>
            </a:pPr>
            <a:endParaRPr lang="en-US" sz="2000" b="0" dirty="0">
              <a:cs typeface="Times New Roman" charset="0"/>
            </a:endParaRPr>
          </a:p>
          <a:p>
            <a:pPr>
              <a:defRPr/>
            </a:pPr>
            <a:r>
              <a:rPr lang="en-US" sz="2000" b="0" dirty="0">
                <a:cs typeface="Times New Roman" charset="0"/>
              </a:rPr>
              <a:t>We can use these differences to find SNRs, by taking </a:t>
            </a:r>
            <a:r>
              <a:rPr lang="ja-JP" altLang="en-US" sz="2000" b="0" dirty="0">
                <a:latin typeface="Arial"/>
                <a:cs typeface="Times New Roman" charset="0"/>
              </a:rPr>
              <a:t>“</a:t>
            </a:r>
            <a:r>
              <a:rPr lang="en-US" sz="2000" b="0" dirty="0">
                <a:cs typeface="Times New Roman" charset="0"/>
              </a:rPr>
              <a:t>narrow band</a:t>
            </a:r>
            <a:r>
              <a:rPr lang="ja-JP" altLang="en-US" sz="2000" b="0" dirty="0">
                <a:latin typeface="Arial"/>
                <a:cs typeface="Times New Roman" charset="0"/>
              </a:rPr>
              <a:t>”</a:t>
            </a:r>
            <a:r>
              <a:rPr lang="en-US" sz="2000" b="0" dirty="0">
                <a:cs typeface="Times New Roman" charset="0"/>
              </a:rPr>
              <a:t> images and comparing them carefully.</a:t>
            </a:r>
          </a:p>
        </p:txBody>
      </p:sp>
      <p:sp>
        <p:nvSpPr>
          <p:cNvPr id="713735" name="Text Box 7"/>
          <p:cNvSpPr txBox="1">
            <a:spLocks noChangeArrowheads="1"/>
          </p:cNvSpPr>
          <p:nvPr/>
        </p:nvSpPr>
        <p:spPr bwMode="auto">
          <a:xfrm>
            <a:off x="1357313" y="1208088"/>
            <a:ext cx="187801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dirty="0">
                <a:cs typeface="Times New Roman" charset="0"/>
              </a:rPr>
              <a:t>Example spectra</a:t>
            </a:r>
          </a:p>
        </p:txBody>
      </p:sp>
      <p:sp>
        <p:nvSpPr>
          <p:cNvPr id="713736" name="Line 8"/>
          <p:cNvSpPr>
            <a:spLocks noChangeShapeType="1"/>
          </p:cNvSpPr>
          <p:nvPr/>
        </p:nvSpPr>
        <p:spPr bwMode="auto">
          <a:xfrm>
            <a:off x="4191000" y="1828800"/>
            <a:ext cx="0" cy="304800"/>
          </a:xfrm>
          <a:prstGeom prst="line">
            <a:avLst/>
          </a:prstGeom>
          <a:noFill/>
          <a:ln w="31750">
            <a:solidFill>
              <a:srgbClr val="CC09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defRPr/>
            </a:pPr>
            <a:endParaRPr lang="en-US">
              <a:cs typeface="Times New Roman" charset="0"/>
            </a:endParaRPr>
          </a:p>
        </p:txBody>
      </p:sp>
      <p:sp>
        <p:nvSpPr>
          <p:cNvPr id="713737" name="Line 9"/>
          <p:cNvSpPr>
            <a:spLocks noChangeShapeType="1"/>
          </p:cNvSpPr>
          <p:nvPr/>
        </p:nvSpPr>
        <p:spPr bwMode="auto">
          <a:xfrm>
            <a:off x="4152900" y="4038600"/>
            <a:ext cx="0" cy="304800"/>
          </a:xfrm>
          <a:prstGeom prst="line">
            <a:avLst/>
          </a:prstGeom>
          <a:noFill/>
          <a:ln w="31750">
            <a:solidFill>
              <a:srgbClr val="CC09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defRPr/>
            </a:pPr>
            <a:endParaRPr lang="en-US">
              <a:cs typeface="Times New Roman" charset="0"/>
            </a:endParaRPr>
          </a:p>
        </p:txBody>
      </p:sp>
      <p:sp>
        <p:nvSpPr>
          <p:cNvPr id="713738" name="Line 10"/>
          <p:cNvSpPr>
            <a:spLocks noChangeShapeType="1"/>
          </p:cNvSpPr>
          <p:nvPr/>
        </p:nvSpPr>
        <p:spPr bwMode="auto">
          <a:xfrm>
            <a:off x="4389438" y="2286000"/>
            <a:ext cx="0" cy="304800"/>
          </a:xfrm>
          <a:prstGeom prst="line">
            <a:avLst/>
          </a:prstGeom>
          <a:noFill/>
          <a:ln w="31750">
            <a:solidFill>
              <a:srgbClr val="0C9E0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defRPr/>
            </a:pPr>
            <a:endParaRPr lang="en-US">
              <a:cs typeface="Times New Roman" charset="0"/>
            </a:endParaRPr>
          </a:p>
        </p:txBody>
      </p:sp>
      <p:sp>
        <p:nvSpPr>
          <p:cNvPr id="713739" name="Line 11"/>
          <p:cNvSpPr>
            <a:spLocks noChangeShapeType="1"/>
          </p:cNvSpPr>
          <p:nvPr/>
        </p:nvSpPr>
        <p:spPr bwMode="auto">
          <a:xfrm>
            <a:off x="4343400" y="5562600"/>
            <a:ext cx="0" cy="304800"/>
          </a:xfrm>
          <a:prstGeom prst="line">
            <a:avLst/>
          </a:prstGeom>
          <a:noFill/>
          <a:ln w="31750">
            <a:solidFill>
              <a:srgbClr val="0C9E0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defRPr/>
            </a:pPr>
            <a:endParaRPr lang="en-US">
              <a:cs typeface="Times New Roman" charset="0"/>
            </a:endParaRPr>
          </a:p>
        </p:txBody>
      </p:sp>
      <p:sp>
        <p:nvSpPr>
          <p:cNvPr id="713740" name="Line 12"/>
          <p:cNvSpPr>
            <a:spLocks noChangeShapeType="1"/>
          </p:cNvSpPr>
          <p:nvPr/>
        </p:nvSpPr>
        <p:spPr bwMode="auto">
          <a:xfrm>
            <a:off x="2108200" y="2743200"/>
            <a:ext cx="0" cy="304800"/>
          </a:xfrm>
          <a:prstGeom prst="line">
            <a:avLst/>
          </a:prstGeom>
          <a:noFill/>
          <a:ln w="31750">
            <a:solidFill>
              <a:srgbClr val="CC09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defRPr/>
            </a:pPr>
            <a:endParaRPr lang="en-US">
              <a:cs typeface="Times New Roman" charset="0"/>
            </a:endParaRPr>
          </a:p>
        </p:txBody>
      </p:sp>
      <p:sp>
        <p:nvSpPr>
          <p:cNvPr id="713741" name="Line 13"/>
          <p:cNvSpPr>
            <a:spLocks noChangeShapeType="1"/>
          </p:cNvSpPr>
          <p:nvPr/>
        </p:nvSpPr>
        <p:spPr bwMode="auto">
          <a:xfrm>
            <a:off x="2108200" y="5245100"/>
            <a:ext cx="0" cy="304800"/>
          </a:xfrm>
          <a:prstGeom prst="line">
            <a:avLst/>
          </a:prstGeom>
          <a:noFill/>
          <a:ln w="31750">
            <a:solidFill>
              <a:srgbClr val="CC09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defRPr/>
            </a:pPr>
            <a:endParaRPr lang="en-US">
              <a:cs typeface="Times New Roman" charset="0"/>
            </a:endParaRPr>
          </a:p>
        </p:txBody>
      </p:sp>
      <p:sp>
        <p:nvSpPr>
          <p:cNvPr id="713742" name="Line 14"/>
          <p:cNvSpPr>
            <a:spLocks noChangeShapeType="1"/>
          </p:cNvSpPr>
          <p:nvPr/>
        </p:nvSpPr>
        <p:spPr bwMode="auto">
          <a:xfrm>
            <a:off x="2286000" y="1981200"/>
            <a:ext cx="0" cy="304800"/>
          </a:xfrm>
          <a:prstGeom prst="line">
            <a:avLst/>
          </a:prstGeom>
          <a:noFill/>
          <a:ln w="31750">
            <a:solidFill>
              <a:srgbClr val="0C9E0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defRPr/>
            </a:pPr>
            <a:endParaRPr lang="en-US">
              <a:cs typeface="Times New Roman" charset="0"/>
            </a:endParaRPr>
          </a:p>
        </p:txBody>
      </p:sp>
      <p:sp>
        <p:nvSpPr>
          <p:cNvPr id="713743" name="Line 15"/>
          <p:cNvSpPr>
            <a:spLocks noChangeShapeType="1"/>
          </p:cNvSpPr>
          <p:nvPr/>
        </p:nvSpPr>
        <p:spPr bwMode="auto">
          <a:xfrm>
            <a:off x="2286000" y="5715000"/>
            <a:ext cx="0" cy="304800"/>
          </a:xfrm>
          <a:prstGeom prst="line">
            <a:avLst/>
          </a:prstGeom>
          <a:noFill/>
          <a:ln w="31750">
            <a:solidFill>
              <a:srgbClr val="0C9E0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defRPr/>
            </a:pPr>
            <a:endParaRPr lang="en-US">
              <a:cs typeface="Times New Roman" charset="0"/>
            </a:endParaRPr>
          </a:p>
        </p:txBody>
      </p:sp>
      <p:sp>
        <p:nvSpPr>
          <p:cNvPr id="71694" name="Rectangle 5"/>
          <p:cNvSpPr txBox="1">
            <a:spLocks noChangeArrowheads="1"/>
          </p:cNvSpPr>
          <p:nvPr/>
        </p:nvSpPr>
        <p:spPr bwMode="auto">
          <a:xfrm>
            <a:off x="5105400" y="6461125"/>
            <a:ext cx="403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spcBef>
                <a:spcPct val="20000"/>
              </a:spcBef>
              <a:buClr>
                <a:schemeClr val="hlink"/>
              </a:buClr>
              <a:buSzPct val="75000"/>
              <a:buFont typeface="Wingdings" charset="0"/>
              <a:buNone/>
            </a:pPr>
            <a:r>
              <a:rPr lang="en-US" b="0">
                <a:solidFill>
                  <a:schemeClr val="hlink"/>
                </a:solidFill>
              </a:rPr>
              <a:t>(From Blair &amp; Long 2004, ApJS, 155, 101)</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Magellan Data Example</a:t>
            </a:r>
            <a:br>
              <a:rPr lang="en-US" sz="3200" dirty="0" smtClean="0"/>
            </a:br>
            <a:r>
              <a:rPr lang="en-US" sz="2400" dirty="0" smtClean="0"/>
              <a:t>(27’’ </a:t>
            </a:r>
            <a:r>
              <a:rPr lang="en-US" sz="2400" dirty="0" err="1" smtClean="0"/>
              <a:t>FoV</a:t>
            </a:r>
            <a:r>
              <a:rPr lang="en-US" sz="2400" dirty="0" smtClean="0"/>
              <a:t>)</a:t>
            </a:r>
            <a:endParaRPr lang="en-US" sz="2400" dirty="0"/>
          </a:p>
        </p:txBody>
      </p:sp>
      <p:pic>
        <p:nvPicPr>
          <p:cNvPr id="25602" name="Picture 2" descr="Mag_Fig3_6pan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700" y="1708150"/>
            <a:ext cx="72517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3"/>
          <p:cNvSpPr txBox="1">
            <a:spLocks noChangeArrowheads="1"/>
          </p:cNvSpPr>
          <p:nvPr/>
        </p:nvSpPr>
        <p:spPr bwMode="auto">
          <a:xfrm>
            <a:off x="2514600" y="2514600"/>
            <a:ext cx="469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a:t>
            </a:r>
          </a:p>
          <a:p>
            <a:r>
              <a:rPr lang="en-US" b="0"/>
              <a:t>PN</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Magellan/IMACS SNR Survey*</a:t>
            </a:r>
            <a:endParaRPr lang="en-US" sz="3200" dirty="0"/>
          </a:p>
        </p:txBody>
      </p:sp>
      <p:pic>
        <p:nvPicPr>
          <p:cNvPr id="26626" name="Picture 2" descr="M83_full_opt_X_sn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371600"/>
            <a:ext cx="91440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5410200" y="914400"/>
            <a:ext cx="3130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b="0"/>
              <a:t>* Blair et al. 2012, ApJS, 203, 8</a:t>
            </a:r>
          </a:p>
        </p:txBody>
      </p:sp>
      <p:sp>
        <p:nvSpPr>
          <p:cNvPr id="26628" name="TextBox 4"/>
          <p:cNvSpPr txBox="1">
            <a:spLocks noChangeArrowheads="1"/>
          </p:cNvSpPr>
          <p:nvPr/>
        </p:nvSpPr>
        <p:spPr bwMode="auto">
          <a:xfrm>
            <a:off x="119063" y="5867400"/>
            <a:ext cx="9024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algn="l">
              <a:buFont typeface="Arial" charset="0"/>
              <a:buChar char="•"/>
            </a:pPr>
            <a:r>
              <a:rPr lang="en-US" sz="1800" b="0"/>
              <a:t>&gt;225  ISM-dominated SNRs identified! (87 with </a:t>
            </a:r>
            <a:r>
              <a:rPr lang="en-US" sz="1800" b="0" i="1"/>
              <a:t>Chandra</a:t>
            </a:r>
            <a:r>
              <a:rPr lang="en-US" sz="1800" b="0"/>
              <a:t> counterparts)</a:t>
            </a:r>
          </a:p>
          <a:p>
            <a:pPr algn="l">
              <a:buFont typeface="Arial" charset="0"/>
              <a:buChar char="•"/>
            </a:pPr>
            <a:r>
              <a:rPr lang="en-US" sz="1800" b="0"/>
              <a:t>46 relatively strong [O III] emitters (possible ejecta-dominated SNRs) have NOT panned out. (More later…)</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ATCA 2015 maps</a:t>
            </a:r>
            <a:endParaRPr lang="en-US" dirty="0"/>
          </a:p>
        </p:txBody>
      </p:sp>
      <p:pic>
        <p:nvPicPr>
          <p:cNvPr id="27650" name="Picture 2" descr="ATCA15.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41862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ATCA15_SNR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41862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4"/>
          <p:cNvSpPr txBox="1">
            <a:spLocks noChangeArrowheads="1"/>
          </p:cNvSpPr>
          <p:nvPr/>
        </p:nvSpPr>
        <p:spPr bwMode="auto">
          <a:xfrm>
            <a:off x="657225" y="5486400"/>
            <a:ext cx="3165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rgbClr val="FF0000"/>
                </a:solidFill>
              </a:rPr>
              <a:t>Red: 5 GHz      </a:t>
            </a:r>
            <a:r>
              <a:rPr lang="en-US">
                <a:solidFill>
                  <a:srgbClr val="008000"/>
                </a:solidFill>
              </a:rPr>
              <a:t>Green: 9 GHz</a:t>
            </a:r>
          </a:p>
          <a:p>
            <a:r>
              <a:rPr lang="en-US"/>
              <a:t>&gt;180 sources not incl. nucleus</a:t>
            </a:r>
          </a:p>
        </p:txBody>
      </p:sp>
      <p:sp>
        <p:nvSpPr>
          <p:cNvPr id="27653" name="TextBox 5"/>
          <p:cNvSpPr txBox="1">
            <a:spLocks noChangeArrowheads="1"/>
          </p:cNvSpPr>
          <p:nvPr/>
        </p:nvSpPr>
        <p:spPr bwMode="auto">
          <a:xfrm>
            <a:off x="5105400" y="5410200"/>
            <a:ext cx="341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CC00"/>
                </a:solidFill>
                <a:latin typeface="Arial" charset="0"/>
                <a:ea typeface="ＭＳ Ｐゴシック" charset="0"/>
                <a:cs typeface="ＭＳ Ｐゴシック" charset="0"/>
              </a:defRPr>
            </a:lvl1pPr>
            <a:lvl2pPr marL="742950" indent="-285750">
              <a:defRPr sz="1600" b="1">
                <a:solidFill>
                  <a:srgbClr val="FFCC00"/>
                </a:solidFill>
                <a:latin typeface="Arial" charset="0"/>
                <a:ea typeface="ＭＳ Ｐゴシック" charset="0"/>
              </a:defRPr>
            </a:lvl2pPr>
            <a:lvl3pPr marL="1143000" indent="-228600">
              <a:defRPr sz="1600" b="1">
                <a:solidFill>
                  <a:srgbClr val="FFCC00"/>
                </a:solidFill>
                <a:latin typeface="Arial" charset="0"/>
                <a:ea typeface="ＭＳ Ｐゴシック" charset="0"/>
              </a:defRPr>
            </a:lvl3pPr>
            <a:lvl4pPr marL="1600200" indent="-228600">
              <a:defRPr sz="1600" b="1">
                <a:solidFill>
                  <a:srgbClr val="FFCC00"/>
                </a:solidFill>
                <a:latin typeface="Arial" charset="0"/>
                <a:ea typeface="ＭＳ Ｐゴシック" charset="0"/>
              </a:defRPr>
            </a:lvl4pPr>
            <a:lvl5pPr marL="2057400" indent="-22860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r>
              <a:rPr lang="en-US">
                <a:solidFill>
                  <a:srgbClr val="008000"/>
                </a:solidFill>
              </a:rPr>
              <a:t>Optical SNRs </a:t>
            </a:r>
            <a:r>
              <a:rPr lang="en-US">
                <a:solidFill>
                  <a:schemeClr val="tx1"/>
                </a:solidFill>
              </a:rPr>
              <a:t>(85 in white have obvious radio)</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ir_Chania2">
  <a:themeElements>
    <a:clrScheme name="2_Default Design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Times New Roma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Times New Roman" charset="0"/>
          </a:defRPr>
        </a:defPPr>
      </a:lstStyle>
    </a:lnDef>
  </a:objectDefaults>
  <a:extraClrSchemeLst>
    <a:extraClrScheme>
      <a:clrScheme name="2_Default Design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Default Design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2_Default Design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2_Default Design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2_Default Design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2_Default Design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2_Default Design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2_Default Design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Blair_Chania2.potx</Template>
  <TotalTime>26745</TotalTime>
  <Words>2414</Words>
  <Application>Microsoft Macintosh PowerPoint</Application>
  <PresentationFormat>On-screen Show (4:3)</PresentationFormat>
  <Paragraphs>332</Paragraphs>
  <Slides>44</Slides>
  <Notes>11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Blair_Chania2</vt:lpstr>
      <vt:lpstr>The Extensive Young Supernova Remnant Population in the Face-on Spiral Galaxy M83</vt:lpstr>
      <vt:lpstr>M83 Basics</vt:lpstr>
      <vt:lpstr>The Context</vt:lpstr>
      <vt:lpstr>M83 Data Sets</vt:lpstr>
      <vt:lpstr>PowerPoint Presentation</vt:lpstr>
      <vt:lpstr>Finding Normal SN Remnants</vt:lpstr>
      <vt:lpstr>Magellan Data Example (27’’ FoV)</vt:lpstr>
      <vt:lpstr>Magellan/IMACS SNR Survey*</vt:lpstr>
      <vt:lpstr>ATCA 2015 maps</vt:lpstr>
      <vt:lpstr>Magellan-ATCA 2015 Comparison</vt:lpstr>
      <vt:lpstr>M83 Chandra Summary</vt:lpstr>
      <vt:lpstr>M83 Complex Nuclear Region</vt:lpstr>
      <vt:lpstr>PowerPoint Presentation</vt:lpstr>
      <vt:lpstr>Five SNRs in One 15’’x20’’ FoV</vt:lpstr>
      <vt:lpstr>A “Cygnus Loop” in M83 (B12-84, similar in size to the Cygnus Loop)</vt:lpstr>
      <vt:lpstr>6 (7?) Historical SNe in M83</vt:lpstr>
      <vt:lpstr>6 (7?) Historical SNe in M83</vt:lpstr>
      <vt:lpstr>X-ray &amp; Optical Counterpart of SN 1957D (A very young ejecta-dominated SNR)</vt:lpstr>
      <vt:lpstr>PowerPoint Presentation</vt:lpstr>
      <vt:lpstr>PowerPoint Presentation</vt:lpstr>
      <vt:lpstr>The Binary Progenitor Issue — Possible Post-explosion Companions?</vt:lpstr>
      <vt:lpstr>Where are all the “Cas A’s”?</vt:lpstr>
      <vt:lpstr>Young (Small) SNR Summary</vt:lpstr>
      <vt:lpstr>A “typical” young M83 SNR (B12-115; diameter=5.3 pc)</vt:lpstr>
      <vt:lpstr>A Newly Discovered SNR from HST/WFC3 (Circle is 3’’)</vt:lpstr>
      <vt:lpstr>Many other young SNRs are basically similar…</vt:lpstr>
      <vt:lpstr>The Core Collapse-SNR Paradigm (Approximate relative sizes shown)</vt:lpstr>
      <vt:lpstr>M83 SNRs are “different”</vt:lpstr>
      <vt:lpstr>So what’s going on?? (Possibilities…)</vt:lpstr>
      <vt:lpstr>M83 – M33 Comparison</vt:lpstr>
      <vt:lpstr>M83 Abundances and Gradients</vt:lpstr>
      <vt:lpstr>Mass Loss and Metallicity: Models</vt:lpstr>
      <vt:lpstr>Summary</vt:lpstr>
      <vt:lpstr>PowerPoint Presentation</vt:lpstr>
      <vt:lpstr>Does [N II]:Ha provide a clue?</vt:lpstr>
      <vt:lpstr>Does [N II]:Ha provide a clue?</vt:lpstr>
      <vt:lpstr>SN 1957D Optical Spectrum (From Gemini-S GMOS)</vt:lpstr>
      <vt:lpstr>PowerPoint Presentation</vt:lpstr>
      <vt:lpstr>Two Populations of SNRs</vt:lpstr>
      <vt:lpstr>PowerPoint Presentation</vt:lpstr>
      <vt:lpstr>PowerPoint Presentation</vt:lpstr>
      <vt:lpstr>M83 B12-174a Photometry</vt:lpstr>
      <vt:lpstr>More young SNRs —  with Possible Companion stars?</vt:lpstr>
      <vt:lpstr>M83 – M33 Comparison-II</vt:lpstr>
    </vt:vector>
  </TitlesOfParts>
  <Company>_x001e_退Á￘̢ꆴ뿿춠̄悰Á￘_x001e_뿿춐</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 Ultraviolet Spectroscopic Explorer</dc:title>
  <dc:creator>William Blair</dc:creator>
  <cp:lastModifiedBy>William Blair</cp:lastModifiedBy>
  <cp:revision>247</cp:revision>
  <cp:lastPrinted>2005-09-22T15:08:01Z</cp:lastPrinted>
  <dcterms:created xsi:type="dcterms:W3CDTF">2002-08-15T19:03:12Z</dcterms:created>
  <dcterms:modified xsi:type="dcterms:W3CDTF">2016-07-29T14:48:03Z</dcterms:modified>
</cp:coreProperties>
</file>