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9" r:id="rId2"/>
    <p:sldId id="264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0033"/>
    <a:srgbClr val="000099"/>
    <a:srgbClr val="660000"/>
    <a:srgbClr val="990000"/>
    <a:srgbClr val="01E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EC4D8-A434-2941-870A-0F2A1322718A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475DA-77E0-EE43-B0A2-853C0619A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63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algn="ctr">
              <a:defRPr sz="2800" baseline="0"/>
            </a:lvl1pPr>
            <a:lvl2pPr marL="9525" indent="0">
              <a:buFontTx/>
              <a:buNone/>
              <a:tabLst/>
              <a:defRPr sz="2400" baseline="0">
                <a:latin typeface="+mn-lt"/>
              </a:defRPr>
            </a:lvl2pPr>
            <a:lvl3pPr marL="349250" indent="-339725">
              <a:buFont typeface="Arial" panose="020B0604020202020204" pitchFamily="34" charset="0"/>
              <a:buChar char="•"/>
              <a:tabLst/>
              <a:defRPr baseline="0">
                <a:solidFill>
                  <a:srgbClr val="000099"/>
                </a:solidFill>
              </a:defRPr>
            </a:lvl3pPr>
          </a:lstStyle>
          <a:p>
            <a:pPr lvl="1"/>
            <a:r>
              <a:rPr lang="en-US" dirty="0"/>
              <a:t>text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42900" y="307975"/>
            <a:ext cx="8480425" cy="1279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2062" y="594483"/>
            <a:ext cx="5894738" cy="67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Text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044771" y="4954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114800" y="2746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822325">
              <a:tabLst>
                <a:tab pos="754063" algn="l"/>
                <a:tab pos="4468813" algn="l"/>
              </a:tabLst>
              <a:defRPr/>
            </a:pPr>
            <a:r>
              <a:rPr lang="en-US" sz="1200" b="1" i="0" dirty="0">
                <a:solidFill>
                  <a:srgbClr val="CE000F"/>
                </a:solidFill>
                <a:latin typeface="Helvetica"/>
                <a:ea typeface="Helvetica" pitchFamily="-1" charset="0"/>
                <a:cs typeface="Helvetica"/>
                <a:sym typeface="Helvetica" pitchFamily="-1" charset="0"/>
              </a:rPr>
              <a:t>Helping Develop America’s Technological Workforce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3561907" y="6304002"/>
            <a:ext cx="5124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Cecire, Griffith, McCauley</a:t>
            </a:r>
            <a:r>
              <a:rPr lang="en-US" sz="1200" b="1" dirty="0">
                <a:solidFill>
                  <a:srgbClr val="000099"/>
                </a:solidFill>
                <a:latin typeface="Arial"/>
                <a:cs typeface="Arial"/>
              </a:rPr>
              <a:t>,</a:t>
            </a: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rgbClr val="000099"/>
                </a:solidFill>
                <a:latin typeface="Arial"/>
                <a:cs typeface="Arial"/>
              </a:rPr>
              <a:t>Pasero</a:t>
            </a: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, Wood, 2020 Ad Board Meeting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dt="0"/>
  <p:txStyles>
    <p:titleStyle>
      <a:lvl1pPr algn="r" defTabSz="457200" rtl="0" eaLnBrk="1" latinLnBrk="0" hangingPunct="1">
        <a:spcBef>
          <a:spcPct val="0"/>
        </a:spcBef>
        <a:buNone/>
        <a:defRPr sz="3200" b="1" i="0" kern="1200">
          <a:solidFill>
            <a:srgbClr val="000099"/>
          </a:solidFill>
          <a:latin typeface="Helvetica"/>
          <a:ea typeface="+mj-ea"/>
          <a:cs typeface="Helvetica"/>
        </a:defRPr>
      </a:lvl1pPr>
    </p:titleStyle>
    <p:bodyStyle>
      <a:lvl1pPr marL="12700" indent="-12700" algn="l" defTabSz="457200" rtl="0" eaLnBrk="1" latinLnBrk="0" hangingPunct="1">
        <a:spcBef>
          <a:spcPts val="0"/>
        </a:spcBef>
        <a:spcAft>
          <a:spcPts val="1200"/>
        </a:spcAft>
        <a:buFontTx/>
        <a:buNone/>
        <a:tabLst/>
        <a:defRPr lang="en-US" sz="2400" b="1" i="0" kern="1200" baseline="0" smtClean="0">
          <a:solidFill>
            <a:srgbClr val="000099"/>
          </a:solidFill>
          <a:effectLst/>
          <a:latin typeface="Helvetica"/>
          <a:ea typeface="+mn-ea"/>
          <a:cs typeface="Helvetica"/>
        </a:defRPr>
      </a:lvl1pPr>
      <a:lvl2pPr marL="458788" indent="-233363" algn="l" defTabSz="457200" rtl="0" eaLnBrk="1" latinLnBrk="0" hangingPunct="1">
        <a:spcBef>
          <a:spcPct val="20000"/>
        </a:spcBef>
        <a:buClr>
          <a:srgbClr val="CC0000"/>
        </a:buClr>
        <a:buFont typeface="Arial"/>
        <a:buChar char="•"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2pPr>
      <a:lvl3pPr marL="684213" indent="-225425" algn="l" defTabSz="457200" rtl="0" eaLnBrk="1" latinLnBrk="0" hangingPunct="1">
        <a:spcBef>
          <a:spcPct val="20000"/>
        </a:spcBef>
        <a:buClr>
          <a:srgbClr val="CC0033"/>
        </a:buClr>
        <a:buFont typeface="Arial"/>
        <a:buChar char="•"/>
        <a:defRPr sz="2400" b="1" i="0" kern="1200">
          <a:solidFill>
            <a:srgbClr val="000099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LHC, Neutrinos, and Beyond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289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3000" dirty="0"/>
              <a:t>Masterclass Update</a:t>
            </a:r>
            <a:endParaRPr lang="en-US" sz="3000" dirty="0">
              <a:solidFill>
                <a:srgbClr val="CC0000"/>
              </a:solidFill>
            </a:endParaRPr>
          </a:p>
          <a:p>
            <a:pPr algn="l">
              <a:lnSpc>
                <a:spcPct val="110000"/>
              </a:lnSpc>
              <a:spcAft>
                <a:spcPts val="600"/>
              </a:spcAft>
            </a:pPr>
            <a:r>
              <a:rPr lang="en-US" sz="2600" dirty="0" smtClean="0"/>
              <a:t>Neutrino Masterclasses:</a:t>
            </a:r>
            <a:endParaRPr lang="en-US" sz="2600" dirty="0">
              <a:solidFill>
                <a:srgbClr val="CC0000"/>
              </a:solidFill>
            </a:endParaRPr>
          </a:p>
          <a:p>
            <a:pPr marL="463550" lvl="1" indent="-452438">
              <a:lnSpc>
                <a:spcPct val="110000"/>
              </a:lnSpc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6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MINERvA</a:t>
            </a:r>
            <a:r>
              <a:rPr lang="en-US" sz="26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(current)</a:t>
            </a:r>
          </a:p>
          <a:p>
            <a:pPr marL="803275" lvl="2" indent="-452438">
              <a:lnSpc>
                <a:spcPct val="110000"/>
              </a:lnSpc>
              <a:spcAft>
                <a:spcPts val="600"/>
              </a:spcAft>
            </a:pPr>
            <a:r>
              <a:rPr lang="en-US" sz="2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</a:t>
            </a:r>
            <a:r>
              <a:rPr lang="en-US" sz="22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orked </a:t>
            </a: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well in 2019 and in 2020 until COVID intervention; adapt to online for 2021.</a:t>
            </a:r>
          </a:p>
          <a:p>
            <a:pPr marL="803275" lvl="2" indent="-452438">
              <a:lnSpc>
                <a:spcPct val="110000"/>
              </a:lnSpc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Experiment no longer taking data; sunset in future?</a:t>
            </a:r>
          </a:p>
          <a:p>
            <a:pPr marL="463550" lvl="1" indent="-452438">
              <a:lnSpc>
                <a:spcPct val="110000"/>
              </a:lnSpc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latin typeface="Helvetica" pitchFamily="2" charset="0"/>
              </a:rPr>
              <a:t>Over-the-horizon development</a:t>
            </a:r>
            <a:endParaRPr lang="en-US" sz="2600" dirty="0">
              <a:solidFill>
                <a:srgbClr val="CC0000"/>
              </a:solidFill>
              <a:latin typeface="Helvetica" pitchFamily="2" charset="0"/>
            </a:endParaRPr>
          </a:p>
          <a:p>
            <a:pPr marL="803275" lvl="2" indent="-452438">
              <a:lnSpc>
                <a:spcPct val="110000"/>
              </a:lnSpc>
              <a:spcAft>
                <a:spcPts val="600"/>
              </a:spcAft>
            </a:pPr>
            <a:r>
              <a:rPr lang="en-US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MicroBooNE</a:t>
            </a: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 – with </a:t>
            </a:r>
            <a:r>
              <a:rPr lang="en-US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Sowjanya</a:t>
            </a: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Gollapinni</a:t>
            </a: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 (LANL)</a:t>
            </a:r>
          </a:p>
          <a:p>
            <a:pPr marL="803275" lvl="2" indent="-452438">
              <a:lnSpc>
                <a:spcPct val="110000"/>
              </a:lnSpc>
              <a:spcAft>
                <a:spcPts val="600"/>
              </a:spcAft>
            </a:pP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DUNE – with group headed by David Martinez (SDSMT) and David </a:t>
            </a:r>
            <a:r>
              <a:rPr lang="en-US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DeMuth</a:t>
            </a:r>
            <a:r>
              <a:rPr lang="en-US" sz="2200" dirty="0">
                <a:latin typeface="Helvetica" panose="020B0604020202020204" pitchFamily="34" charset="0"/>
                <a:cs typeface="Helvetica" panose="020B0604020202020204" pitchFamily="34" charset="0"/>
              </a:rPr>
              <a:t> (VCSU)</a:t>
            </a:r>
          </a:p>
          <a:p>
            <a:pPr marL="401637" lvl="1">
              <a:buClr>
                <a:srgbClr val="CC0033"/>
              </a:buClr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61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LHC, Neutrinos, and Beyond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877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Masterclass Update</a:t>
            </a:r>
            <a:endParaRPr lang="en-US" dirty="0">
              <a:solidFill>
                <a:srgbClr val="CC0000"/>
              </a:solidFill>
            </a:endParaRPr>
          </a:p>
          <a:p>
            <a:pPr marL="0" indent="0" algn="l">
              <a:buClr>
                <a:srgbClr val="CC0033"/>
              </a:buClr>
            </a:pPr>
            <a:r>
              <a:rPr lang="en-US" sz="2400" dirty="0">
                <a:hlinkClick r:id="rId2"/>
              </a:rPr>
              <a:t>NOvA</a:t>
            </a:r>
            <a:r>
              <a:rPr lang="en-US" sz="2400" dirty="0"/>
              <a:t> –</a:t>
            </a:r>
            <a:r>
              <a:rPr lang="en-US" dirty="0"/>
              <a:t> </a:t>
            </a:r>
            <a:r>
              <a:rPr lang="en-US" sz="2400" dirty="0"/>
              <a:t>Neutrino Oscillations:</a:t>
            </a:r>
            <a:endParaRPr lang="en-US" sz="2400" dirty="0">
              <a:solidFill>
                <a:srgbClr val="CC0000"/>
              </a:solidFill>
            </a:endParaRP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Working with UMN mentor Greg </a:t>
            </a:r>
            <a:r>
              <a:rPr lang="en-US" sz="2400" dirty="0" err="1"/>
              <a:t>Pawloski</a:t>
            </a:r>
            <a:endParaRPr lang="en-US" sz="2400" dirty="0"/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Successful activity prototype at UMN center</a:t>
            </a: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Working to expand collaboration with Fermilab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AF1C86-D0A5-425F-B3AB-1EF142C53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291" y="4424218"/>
            <a:ext cx="5808890" cy="153002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LHC, Neutrinos, and Beyond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Masterclass Update</a:t>
            </a:r>
            <a:endParaRPr lang="en-US" dirty="0">
              <a:solidFill>
                <a:srgbClr val="CC0000"/>
              </a:solidFill>
            </a:endParaRPr>
          </a:p>
          <a:p>
            <a:pPr algn="l">
              <a:spcAft>
                <a:spcPts val="600"/>
              </a:spcAft>
            </a:pPr>
            <a:r>
              <a:rPr lang="en-US" sz="2400" dirty="0"/>
              <a:t>CMS Masterclass:</a:t>
            </a:r>
            <a:endParaRPr lang="en-US" sz="2400" dirty="0">
              <a:solidFill>
                <a:srgbClr val="CC0000"/>
              </a:solidFill>
            </a:endParaRPr>
          </a:p>
          <a:p>
            <a:pPr marL="0" indent="-509588" algn="l">
              <a:spcAft>
                <a:spcPts val="6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Improvements and new developments</a:t>
            </a:r>
          </a:p>
          <a:p>
            <a:pPr marL="917575" lvl="1" indent="-454025">
              <a:spcBef>
                <a:spcPts val="0"/>
              </a:spcBef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New data: ~</a:t>
            </a:r>
            <a:r>
              <a:rPr lang="en-US" sz="2000" dirty="0">
                <a:solidFill>
                  <a:srgbClr val="CC0000"/>
                </a:solidFill>
              </a:rPr>
              <a:t>270 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events with 4-lepton, </a:t>
            </a:r>
          </a:p>
          <a:p>
            <a:pPr marL="463550" lvl="1">
              <a:spcBef>
                <a:spcPts val="0"/>
              </a:spcBef>
              <a:spcAft>
                <a:spcPts val="1200"/>
              </a:spcAft>
              <a:buClr>
                <a:srgbClr val="CC0033"/>
              </a:buClr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	including ZZ, H, background</a:t>
            </a:r>
          </a:p>
          <a:p>
            <a:pPr marL="917575" lvl="1" indent="-454025">
              <a:spcBef>
                <a:spcPts val="0"/>
              </a:spcBef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CIMA, </a:t>
            </a:r>
            <a:r>
              <a:rPr lang="en-US" sz="2000" dirty="0" err="1">
                <a:latin typeface="Helvetica" panose="020B0604020202020204" pitchFamily="34" charset="0"/>
                <a:cs typeface="Helvetica" panose="020B0604020202020204" pitchFamily="34" charset="0"/>
              </a:rPr>
              <a:t>iSpy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 enable 2- &amp; 4-lepton events with</a:t>
            </a:r>
          </a:p>
          <a:p>
            <a:pPr marL="463550" lvl="1">
              <a:spcBef>
                <a:spcPts val="0"/>
              </a:spcBef>
              <a:spcAft>
                <a:spcPts val="1200"/>
              </a:spcAft>
              <a:buClr>
                <a:srgbClr val="CC0033"/>
              </a:buClr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	mass plots</a:t>
            </a:r>
          </a:p>
          <a:p>
            <a:pPr marL="917575" lvl="1" indent="-454025">
              <a:spcBef>
                <a:spcPts val="0"/>
              </a:spcBef>
              <a:spcAft>
                <a:spcPts val="12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CIMA, </a:t>
            </a:r>
            <a:r>
              <a:rPr lang="en-US" sz="2000" dirty="0" err="1">
                <a:latin typeface="Helvetica" panose="020B0604020202020204" pitchFamily="34" charset="0"/>
                <a:cs typeface="Helvetica" panose="020B0604020202020204" pitchFamily="34" charset="0"/>
              </a:rPr>
              <a:t>iSpy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 new data allocation scheme</a:t>
            </a:r>
          </a:p>
          <a:p>
            <a:pPr marL="917575" lvl="1" indent="-454025">
              <a:spcBef>
                <a:spcPts val="0"/>
              </a:spcBef>
              <a:spcAft>
                <a:spcPts val="1200"/>
              </a:spcAft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CIMA fixes to speed database connections</a:t>
            </a:r>
          </a:p>
          <a:p>
            <a:pPr marL="917575" lvl="1" indent="-454025">
              <a:spcBef>
                <a:spcPts val="0"/>
              </a:spcBef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CIMA plan to improve flexibility &amp; </a:t>
            </a:r>
          </a:p>
          <a:p>
            <a:pPr marL="463550" lvl="1">
              <a:spcBef>
                <a:spcPts val="0"/>
              </a:spcBef>
              <a:buClr>
                <a:srgbClr val="CC0033"/>
              </a:buClr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	maintainability </a:t>
            </a:r>
          </a:p>
          <a:p>
            <a:pPr marL="401637" lvl="1">
              <a:buClr>
                <a:srgbClr val="CC0033"/>
              </a:buClr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1A2D3E-8C74-44FE-93F1-0E050CFB9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611" y="2244437"/>
            <a:ext cx="1882189" cy="358897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9464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LHC, Neutrinos, and Beyond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3000" dirty="0">
                <a:latin typeface="Helvetica" pitchFamily="2" charset="0"/>
              </a:rPr>
              <a:t>Additional Work</a:t>
            </a:r>
            <a:endParaRPr lang="en-US" sz="3000" dirty="0">
              <a:solidFill>
                <a:srgbClr val="CC0000"/>
              </a:solidFill>
              <a:latin typeface="Helvetica" pitchFamily="2" charset="0"/>
            </a:endParaRPr>
          </a:p>
          <a:p>
            <a:pPr marL="0" indent="0" algn="l">
              <a:buClr>
                <a:srgbClr val="CC0033"/>
              </a:buClr>
            </a:pPr>
            <a:r>
              <a:rPr lang="en-US" sz="2400" dirty="0">
                <a:latin typeface="Helvetica" pitchFamily="2" charset="0"/>
                <a:hlinkClick r:id="rId2"/>
              </a:rPr>
              <a:t>BAMC</a:t>
            </a:r>
            <a:r>
              <a:rPr lang="en-US" sz="2400" dirty="0">
                <a:latin typeface="Helvetica" pitchFamily="2" charset="0"/>
              </a:rPr>
              <a:t> and </a:t>
            </a:r>
            <a:r>
              <a:rPr lang="en-US" sz="2400" dirty="0">
                <a:latin typeface="Helvetica" pitchFamily="2" charset="0"/>
                <a:hlinkClick r:id="rId3"/>
              </a:rPr>
              <a:t>BAMA</a:t>
            </a:r>
            <a:r>
              <a:rPr lang="en-US" sz="2400" dirty="0">
                <a:latin typeface="Helvetica" pitchFamily="2" charset="0"/>
              </a:rPr>
              <a:t> Further Details:</a:t>
            </a: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  <a:cs typeface="Helvetica" panose="020B0604020202020204" pitchFamily="34" charset="0"/>
              </a:rPr>
              <a:t>CMS April (</a:t>
            </a:r>
            <a:r>
              <a:rPr lang="en-US" sz="2400" dirty="0" err="1">
                <a:latin typeface="Helvetica" pitchFamily="2" charset="0"/>
                <a:cs typeface="Helvetica" panose="020B0604020202020204" pitchFamily="34" charset="0"/>
              </a:rPr>
              <a:t>QuarkNet</a:t>
            </a:r>
            <a:r>
              <a:rPr lang="en-US" sz="2400" dirty="0">
                <a:latin typeface="Helvetica" pitchFamily="2" charset="0"/>
                <a:cs typeface="Helvetica" panose="020B0604020202020204" pitchFamily="34" charset="0"/>
              </a:rPr>
              <a:t>) and May (International)</a:t>
            </a: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  <a:cs typeface="Helvetica" panose="020B0604020202020204" pitchFamily="34" charset="0"/>
              </a:rPr>
              <a:t>ATLAS July (LBNL)</a:t>
            </a:r>
          </a:p>
          <a:p>
            <a:pPr marL="463550" indent="-463550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  <a:cs typeface="Helvetica" panose="020B0604020202020204" pitchFamily="34" charset="0"/>
              </a:rPr>
              <a:t>Enthusiastic responses, nearly </a:t>
            </a:r>
            <a:r>
              <a:rPr lang="en-US" sz="2400" dirty="0">
                <a:solidFill>
                  <a:srgbClr val="CC0000"/>
                </a:solidFill>
                <a:latin typeface="Helvetica" pitchFamily="2" charset="0"/>
                <a:cs typeface="Helvetica" panose="020B0604020202020204" pitchFamily="34" charset="0"/>
              </a:rPr>
              <a:t>800</a:t>
            </a:r>
            <a:r>
              <a:rPr lang="en-US" sz="2400" dirty="0">
                <a:latin typeface="Helvetica" pitchFamily="2" charset="0"/>
                <a:cs typeface="Helvetica" panose="020B0604020202020204" pitchFamily="34" charset="0"/>
              </a:rPr>
              <a:t> students</a:t>
            </a:r>
          </a:p>
          <a:p>
            <a:pPr marL="401637" lvl="1">
              <a:buClr>
                <a:srgbClr val="CC0033"/>
              </a:buClr>
            </a:pPr>
            <a:endParaRPr lang="en-US" sz="2000" dirty="0">
              <a:latin typeface="Helvetica" pitchFamily="2" charset="0"/>
              <a:cs typeface="Helvetica" panose="020B0604020202020204" pitchFamily="34" charset="0"/>
            </a:endParaRPr>
          </a:p>
          <a:p>
            <a:pPr marL="0" indent="0" algn="l">
              <a:buClr>
                <a:srgbClr val="CC0033"/>
              </a:buClr>
            </a:pPr>
            <a:r>
              <a:rPr lang="en-US" sz="2400" dirty="0">
                <a:latin typeface="Helvetica" pitchFamily="2" charset="0"/>
              </a:rPr>
              <a:t>LHC and Neutrino Fellows:</a:t>
            </a:r>
          </a:p>
          <a:p>
            <a:pPr marL="0" indent="-50958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  <a:cs typeface="Helvetica" panose="020B0604020202020204" pitchFamily="34" charset="0"/>
              </a:rPr>
              <a:t>Monthly </a:t>
            </a:r>
            <a:r>
              <a:rPr lang="en-US" sz="2400" dirty="0">
                <a:latin typeface="Helvetica" pitchFamily="2" charset="0"/>
                <a:cs typeface="Helvetica" panose="020B0604020202020204" pitchFamily="34" charset="0"/>
                <a:sym typeface="Wingdings" panose="05000000000000000000" pitchFamily="2" charset="2"/>
              </a:rPr>
              <a:t> weekly meetings (Mar.</a:t>
            </a:r>
            <a:r>
              <a:rPr lang="en-US" sz="2400" dirty="0"/>
              <a:t>–</a:t>
            </a:r>
            <a:r>
              <a:rPr lang="en-US" sz="2400" dirty="0">
                <a:latin typeface="Helvetica" pitchFamily="2" charset="0"/>
                <a:cs typeface="Helvetica" panose="020B0604020202020204" pitchFamily="34" charset="0"/>
                <a:sym typeface="Wingdings" panose="05000000000000000000" pitchFamily="2" charset="2"/>
              </a:rPr>
              <a:t>Aug.); now biweekly</a:t>
            </a:r>
          </a:p>
          <a:p>
            <a:pPr marL="0" indent="-50958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Helvetica" pitchFamily="2" charset="0"/>
                <a:cs typeface="Helvetica" panose="020B0604020202020204" pitchFamily="34" charset="0"/>
              </a:rPr>
              <a:t>Assisted, g</a:t>
            </a:r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ave feedback, participated.</a:t>
            </a:r>
          </a:p>
          <a:p>
            <a:pPr marL="401637" lvl="1">
              <a:buClr>
                <a:srgbClr val="CC0033"/>
              </a:buClr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01637" lvl="1">
              <a:buClr>
                <a:srgbClr val="CC0033"/>
              </a:buClr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196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LHC, Neutrinos, and Beyond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Additional Work</a:t>
            </a:r>
            <a:endParaRPr lang="en-US" sz="2800" dirty="0">
              <a:solidFill>
                <a:srgbClr val="CC0000"/>
              </a:solidFill>
            </a:endParaRPr>
          </a:p>
          <a:p>
            <a:pPr algn="l"/>
            <a:r>
              <a:rPr lang="en-US" sz="2400" dirty="0"/>
              <a:t>World Wide Data Day (</a:t>
            </a:r>
            <a:r>
              <a:rPr lang="en-US" sz="2400" dirty="0">
                <a:hlinkClick r:id="rId2"/>
              </a:rPr>
              <a:t>W2D2</a:t>
            </a:r>
            <a:r>
              <a:rPr lang="en-US" sz="2400" dirty="0"/>
              <a:t>)</a:t>
            </a:r>
            <a:endParaRPr lang="en-US" sz="2400" dirty="0">
              <a:solidFill>
                <a:srgbClr val="CC0000"/>
              </a:solidFill>
            </a:endParaRPr>
          </a:p>
          <a:p>
            <a:pPr marL="0" indent="-509588" algn="l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Completed November </a:t>
            </a:r>
            <a:r>
              <a:rPr lang="en-US" sz="2400" dirty="0">
                <a:solidFill>
                  <a:srgbClr val="CC0000"/>
                </a:solidFill>
              </a:rPr>
              <a:t>12</a:t>
            </a:r>
          </a:p>
          <a:p>
            <a:pPr marL="914400" lvl="1" indent="-450850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New measurement – </a:t>
            </a:r>
            <a:r>
              <a:rPr lang="en-US" sz="2000" dirty="0">
                <a:latin typeface="Symbol" panose="05050102010706020507" pitchFamily="18" charset="2"/>
                <a:cs typeface="Helvetica" panose="020B0604020202020204" pitchFamily="34" charset="0"/>
              </a:rPr>
              <a:t>F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 and</a:t>
            </a:r>
            <a:r>
              <a:rPr lang="en-US" sz="2000" dirty="0">
                <a:latin typeface="Symbol" panose="05050102010706020507" pitchFamily="18" charset="2"/>
                <a:cs typeface="Helvetica" panose="020B0604020202020204" pitchFamily="34" charset="0"/>
              </a:rPr>
              <a:t> DF (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previously </a:t>
            </a:r>
            <a:r>
              <a:rPr lang="en-US" sz="2000" dirty="0">
                <a:latin typeface="Symbol" panose="05050102010706020507" pitchFamily="18" charset="2"/>
                <a:cs typeface="Helvetica" panose="020B0604020202020204" pitchFamily="34" charset="0"/>
              </a:rPr>
              <a:t>F 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and</a:t>
            </a:r>
            <a:r>
              <a:rPr lang="en-US" sz="2000" dirty="0">
                <a:latin typeface="Symbol" panose="05050102010706020507" pitchFamily="18" charset="2"/>
                <a:cs typeface="Helvetica" panose="020B0604020202020204" pitchFamily="34" charset="0"/>
              </a:rPr>
              <a:t> q) </a:t>
            </a: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914400" lvl="1" indent="-450850">
              <a:buClr>
                <a:srgbClr val="CC0033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Adapted for remote learning</a:t>
            </a:r>
          </a:p>
          <a:p>
            <a:pPr marL="401637" lvl="1">
              <a:buClr>
                <a:srgbClr val="CC0033"/>
              </a:buClr>
            </a:pPr>
            <a:endParaRPr lang="en-U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F09012-3157-4DFE-B62A-40BF6D22C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894" y="4015617"/>
            <a:ext cx="67341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84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256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Symbol</vt:lpstr>
      <vt:lpstr>Wingdings</vt:lpstr>
      <vt:lpstr>Office Theme</vt:lpstr>
      <vt:lpstr>LHC, Neutrinos, and Beyond</vt:lpstr>
      <vt:lpstr>LHC, Neutrinos, and Beyond</vt:lpstr>
      <vt:lpstr>LHC, Neutrinos, and Beyond</vt:lpstr>
      <vt:lpstr>LHC, Neutrinos, and Beyond</vt:lpstr>
      <vt:lpstr>LHC, Neutrinos, and Beyond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creator>Marge Bardeen</dc:creator>
  <cp:lastModifiedBy>Kenneth Cecire</cp:lastModifiedBy>
  <cp:revision>91</cp:revision>
  <dcterms:created xsi:type="dcterms:W3CDTF">2012-03-16T12:43:17Z</dcterms:created>
  <dcterms:modified xsi:type="dcterms:W3CDTF">2020-10-20T16:04:47Z</dcterms:modified>
</cp:coreProperties>
</file>