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9"/>
  </p:notesMasterIdLst>
  <p:sldIdLst>
    <p:sldId id="257" r:id="rId2"/>
    <p:sldId id="296" r:id="rId3"/>
    <p:sldId id="297" r:id="rId4"/>
    <p:sldId id="311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309" r:id="rId17"/>
    <p:sldId id="31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/>
    <p:restoredTop sz="94658"/>
  </p:normalViewPr>
  <p:slideViewPr>
    <p:cSldViewPr snapToGrid="0">
      <p:cViewPr varScale="1">
        <p:scale>
          <a:sx n="106" d="100"/>
          <a:sy n="106" d="100"/>
        </p:scale>
        <p:origin x="1328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1EF96-41C8-3A4B-A834-FF7565761509}" type="datetimeFigureOut">
              <a:rPr lang="en-US" smtClean="0"/>
              <a:t>7/27/26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1CE4E5-AEA7-0A4D-9F99-29F615488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98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A1173-09C8-CA46-F7D8-9B06081148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363B7E-D6E2-6A39-D3A9-96E08033EB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5302D1-DE1B-0963-A6DF-8672E8AC7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C15F8-4984-094C-B07A-B929F4127A5D}" type="datetime1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C848A4-22CA-DCC5-9767-A7562F5C9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73797C-CAC0-A044-1DE5-CE15CD8DE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610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23BF6-CCEF-669D-5686-136D7ED03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BABFB4-74B3-A7A4-06D5-D8B68CDB18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EC6FDC-068C-4C98-337F-DFAFA5909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2003B-2B1E-1249-95A8-0A120E192E2F}" type="datetime1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33DE4-606C-2647-B5FE-ADFCEF796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212E3-88DD-A1BB-1381-CA41C151C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086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FD3A34-F080-EED5-0382-112951236D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F65E4A-BAF2-1389-E656-3386C75196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77698F-8936-28A9-6DEB-BB5F710C5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D7E88-0F9E-B846-BB97-2A46F870FF5C}" type="datetime1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74A189-440C-5A43-F633-D652E560D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BC752A-2F01-EF52-D64F-1E4D53693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399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74A50-8CFD-9CC9-EB87-18583D73F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0A794-C965-C528-9FA0-BC4E88365A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1B4B-B032-B490-6902-5F89A316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AD3C9-C777-DC46-A861-0876F655CDFD}" type="datetime1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55EE1-97ED-F939-D4E8-BD6964814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94EBBC-2ABD-E7F1-EB4E-6316F7175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944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CE63E-940D-E7AF-B180-24B253856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9268DB-BCF7-13D6-1DF3-360725AD9D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BBBE09-292D-E771-B7D7-720D4E819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FD32-B68D-8545-9111-12BC63158796}" type="datetime1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800E0A-631B-8540-2922-F41F8D831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C1F40E-0D83-23A9-46BB-DFB940253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483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7024D-5971-172C-F77E-38A58AAF5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EAA2A-A4BA-1856-FFD8-62A1391A47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C554B6-B1C9-E235-C5DB-3A8717B531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7BB240-0B63-FA52-744E-A23FD2FF5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F4B2C-DFBA-D644-8BDE-A941C28DDFC4}" type="datetime1">
              <a:rPr lang="en-US" smtClean="0"/>
              <a:t>7/27/26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B065A1-CA81-BF87-8FC5-203DE0C9D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B7FBDC-282A-E0FA-43BA-E1027813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852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F855A-3019-7C4A-982D-AD677CF99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FE6330-D716-2CF4-F802-227CAAA5C1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5B7308-563D-5FD7-163C-793A97AF9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BADAD9-9B46-5964-0419-4BAD531FEC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A8FD1B-D0A7-188D-E560-89BA80BCE0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8C4E12-D386-512D-607E-22ED176AF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21CDA-AF25-F343-8AF1-AA332609799B}" type="datetime1">
              <a:rPr lang="en-US" smtClean="0"/>
              <a:t>7/27/26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F5FF47-5526-B0CF-5B7B-7AED6DB06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292524-0699-AF48-5719-9A8088CC8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660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027FF-50F3-E005-BA9A-D3B3FA8B2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9B8E1C-B904-06C3-311D-5375E1430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09647-A2A0-8746-BA8C-28F6EFE76C9E}" type="datetime1">
              <a:rPr lang="en-US" smtClean="0"/>
              <a:t>7/27/26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3DAEF3-AD05-42B3-9FE7-D3887ED43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6243D1-C80D-5BFA-D257-21D1A50D6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748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526008-338A-61BB-4171-2A20C2A3B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09DC5-B5F0-4546-87C1-3BA278375BDF}" type="datetime1">
              <a:rPr lang="en-US" smtClean="0"/>
              <a:t>7/27/26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22CFF4-C703-4E54-38A3-14B860D4D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160449-8C63-9787-3D4F-837A53581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24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3B136-2C11-FA8D-13F3-79D7BF496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A9AB6-04E8-FB00-5F10-754988097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8086CC-7440-AA44-EF82-D666A47BEB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40AC1B-D281-0536-9D83-CA75A429A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D04D7-2B7E-E243-B40F-8270B31FC173}" type="datetime1">
              <a:rPr lang="en-US" smtClean="0"/>
              <a:t>7/27/26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E59EB4-37DD-79B6-1EC7-A9877D7B2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3FC7C5-A7FD-EEA5-00BB-30B0B4F7F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80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7EDAD-75D2-39FE-A30F-9DBF2A894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3D917B-E72F-C054-DE89-B0490DFFD8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37BFB-9B4A-E900-9236-72815CDB24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017629-23D6-6E40-6264-5230FAC37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7E6C-C700-F84F-95CA-FB58ECD2C037}" type="datetime1">
              <a:rPr lang="en-US" smtClean="0"/>
              <a:t>7/27/26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C76A30-3E50-EFE7-D8B5-C95D713EE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25831C-BACE-0317-E203-5DA4A7415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561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5000"/>
            <a:lumOff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72B30F-9C97-04AE-1FCE-7C10EF93A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B3BB78-E38C-87BB-DC5D-4EE9293A7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F01E64-EEAF-16B0-E93C-F87E716360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6E9C58-9AE0-6743-B6BB-FC618D817A98}" type="datetime1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DF147A-5056-95CE-1A6D-B0B8C7E5E5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QuarkNet Quantum Tunneling Workshop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6AA5F-40AB-A79F-E447-918AABE78C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723442-D732-7A48-A6AB-3CEB99894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396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wJf9ZUuKi8" TargetMode="External"/><Relationship Id="rId2" Type="http://schemas.openxmlformats.org/officeDocument/2006/relationships/hyperlink" Target="https://www.youtube.com/shorts/d435bjxj8kE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9KMo1peo2PU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Kjd4FFmcHeU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almlINDXU5c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2892A-3A6C-FF46-A8A6-B9CD3AC8EB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noFill/>
        </p:spPr>
        <p:txBody>
          <a:bodyPr>
            <a:normAutofit fontScale="90000"/>
          </a:bodyPr>
          <a:lstStyle/>
          <a:p>
            <a:r>
              <a:rPr lang="en-US" dirty="0"/>
              <a:t>Boston </a:t>
            </a:r>
            <a:r>
              <a:rPr lang="en-US" dirty="0" err="1"/>
              <a:t>QuarkNet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Quantum Tunneling Workshop</a:t>
            </a:r>
            <a:br>
              <a:rPr lang="en-US" dirty="0"/>
            </a:br>
            <a:r>
              <a:rPr lang="en-US" dirty="0"/>
              <a:t>Astrophysics, Applications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ADDEC3-05DA-4640-BC53-C21F5B71C4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August 13-14, 2026</a:t>
            </a:r>
          </a:p>
          <a:p>
            <a:r>
              <a:rPr lang="en-US" dirty="0"/>
              <a:t>Dr. Rick Dower</a:t>
            </a:r>
          </a:p>
          <a:p>
            <a:r>
              <a:rPr lang="en-US" dirty="0"/>
              <a:t>Charles T. Bauer Professor, Emeritus</a:t>
            </a:r>
          </a:p>
          <a:p>
            <a:r>
              <a:rPr lang="en-US" dirty="0"/>
              <a:t>The Roxbury Latin School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701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20E5C-2679-5318-2C08-88ADB4566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Quantum Tunneling in Astrophysics - 6</a:t>
            </a:r>
          </a:p>
        </p:txBody>
      </p:sp>
      <p:pic>
        <p:nvPicPr>
          <p:cNvPr id="7" name="Content Placeholder 6" descr="A diagram of a nuclear energy&#10;&#10;AI-generated content may be incorrect.">
            <a:extLst>
              <a:ext uri="{FF2B5EF4-FFF2-40B4-BE49-F238E27FC236}">
                <a16:creationId xmlns:a16="http://schemas.microsoft.com/office/drawing/2014/main" id="{2A949DCA-E732-BBD5-BB0B-28B9A1926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4827" y="1825625"/>
            <a:ext cx="5982345" cy="4351338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87B493-1D58-C90E-D61F-9D9AFA4C6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171341-5446-6A69-64F7-A73DC087A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929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2699C-8F7B-C809-CEDF-B26E8FBB1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Quantum Tunneling in Astrophysics - 7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372D3-C028-2A2E-96F8-902FFA67A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1938 – Hans Bethe, emphasizing quantum tunneling, showed that nuclear fusion powers the stars. 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1948 April 1 –Ralph Alpher and George Gamow, published “The Origin of Chemical Elements,” a foundational paper in Big Bang nucleosynthesis. Gamow invited his friend Hans Bethe to contribute his name to make it the “alphabet” paper – Alpher, Bethe, Gamow.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1967 – Hans Bethe awarded Nobel Prize in Physics “for his contribution to the theory of nuclear reactions especially his discoveries concerning the energy production in stars.”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735431-00F5-87E4-0A00-1EE4F03E7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A0DF0B-B396-668F-F8AD-B809337B1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863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02D1A-7C1C-9036-D008-2E61DB309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Quantum Tunneling in Electronics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ED515-E502-A3C2-7BF5-E9FE0BD995A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1973 – Nobel Prize to Leo Esaki for “experimental discoveries regarding tunneling phenomena in semiconductors”.</a:t>
            </a:r>
          </a:p>
          <a:p>
            <a:pPr marL="0" indent="0">
              <a:buNone/>
            </a:pPr>
            <a:r>
              <a:rPr lang="en-US" dirty="0"/>
              <a:t>Red line: “negative resistance.”</a:t>
            </a:r>
          </a:p>
          <a:p>
            <a:pPr marL="0" indent="0">
              <a:buNone/>
            </a:pPr>
            <a:r>
              <a:rPr lang="en-US" dirty="0"/>
              <a:t>Tunneling current: 0&lt;</a:t>
            </a:r>
            <a:r>
              <a:rPr lang="en-US" i="1" dirty="0"/>
              <a:t>V</a:t>
            </a:r>
            <a:r>
              <a:rPr lang="en-US" dirty="0"/>
              <a:t>&lt;</a:t>
            </a:r>
            <a:r>
              <a:rPr lang="en-US" i="1" dirty="0"/>
              <a:t>V</a:t>
            </a:r>
            <a:r>
              <a:rPr lang="en-US" baseline="-25000" dirty="0"/>
              <a:t>1</a:t>
            </a:r>
            <a:r>
              <a:rPr lang="en-US" dirty="0"/>
              <a:t>, 0&lt;</a:t>
            </a:r>
            <a:r>
              <a:rPr lang="en-US" i="1" dirty="0" err="1"/>
              <a:t>i</a:t>
            </a:r>
            <a:r>
              <a:rPr lang="en-US" dirty="0"/>
              <a:t>&lt;</a:t>
            </a:r>
            <a:r>
              <a:rPr lang="en-US" i="1" dirty="0"/>
              <a:t>i</a:t>
            </a:r>
            <a:r>
              <a:rPr lang="en-US" baseline="-25000" dirty="0"/>
              <a:t>1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Used in high frequency oscillators - negative resistance compensates for R in circuit and stabilizes oscillation frequency.</a:t>
            </a:r>
          </a:p>
        </p:txBody>
      </p:sp>
      <p:pic>
        <p:nvPicPr>
          <p:cNvPr id="8" name="Content Placeholder 7" descr="A diagram of a function&#10;&#10;AI-generated content may be incorrect.">
            <a:extLst>
              <a:ext uri="{FF2B5EF4-FFF2-40B4-BE49-F238E27FC236}">
                <a16:creationId xmlns:a16="http://schemas.microsoft.com/office/drawing/2014/main" id="{9741A432-FCB8-43A5-098A-BD7B179D6BA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35750" y="2128044"/>
            <a:ext cx="4254500" cy="3746500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1FBC6-79DC-CD5E-5FED-16422C11A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619D6-A34D-68A6-76AC-858DDC1B3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487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58A59-EDF9-1B88-9EB3-A791DC178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Quantum Tunneling in Superconductors - 1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CCEAECB-8982-DCF8-4B25-4392F1AA42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1962 – Brian Josephson (Nobel Prize 1973) developed theory of the “Josephson effect”: quantum tunneling of Cooper pairs of electrons through a “weak link” between two superconductors.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1964 – DC SQUID (Superconducting Quantum Interference Device) developed to measure very small magnetic fields (10</a:t>
                </a:r>
                <a:r>
                  <a:rPr lang="en-US" baseline="30000" dirty="0"/>
                  <a:t>-17</a:t>
                </a:r>
                <a:r>
                  <a:rPr lang="en-US" dirty="0"/>
                  <a:t> T).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1967 – RF SQUID relates applied EM frequency (</a:t>
                </a:r>
                <a:r>
                  <a:rPr lang="en-US" i="1" dirty="0"/>
                  <a:t>f</a:t>
                </a:r>
                <a:r>
                  <a:rPr lang="en-US" dirty="0"/>
                  <a:t>) to voltage (</a:t>
                </a:r>
                <a:r>
                  <a:rPr lang="en-US" i="1" dirty="0"/>
                  <a:t>V</a:t>
                </a:r>
                <a:r>
                  <a:rPr lang="en-US" dirty="0"/>
                  <a:t>) across Josephson junction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𝑛h𝑓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/>
                  <a:t> , used as a voltage standard.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CCEAECB-8982-DCF8-4B25-4392F1AA42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06" t="-2326" r="-15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D00FFF-0071-08AE-D382-D330CFBCF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209A8E-EA55-9F94-4172-B889E63AD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997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8031C-7F9A-CC8A-BF1F-7CF47F834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Quantum Tunneling in Superconductors - 2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C0342-AFF3-B6D5-2CB9-35B5EF030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John Clarke, Michel </a:t>
            </a:r>
            <a:r>
              <a:rPr lang="en-US" dirty="0" err="1"/>
              <a:t>Devoret</a:t>
            </a:r>
            <a:r>
              <a:rPr lang="en-US" dirty="0"/>
              <a:t>, John Martinis (Nobel Prize 2025)</a:t>
            </a:r>
          </a:p>
          <a:p>
            <a:pPr marL="0" indent="0">
              <a:buNone/>
            </a:pPr>
            <a:r>
              <a:rPr lang="en-US" dirty="0"/>
              <a:t>“for the discovery of macroscopic quantum mechanical tunneling and energy </a:t>
            </a:r>
            <a:r>
              <a:rPr lang="en-US" dirty="0" err="1"/>
              <a:t>quantisation</a:t>
            </a:r>
            <a:r>
              <a:rPr lang="en-US" dirty="0"/>
              <a:t> in an electric circuit”.</a:t>
            </a:r>
          </a:p>
          <a:p>
            <a:pPr marL="0" indent="0">
              <a:buNone/>
            </a:pP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SHORT:</a:t>
            </a:r>
          </a:p>
          <a:p>
            <a:pPr marL="0" indent="0">
              <a:buNone/>
            </a:pPr>
            <a:r>
              <a:rPr lang="en-US" dirty="0">
                <a:solidFill>
                  <a:srgbClr val="46788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https://www.youtube.com/shorts/d435bjxj8kE</a:t>
            </a:r>
            <a:r>
              <a:rPr lang="en-US" dirty="0"/>
              <a:t>  (about 2:00)</a:t>
            </a:r>
          </a:p>
          <a:p>
            <a:pPr marL="0" indent="0">
              <a:buNone/>
            </a:pPr>
            <a:r>
              <a:rPr lang="en-US" dirty="0"/>
              <a:t>Sixty Symbols: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https://www.youtube.com/watch?v=wwJf9ZUuKi8</a:t>
            </a:r>
            <a:r>
              <a:rPr lang="en-US" dirty="0"/>
              <a:t> (13:21)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43C5E-F9EB-6C7F-D6FF-494648994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931C69-854E-1B44-30B4-0C2680DA8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2204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59EF-6207-E469-FE96-38FC51FF5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715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Quantum Tunneling in Microscopy - 1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D973A-683E-4AD3-FDA2-A4DC78D123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1981 – Gerd Binnig and Heinrich Rohrer (Nobel  Prize 1986) develop the scanning tunneling electron microscope that measures atomic surface features by measuring the tunneling current between a tungsten atom tip of a wire and a surface.</a:t>
            </a:r>
          </a:p>
          <a:p>
            <a:pPr marL="0" indent="0">
              <a:buNone/>
            </a:pPr>
            <a:r>
              <a:rPr lang="en-US" dirty="0"/>
              <a:t>“Scanning Tunneling Microscopy: Seeing Atoms” (3:39)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>
                <a:hlinkClick r:id="rId2"/>
              </a:rPr>
              <a:t>https://www.youtube.com/watch?v=9KMo1peo2PU</a:t>
            </a:r>
            <a:r>
              <a:rPr lang="en-US" dirty="0"/>
              <a:t> )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C6EB39-8DE2-591A-3C75-55157C2FB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53FCFE-140E-3CA3-DB33-7DEC4FCD1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099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C52DF-207B-0492-A899-24B5D4A43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Quantum Tunneling in Microscopy - 2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91A8C-04E9-CC11-EC3B-85DC6D0F6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1990 – Don Eigler arranges  Xe atoms on a surface to spell “IBM”.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“Don Eigler at IBM explains scanning tunneling microscope” (2:44)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>
                <a:hlinkClick r:id="rId2"/>
              </a:rPr>
              <a:t>https://www.youtube.com/watch?v=Kjd4FFmcHeU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08EBD4-43F5-B1C4-0696-B648ABBC1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B839E1-31D0-AA98-9C1C-70C82FCAD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16</a:t>
            </a:fld>
            <a:endParaRPr lang="en-US"/>
          </a:p>
        </p:txBody>
      </p:sp>
      <p:pic>
        <p:nvPicPr>
          <p:cNvPr id="7" name="Picture 6" descr="A blue and green triangle pattern&#10;&#10;AI-generated content may be incorrect.">
            <a:extLst>
              <a:ext uri="{FF2B5EF4-FFF2-40B4-BE49-F238E27FC236}">
                <a16:creationId xmlns:a16="http://schemas.microsoft.com/office/drawing/2014/main" id="{53D749C1-59A9-3D8B-D4C3-4A6AAEA59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5450" y="2286000"/>
            <a:ext cx="4345241" cy="260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581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61AC5-8737-D431-C3D7-26D64A300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Quantum Tunneling in Biology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EB634-A4F7-5EA1-9DC2-6B9697E420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Enzymes: </a:t>
            </a:r>
            <a:r>
              <a:rPr lang="en-US" dirty="0">
                <a:hlinkClick r:id="rId2"/>
              </a:rPr>
              <a:t>https://www.youtube.com/watch?v=almlINDXU5c</a:t>
            </a:r>
            <a:r>
              <a:rPr lang="en-US" dirty="0"/>
              <a:t> (12:16)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Mitochondria</a:t>
            </a:r>
          </a:p>
          <a:p>
            <a:pPr marL="0" indent="0">
              <a:buNone/>
            </a:pPr>
            <a:r>
              <a:rPr lang="en-US" dirty="0"/>
              <a:t>Electron Transport Chain</a:t>
            </a:r>
          </a:p>
          <a:p>
            <a:pPr marL="0" indent="0">
              <a:buNone/>
            </a:pPr>
            <a:r>
              <a:rPr lang="en-US" dirty="0"/>
              <a:t>Photosynthesis?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83F68E-A14C-F402-9716-8BA173904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3EAB90-1B05-9492-05C8-20692054C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36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972F3-4D12-6D97-A4A9-82882E129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Quantum Tunneling in Astrophysics - 1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D40DCF-407E-8786-A2D3-F6EF7F580A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37657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Standard Solar Model (SSM) attributes 83% of Sun’s energy production to the pp fusion chain illustrated here.</a:t>
            </a:r>
          </a:p>
        </p:txBody>
      </p:sp>
      <p:pic>
        <p:nvPicPr>
          <p:cNvPr id="6" name="Content Placeholder 5" descr="A diagram of a molecule&#10;&#10;AI-generated content may be incorrect.">
            <a:extLst>
              <a:ext uri="{FF2B5EF4-FFF2-40B4-BE49-F238E27FC236}">
                <a16:creationId xmlns:a16="http://schemas.microsoft.com/office/drawing/2014/main" id="{638C2BE1-373C-8789-43ED-849DE24196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41114" y="1825625"/>
            <a:ext cx="3043771" cy="4351338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016210-423D-8CE2-189B-33F3BA6BF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QuarkNet</a:t>
            </a:r>
            <a:r>
              <a:rPr lang="en-US" dirty="0"/>
              <a:t> Quantum Tunneling Workshop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BBFDAF-11F9-31BE-D180-CF40B2FBB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398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EC4AF-F045-C349-2954-B23D13A24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/>
              <a:t>Activity </a:t>
            </a:r>
            <a:r>
              <a:rPr lang="en-US" u="sng" dirty="0">
                <a:latin typeface="+mn-lt"/>
              </a:rPr>
              <a:t>11</a:t>
            </a:r>
            <a:r>
              <a:rPr lang="en-US" dirty="0">
                <a:latin typeface="+mn-lt"/>
              </a:rPr>
              <a:t> pp Solar Fusion - 1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D7A32-8273-35EE-6E26-3F86E91D23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Calculate KE</a:t>
            </a:r>
            <a:r>
              <a:rPr lang="en-US" baseline="-25000" dirty="0"/>
              <a:t>1</a:t>
            </a:r>
            <a:r>
              <a:rPr lang="en-US" dirty="0"/>
              <a:t> (J and keV) required for each of two protons to achieve a separation of 2.4 </a:t>
            </a:r>
            <a:r>
              <a:rPr lang="en-US" dirty="0" err="1"/>
              <a:t>fm</a:t>
            </a:r>
            <a:r>
              <a:rPr lang="en-US" dirty="0"/>
              <a:t> to allow strong force interaction during a head-on collision (proton radius = 1.2 </a:t>
            </a:r>
            <a:r>
              <a:rPr lang="en-US" dirty="0" err="1"/>
              <a:t>fm</a:t>
            </a:r>
            <a:r>
              <a:rPr lang="en-US" dirty="0"/>
              <a:t>).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Calculate the speed of a proton with the KE</a:t>
            </a:r>
            <a:r>
              <a:rPr lang="en-US" baseline="-25000" dirty="0"/>
              <a:t>1</a:t>
            </a:r>
            <a:r>
              <a:rPr lang="en-US" dirty="0"/>
              <a:t> 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26FD48-EBE7-708F-674F-323B38A8D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9690A3-5F05-0086-01EB-F4B42E28D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009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37347-184C-A187-271E-6EE52C37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/>
              <a:t>Activity 11</a:t>
            </a:r>
            <a:r>
              <a:rPr lang="en-US" dirty="0"/>
              <a:t> pp Solar Fusion - 2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7D8464A-CD64-AEA7-99A2-A32191D66E3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14350" indent="-514350">
                  <a:buFont typeface="+mj-lt"/>
                  <a:buAutoNum type="arabicPeriod" startAt="3"/>
                </a:pPr>
                <a:r>
                  <a:rPr lang="en-US" dirty="0"/>
                  <a:t>Calculate the most probable speed of a proton at the Sun’s core temperature T=16 x 10</a:t>
                </a:r>
                <a:r>
                  <a:rPr lang="en-US" baseline="30000" dirty="0"/>
                  <a:t>6</a:t>
                </a:r>
                <a:r>
                  <a:rPr lang="en-US" dirty="0"/>
                  <a:t> K (Standard Solar Model). </a:t>
                </a:r>
                <a:br>
                  <a:rPr lang="en-US" dirty="0"/>
                </a:br>
                <a:r>
                  <a:rPr lang="en-US" dirty="0"/>
                  <a:t>The most probable speed for a Maxwell-Boltzmann (M-B) distribution of gas particle speeds is</a:t>
                </a:r>
                <a:br>
                  <a:rPr lang="en-US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m:rPr>
                                    <m:nor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</m:e>
                    </m:rad>
                  </m:oMath>
                </a14:m>
                <a:br>
                  <a:rPr lang="en-US" dirty="0"/>
                </a:br>
                <a:endParaRPr lang="en-US" dirty="0"/>
              </a:p>
              <a:p>
                <a:pPr marL="514350" indent="-514350">
                  <a:buFont typeface="+mj-lt"/>
                  <a:buAutoNum type="arabicPeriod" startAt="3"/>
                </a:pPr>
                <a:r>
                  <a:rPr lang="en-US" dirty="0"/>
                  <a:t>Calculate the KE</a:t>
                </a:r>
                <a:r>
                  <a:rPr lang="en-US" baseline="-25000" dirty="0"/>
                  <a:t>p</a:t>
                </a:r>
                <a:r>
                  <a:rPr lang="en-US" dirty="0"/>
                  <a:t> (J and eV) of a proton traveling at the most probable speed.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7D8464A-CD64-AEA7-99A2-A32191D66E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06" t="-2326" r="-9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8126F1-6776-41BC-33F7-4EFE28104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7A45C0-CFB1-1484-A97C-A5B543B3D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12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9A376-81EF-3624-3A49-04907C23D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/>
              <a:t>Activity 11</a:t>
            </a:r>
            <a:r>
              <a:rPr lang="en-US" dirty="0"/>
              <a:t> pp Solar Fusion - 3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82883B2-BB19-3D20-874A-12CA425023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14350" indent="-514350">
                  <a:buFont typeface="+mj-lt"/>
                  <a:buAutoNum type="arabicPeriod" startAt="5"/>
                </a:pPr>
                <a:r>
                  <a:rPr lang="en-US" dirty="0"/>
                  <a:t>Calculate the approximate </a:t>
                </a:r>
                <a:r>
                  <a:rPr lang="en-US" u="sng" dirty="0"/>
                  <a:t>ratio</a:t>
                </a:r>
                <a:r>
                  <a:rPr lang="en-US" dirty="0"/>
                  <a:t> of the fraction of protons in the Sun’s core with KE</a:t>
                </a:r>
                <a:r>
                  <a:rPr lang="en-US" baseline="-25000" dirty="0"/>
                  <a:t>1</a:t>
                </a:r>
                <a:r>
                  <a:rPr lang="en-US" dirty="0"/>
                  <a:t> to the fraction of protons with KE</a:t>
                </a:r>
                <a:r>
                  <a:rPr lang="en-US" baseline="-25000" dirty="0"/>
                  <a:t>p</a:t>
                </a:r>
                <a:r>
                  <a:rPr lang="en-US" dirty="0"/>
                  <a:t>. </a:t>
                </a:r>
                <a:br>
                  <a:rPr lang="en-US" dirty="0"/>
                </a:br>
                <a:r>
                  <a:rPr lang="en-US" dirty="0"/>
                  <a:t>The M-B distribution for the fraction of particles at speed </a:t>
                </a:r>
                <a:r>
                  <a:rPr lang="en-US" i="1" dirty="0"/>
                  <a:t>v</a:t>
                </a:r>
                <a:r>
                  <a:rPr lang="en-US" dirty="0"/>
                  <a:t> is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m:rPr>
                                        <m:nor/>
                                      </m:rPr>
                                      <a:rPr lang="en-US"/>
                                      <m:t>B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den>
                            </m:f>
                          </m:e>
                        </m:d>
                      </m:e>
                      <m:sup>
                        <m:f>
                          <m:fPr>
                            <m:type m:val="skw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exp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/2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m:rPr>
                                    <m:nor/>
                                  </m:rPr>
                                  <a:rPr lang="en-US"/>
                                  <m:t>B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</m:e>
                    </m:d>
                  </m:oMath>
                </a14:m>
                <a:br>
                  <a:rPr lang="en-US" dirty="0"/>
                </a:br>
                <a:br>
                  <a:rPr lang="en-US" dirty="0"/>
                </a:br>
                <a:endParaRPr lang="en-US" dirty="0"/>
              </a:p>
              <a:p>
                <a:pPr marL="514350" indent="-514350">
                  <a:buFont typeface="+mj-lt"/>
                  <a:buAutoNum type="arabicPeriod" startAt="5"/>
                </a:pPr>
                <a:r>
                  <a:rPr lang="en-US" dirty="0"/>
                  <a:t>What problem does the result from #5 create? </a:t>
                </a:r>
                <a:br>
                  <a:rPr lang="en-US" dirty="0"/>
                </a:br>
                <a:r>
                  <a:rPr lang="en-US" dirty="0"/>
                  <a:t>How can the problem be solved?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82883B2-BB19-3D20-874A-12CA425023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0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C810C4-100A-27C5-3A5F-5B2DECB2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E21946-3E31-0E73-301D-5D135D692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390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EF6D2-8F56-C9E8-079D-E46AE0503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Quantum Tunneling in Astrophysics - 2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D387C-886B-8326-3D3D-8947550A5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George Gamow realized that quantum tunneling is not restricted to </a:t>
            </a:r>
            <a:br>
              <a:rPr lang="en-US" dirty="0"/>
            </a:br>
            <a:r>
              <a:rPr lang="en-US" dirty="0">
                <a:latin typeface="Symbol" pitchFamily="2" charset="2"/>
              </a:rPr>
              <a:t>a</a:t>
            </a:r>
            <a:r>
              <a:rPr lang="en-US" dirty="0"/>
              <a:t>-decay. It is fundamental to fusion energy production in stellar cores. </a:t>
            </a:r>
            <a:br>
              <a:rPr lang="en-US" dirty="0"/>
            </a:br>
            <a:r>
              <a:rPr lang="en-US" dirty="0"/>
              <a:t>For fusion, particles tunnel into a strong force potential well rather than out of such a well.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But first, how do we know the SSM is correct? 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Photons may take 10</a:t>
            </a:r>
            <a:r>
              <a:rPr lang="en-US" baseline="30000" dirty="0"/>
              <a:t>5</a:t>
            </a:r>
            <a:r>
              <a:rPr lang="en-US" dirty="0"/>
              <a:t> years from travel from core to surface of Sun due to the random walk electromagnetic scattering of photons from ions.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How can we measure the core temperature of the Sun now?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C857F3-253A-5A97-FD94-F5B1CD9EE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8DFA4B-CCF6-471B-EEA0-244B34AF3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409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E3086-1E98-0F20-E2DB-6FAB44129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Quantum Tunneling in Astrophysics - 3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BB018-651F-8FA0-662A-8DAD92E07BF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Solar Neutrinos!</a:t>
            </a:r>
          </a:p>
          <a:p>
            <a:pPr marL="0" indent="0">
              <a:buNone/>
            </a:pPr>
            <a:r>
              <a:rPr lang="en-US" dirty="0"/>
              <a:t>In a plot from a 2014 review article “Solar neutrinos and the solar model,” Aldo Ianni showed the correspondence between SSM calculations and neutrinos measured by several different experiments sensitive to a variety of neutrino energy values.</a:t>
            </a:r>
          </a:p>
        </p:txBody>
      </p:sp>
      <p:pic>
        <p:nvPicPr>
          <p:cNvPr id="8" name="Content Placeholder 7" descr="A graph of energy and solar neutrino observation&#10;&#10;AI-generated content may be incorrect.">
            <a:extLst>
              <a:ext uri="{FF2B5EF4-FFF2-40B4-BE49-F238E27FC236}">
                <a16:creationId xmlns:a16="http://schemas.microsoft.com/office/drawing/2014/main" id="{5B42B0C4-1AF4-65C1-51C1-4D13E32D28D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73800" y="2128044"/>
            <a:ext cx="4978400" cy="3746500"/>
          </a:xfr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5DB1E-8B82-19F8-9E6E-F1F668EBA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790B3-A761-7DD3-6ECE-D3FAA03B9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821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35C67-23ED-91E8-3CC3-C6A6EC476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Quantum Tunneling in Astrophysics - 4</a:t>
            </a:r>
          </a:p>
        </p:txBody>
      </p:sp>
      <p:pic>
        <p:nvPicPr>
          <p:cNvPr id="7" name="Content Placeholder 6" descr="A diagram of a wave graph&#10;&#10;AI-generated content may be incorrect.">
            <a:extLst>
              <a:ext uri="{FF2B5EF4-FFF2-40B4-BE49-F238E27FC236}">
                <a16:creationId xmlns:a16="http://schemas.microsoft.com/office/drawing/2014/main" id="{7C0A1D96-037B-6112-F30C-4A985E55F8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1270" y="1825625"/>
            <a:ext cx="6089459" cy="4351338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B77CB9-1EC3-6AFC-A961-F46C41DAF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3B6F37-75EB-5EA3-C9AA-8F4FAFB9E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8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C3D9FA-2791-79F5-5ACD-FD1156335BCB}"/>
              </a:ext>
            </a:extLst>
          </p:cNvPr>
          <p:cNvSpPr txBox="1"/>
          <p:nvPr/>
        </p:nvSpPr>
        <p:spPr>
          <a:xfrm>
            <a:off x="5378116" y="5329989"/>
            <a:ext cx="3549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Prof. of Astrophysics at Oxford</a:t>
            </a:r>
          </a:p>
        </p:txBody>
      </p:sp>
    </p:spTree>
    <p:extLst>
      <p:ext uri="{BB962C8B-B14F-4D97-AF65-F5344CB8AC3E}">
        <p14:creationId xmlns:p14="http://schemas.microsoft.com/office/powerpoint/2010/main" val="2285821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FAD48-24FC-CCFA-59C0-F03C73C3C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Quantum Tunneling in Astrophysics - 5</a:t>
            </a:r>
          </a:p>
        </p:txBody>
      </p:sp>
      <p:pic>
        <p:nvPicPr>
          <p:cNvPr id="7" name="Content Placeholder 6" descr="A page of a scientific experiment&#10;&#10;AI-generated content may be incorrect.">
            <a:extLst>
              <a:ext uri="{FF2B5EF4-FFF2-40B4-BE49-F238E27FC236}">
                <a16:creationId xmlns:a16="http://schemas.microsoft.com/office/drawing/2014/main" id="{D493FB3F-A298-60B0-6F79-5C116AE96D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3725" y="1825625"/>
            <a:ext cx="6084549" cy="4351338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A6EEFA-7C92-DD62-0CC6-3DFF55F4C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QuarkNet Quantum Tunneling Workshop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7D2938-79DA-8546-2407-28B62554E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23442-D732-7A48-A6AB-3CEB9989481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848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983</Words>
  <Application>Microsoft Macintosh PowerPoint</Application>
  <PresentationFormat>Widescreen</PresentationFormat>
  <Paragraphs>101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Cambria Math</vt:lpstr>
      <vt:lpstr>Symbol</vt:lpstr>
      <vt:lpstr>Office Theme</vt:lpstr>
      <vt:lpstr>Boston QuarkNet  Quantum Tunneling Workshop Astrophysics, Applications</vt:lpstr>
      <vt:lpstr>Quantum Tunneling in Astrophysics - 1</vt:lpstr>
      <vt:lpstr>Activity 11 pp Solar Fusion - 1</vt:lpstr>
      <vt:lpstr>Activity 11 pp Solar Fusion - 2</vt:lpstr>
      <vt:lpstr>Activity 11 pp Solar Fusion - 3</vt:lpstr>
      <vt:lpstr>Quantum Tunneling in Astrophysics - 2</vt:lpstr>
      <vt:lpstr>Quantum Tunneling in Astrophysics - 3</vt:lpstr>
      <vt:lpstr>Quantum Tunneling in Astrophysics - 4</vt:lpstr>
      <vt:lpstr>Quantum Tunneling in Astrophysics - 5</vt:lpstr>
      <vt:lpstr>Quantum Tunneling in Astrophysics - 6</vt:lpstr>
      <vt:lpstr>Quantum Tunneling in Astrophysics - 7</vt:lpstr>
      <vt:lpstr>Quantum Tunneling in Electronics</vt:lpstr>
      <vt:lpstr>Quantum Tunneling in Superconductors - 1</vt:lpstr>
      <vt:lpstr>Quantum Tunneling in Superconductors - 2</vt:lpstr>
      <vt:lpstr>Quantum Tunneling in Microscopy - 1</vt:lpstr>
      <vt:lpstr>Quantum Tunneling in Microscopy - 2</vt:lpstr>
      <vt:lpstr>Quantum Tunneling in Biology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Dower</dc:creator>
  <cp:lastModifiedBy>Richard Dower</cp:lastModifiedBy>
  <cp:revision>14</cp:revision>
  <dcterms:created xsi:type="dcterms:W3CDTF">2026-07-22T10:54:25Z</dcterms:created>
  <dcterms:modified xsi:type="dcterms:W3CDTF">2026-07-27T21:32:35Z</dcterms:modified>
</cp:coreProperties>
</file>