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5"/>
  </p:notesMasterIdLst>
  <p:sldIdLst>
    <p:sldId id="257" r:id="rId2"/>
    <p:sldId id="300" r:id="rId3"/>
    <p:sldId id="258" r:id="rId4"/>
    <p:sldId id="259" r:id="rId5"/>
    <p:sldId id="266" r:id="rId6"/>
    <p:sldId id="267" r:id="rId7"/>
    <p:sldId id="268" r:id="rId8"/>
    <p:sldId id="269" r:id="rId9"/>
    <p:sldId id="270" r:id="rId10"/>
    <p:sldId id="260" r:id="rId11"/>
    <p:sldId id="278" r:id="rId12"/>
    <p:sldId id="271" r:id="rId13"/>
    <p:sldId id="272" r:id="rId14"/>
    <p:sldId id="273" r:id="rId15"/>
    <p:sldId id="279" r:id="rId16"/>
    <p:sldId id="261" r:id="rId17"/>
    <p:sldId id="274" r:id="rId18"/>
    <p:sldId id="275" r:id="rId19"/>
    <p:sldId id="276" r:id="rId20"/>
    <p:sldId id="277" r:id="rId21"/>
    <p:sldId id="280" r:id="rId22"/>
    <p:sldId id="262" r:id="rId23"/>
    <p:sldId id="264" r:id="rId24"/>
    <p:sldId id="297" r:id="rId25"/>
    <p:sldId id="288" r:id="rId26"/>
    <p:sldId id="289" r:id="rId27"/>
    <p:sldId id="263" r:id="rId28"/>
    <p:sldId id="287" r:id="rId29"/>
    <p:sldId id="290" r:id="rId30"/>
    <p:sldId id="291" r:id="rId31"/>
    <p:sldId id="331" r:id="rId32"/>
    <p:sldId id="301" r:id="rId33"/>
    <p:sldId id="302" r:id="rId34"/>
    <p:sldId id="317" r:id="rId35"/>
    <p:sldId id="316" r:id="rId36"/>
    <p:sldId id="330" r:id="rId37"/>
    <p:sldId id="303" r:id="rId38"/>
    <p:sldId id="304" r:id="rId39"/>
    <p:sldId id="309" r:id="rId40"/>
    <p:sldId id="305" r:id="rId41"/>
    <p:sldId id="306" r:id="rId42"/>
    <p:sldId id="307" r:id="rId43"/>
    <p:sldId id="308" r:id="rId44"/>
    <p:sldId id="332" r:id="rId45"/>
    <p:sldId id="315" r:id="rId46"/>
    <p:sldId id="310" r:id="rId47"/>
    <p:sldId id="311" r:id="rId48"/>
    <p:sldId id="312" r:id="rId49"/>
    <p:sldId id="313" r:id="rId50"/>
    <p:sldId id="319" r:id="rId51"/>
    <p:sldId id="321" r:id="rId52"/>
    <p:sldId id="323" r:id="rId53"/>
    <p:sldId id="324" r:id="rId54"/>
    <p:sldId id="325" r:id="rId55"/>
    <p:sldId id="293" r:id="rId56"/>
    <p:sldId id="326" r:id="rId57"/>
    <p:sldId id="327" r:id="rId58"/>
    <p:sldId id="328" r:id="rId59"/>
    <p:sldId id="296" r:id="rId60"/>
    <p:sldId id="298" r:id="rId61"/>
    <p:sldId id="299" r:id="rId62"/>
    <p:sldId id="281" r:id="rId63"/>
    <p:sldId id="329"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6" d="100"/>
          <a:sy n="106" d="100"/>
        </p:scale>
        <p:origin x="1336" y="480"/>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1" Type="http://schemas.openxmlformats.org/officeDocument/2006/relationships/oleObject" Target="file:////Users/richarddower/Documents/QuarkNet/QN%202026%20Quantum%20Tunneling/NuclearBinding-tch.xls"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sers/richarddower/Documents/QuarkNet/QN%202026%20Quantum%20Tunneling/Alpha%20Decay%20Patterns-tch.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Users/richarddower/Documents/QuarkNet/QN%202026%20Quantum%20Tunneling/Alpha%20Decay%20Patterns-tch.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25" b="1" i="0" u="none" strike="noStrike" baseline="0">
                <a:solidFill>
                  <a:srgbClr val="000000"/>
                </a:solidFill>
                <a:latin typeface="Arial"/>
                <a:ea typeface="Arial"/>
                <a:cs typeface="Arial"/>
              </a:defRPr>
            </a:pPr>
            <a:r>
              <a:rPr lang="en-US" dirty="0"/>
              <a:t>Binding Energy per Nucleon (Da=931.5 MeV/c</a:t>
            </a:r>
            <a:r>
              <a:rPr lang="en-US" baseline="30000" dirty="0"/>
              <a:t>2</a:t>
            </a:r>
            <a:r>
              <a:rPr lang="en-US" dirty="0"/>
              <a:t>)</a:t>
            </a:r>
          </a:p>
        </c:rich>
      </c:tx>
      <c:layout>
        <c:manualLayout>
          <c:xMode val="edge"/>
          <c:yMode val="edge"/>
          <c:x val="0.15157495663919202"/>
          <c:y val="3.048780487804878E-2"/>
        </c:manualLayout>
      </c:layout>
      <c:overlay val="0"/>
      <c:spPr>
        <a:noFill/>
        <a:ln w="25400">
          <a:noFill/>
        </a:ln>
      </c:spPr>
    </c:title>
    <c:autoTitleDeleted val="0"/>
    <c:plotArea>
      <c:layout>
        <c:manualLayout>
          <c:layoutTarget val="inner"/>
          <c:xMode val="edge"/>
          <c:yMode val="edge"/>
          <c:x val="0.15748046632826565"/>
          <c:y val="0.172764570559758"/>
          <c:w val="0.78346531998312163"/>
          <c:h val="0.66463546556518671"/>
        </c:manualLayout>
      </c:layout>
      <c:scatterChart>
        <c:scatterStyle val="lineMarker"/>
        <c:varyColors val="0"/>
        <c:ser>
          <c:idx val="0"/>
          <c:order val="0"/>
          <c:spPr>
            <a:ln w="28575">
              <a:noFill/>
            </a:ln>
          </c:spPr>
          <c:marker>
            <c:symbol val="circle"/>
            <c:size val="3"/>
            <c:spPr>
              <a:solidFill>
                <a:srgbClr val="000080"/>
              </a:solidFill>
              <a:ln>
                <a:solidFill>
                  <a:srgbClr val="000080"/>
                </a:solidFill>
                <a:prstDash val="solid"/>
              </a:ln>
            </c:spPr>
          </c:marker>
          <c:xVal>
            <c:numRef>
              <c:f>Sheet1!$B$6:$B$106</c:f>
              <c:numCache>
                <c:formatCode>General</c:formatCode>
                <c:ptCount val="101"/>
                <c:pt idx="0">
                  <c:v>1</c:v>
                </c:pt>
                <c:pt idx="1">
                  <c:v>2</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numCache>
            </c:numRef>
          </c:xVal>
          <c:yVal>
            <c:numRef>
              <c:f>Sheet1!$G$6:$G$106</c:f>
              <c:numCache>
                <c:formatCode>0.0000000</c:formatCode>
                <c:ptCount val="101"/>
                <c:pt idx="0">
                  <c:v>1.1940950000000061E-3</c:v>
                </c:pt>
                <c:pt idx="1">
                  <c:v>2.7619000000000207E-3</c:v>
                </c:pt>
                <c:pt idx="2">
                  <c:v>7.5941600000000165E-3</c:v>
                </c:pt>
                <c:pt idx="3">
                  <c:v>6.0186114285714709E-3</c:v>
                </c:pt>
                <c:pt idx="4">
                  <c:v>6.9380666666667423E-3</c:v>
                </c:pt>
                <c:pt idx="5">
                  <c:v>7.4372145454544899E-3</c:v>
                </c:pt>
                <c:pt idx="6">
                  <c:v>8.2449850000000015E-3</c:v>
                </c:pt>
                <c:pt idx="7">
                  <c:v>8.0254135714286079E-3</c:v>
                </c:pt>
                <c:pt idx="8">
                  <c:v>8.5628212500000744E-3</c:v>
                </c:pt>
                <c:pt idx="9">
                  <c:v>8.3511278947369389E-3</c:v>
                </c:pt>
                <c:pt idx="10">
                  <c:v>8.6229760000000148E-3</c:v>
                </c:pt>
                <c:pt idx="11">
                  <c:v>8.7080569565216592E-3</c:v>
                </c:pt>
                <c:pt idx="12">
                  <c:v>8.868248749999955E-3</c:v>
                </c:pt>
                <c:pt idx="13">
                  <c:v>8.9442925925926047E-3</c:v>
                </c:pt>
                <c:pt idx="14">
                  <c:v>9.0690375000000191E-3</c:v>
                </c:pt>
                <c:pt idx="15">
                  <c:v>9.1049303225807007E-3</c:v>
                </c:pt>
                <c:pt idx="16">
                  <c:v>9.1177662500000478E-3</c:v>
                </c:pt>
                <c:pt idx="17">
                  <c:v>9.1469065714284582E-3</c:v>
                </c:pt>
                <c:pt idx="18">
                  <c:v>9.2274005000000155E-3</c:v>
                </c:pt>
                <c:pt idx="19">
                  <c:v>9.1863505128204227E-3</c:v>
                </c:pt>
                <c:pt idx="20">
                  <c:v>9.1802104999999298E-3</c:v>
                </c:pt>
                <c:pt idx="21">
                  <c:v>9.252715999999989E-3</c:v>
                </c:pt>
                <c:pt idx="22">
                  <c:v>9.3644320833334103E-3</c:v>
                </c:pt>
                <c:pt idx="23">
                  <c:v>9.3849394117646503E-3</c:v>
                </c:pt>
                <c:pt idx="24">
                  <c:v>9.4213748076923919E-3</c:v>
                </c:pt>
                <c:pt idx="25">
                  <c:v>9.4096129090909201E-3</c:v>
                </c:pt>
                <c:pt idx="26">
                  <c:v>9.4368110714285591E-3</c:v>
                </c:pt>
                <c:pt idx="27">
                  <c:v>9.4128600000000437E-3</c:v>
                </c:pt>
                <c:pt idx="28">
                  <c:v>9.3742429310344922E-3</c:v>
                </c:pt>
                <c:pt idx="29">
                  <c:v>9.3958136507938297E-3</c:v>
                </c:pt>
                <c:pt idx="30">
                  <c:v>9.3783837499999967E-3</c:v>
                </c:pt>
                <c:pt idx="31">
                  <c:v>9.3662307246376031E-3</c:v>
                </c:pt>
                <c:pt idx="32">
                  <c:v>9.3668982432431342E-3</c:v>
                </c:pt>
                <c:pt idx="33">
                  <c:v>9.3407574666665976E-3</c:v>
                </c:pt>
                <c:pt idx="34">
                  <c:v>9.3514593749999264E-3</c:v>
                </c:pt>
                <c:pt idx="35">
                  <c:v>9.326533417721463E-3</c:v>
                </c:pt>
                <c:pt idx="36">
                  <c:v>9.3584674999999066E-3</c:v>
                </c:pt>
                <c:pt idx="37">
                  <c:v>9.3370972941175644E-3</c:v>
                </c:pt>
                <c:pt idx="38">
                  <c:v>9.3748384090908132E-3</c:v>
                </c:pt>
                <c:pt idx="39">
                  <c:v>9.3547713483145833E-3</c:v>
                </c:pt>
                <c:pt idx="40">
                  <c:v>9.3504842222221409E-3</c:v>
                </c:pt>
                <c:pt idx="41">
                  <c:v>9.3013422580644715E-3</c:v>
                </c:pt>
                <c:pt idx="42">
                  <c:v>9.2701984693876263E-3</c:v>
                </c:pt>
                <c:pt idx="43">
                  <c:v>9.243191326530632E-3</c:v>
                </c:pt>
                <c:pt idx="44">
                  <c:v>9.240375000000061E-3</c:v>
                </c:pt>
                <c:pt idx="45">
                  <c:v>9.2154205825243172E-3</c:v>
                </c:pt>
                <c:pt idx="46">
                  <c:v>9.2109601886791563E-3</c:v>
                </c:pt>
                <c:pt idx="47">
                  <c:v>9.1829507476636242E-3</c:v>
                </c:pt>
                <c:pt idx="48">
                  <c:v>9.1590226315790002E-3</c:v>
                </c:pt>
                <c:pt idx="49">
                  <c:v>9.1429016521738793E-3</c:v>
                </c:pt>
                <c:pt idx="50">
                  <c:v>9.1300185000001473E-3</c:v>
                </c:pt>
                <c:pt idx="51">
                  <c:v>9.1058368595041614E-3</c:v>
                </c:pt>
                <c:pt idx="52">
                  <c:v>9.0503227692308365E-3</c:v>
                </c:pt>
                <c:pt idx="53">
                  <c:v>9.0665648031496068E-3</c:v>
                </c:pt>
                <c:pt idx="54">
                  <c:v>9.0474469696970195E-3</c:v>
                </c:pt>
                <c:pt idx="55">
                  <c:v>9.0284930827067029E-3</c:v>
                </c:pt>
                <c:pt idx="56">
                  <c:v>9.0107173913046099E-3</c:v>
                </c:pt>
                <c:pt idx="57">
                  <c:v>8.9942303597122242E-3</c:v>
                </c:pt>
                <c:pt idx="58">
                  <c:v>8.9924116428572835E-3</c:v>
                </c:pt>
                <c:pt idx="59">
                  <c:v>8.968429929078009E-3</c:v>
                </c:pt>
                <c:pt idx="60">
                  <c:v>8.9598812676055708E-3</c:v>
                </c:pt>
                <c:pt idx="61">
                  <c:v>8.9133539999999099E-3</c:v>
                </c:pt>
                <c:pt idx="62">
                  <c:v>8.850476776315586E-3</c:v>
                </c:pt>
                <c:pt idx="63">
                  <c:v>8.8339255555556634E-3</c:v>
                </c:pt>
                <c:pt idx="64">
                  <c:v>8.8050744936707653E-3</c:v>
                </c:pt>
                <c:pt idx="65">
                  <c:v>8.7910941509434341E-3</c:v>
                </c:pt>
                <c:pt idx="66">
                  <c:v>8.7587848170731664E-3</c:v>
                </c:pt>
                <c:pt idx="67">
                  <c:v>8.7461723636364022E-3</c:v>
                </c:pt>
                <c:pt idx="68">
                  <c:v>8.7407981927711213E-3</c:v>
                </c:pt>
                <c:pt idx="69">
                  <c:v>8.7112852071005061E-3</c:v>
                </c:pt>
                <c:pt idx="70">
                  <c:v>8.6784085632184513E-3</c:v>
                </c:pt>
                <c:pt idx="71">
                  <c:v>8.6626194857142638E-3</c:v>
                </c:pt>
                <c:pt idx="72">
                  <c:v>8.6259167222222134E-3</c:v>
                </c:pt>
                <c:pt idx="73">
                  <c:v>8.6135041436465627E-3</c:v>
                </c:pt>
                <c:pt idx="74">
                  <c:v>8.5938245108694196E-3</c:v>
                </c:pt>
                <c:pt idx="75">
                  <c:v>8.5646881283423983E-3</c:v>
                </c:pt>
                <c:pt idx="76">
                  <c:v>8.5330928645831836E-3</c:v>
                </c:pt>
                <c:pt idx="77">
                  <c:v>8.5219333678756455E-3</c:v>
                </c:pt>
                <c:pt idx="78">
                  <c:v>8.5095302871794638E-3</c:v>
                </c:pt>
                <c:pt idx="79">
                  <c:v>8.4978215736040228E-3</c:v>
                </c:pt>
                <c:pt idx="80">
                  <c:v>8.4776298514850513E-3</c:v>
                </c:pt>
                <c:pt idx="81">
                  <c:v>8.4578126341463434E-3</c:v>
                </c:pt>
                <c:pt idx="82">
                  <c:v>8.446067067307713E-3</c:v>
                </c:pt>
                <c:pt idx="83">
                  <c:v>8.4251690909091966E-3</c:v>
                </c:pt>
                <c:pt idx="84">
                  <c:v>8.4106053333333156E-3</c:v>
                </c:pt>
                <c:pt idx="85">
                  <c:v>8.2873448858448925E-3</c:v>
                </c:pt>
                <c:pt idx="86">
                  <c:v>8.2603937837837805E-3</c:v>
                </c:pt>
                <c:pt idx="87">
                  <c:v>8.269767556561166E-3</c:v>
                </c:pt>
                <c:pt idx="88">
                  <c:v>8.2447701785714391E-3</c:v>
                </c:pt>
                <c:pt idx="89">
                  <c:v>8.2294603111111222E-3</c:v>
                </c:pt>
                <c:pt idx="90">
                  <c:v>8.1750767672412964E-3</c:v>
                </c:pt>
                <c:pt idx="91">
                  <c:v>8.178720173160195E-3</c:v>
                </c:pt>
                <c:pt idx="92">
                  <c:v>8.1268683613444637E-3</c:v>
                </c:pt>
                <c:pt idx="93">
                  <c:v>8.1320975949367193E-3</c:v>
                </c:pt>
                <c:pt idx="94">
                  <c:v>8.1249755462185682E-3</c:v>
                </c:pt>
                <c:pt idx="95">
                  <c:v>8.0839913991769576E-3</c:v>
                </c:pt>
                <c:pt idx="96">
                  <c:v>8.0886285950413604E-3</c:v>
                </c:pt>
                <c:pt idx="97">
                  <c:v>8.0504771255060989E-3</c:v>
                </c:pt>
                <c:pt idx="98">
                  <c:v>8.0144150000000264E-3</c:v>
                </c:pt>
                <c:pt idx="99">
                  <c:v>8.0058044047619757E-3</c:v>
                </c:pt>
                <c:pt idx="100">
                  <c:v>7.9923333858267047E-3</c:v>
                </c:pt>
              </c:numCache>
            </c:numRef>
          </c:yVal>
          <c:smooth val="0"/>
          <c:extLst>
            <c:ext xmlns:c16="http://schemas.microsoft.com/office/drawing/2014/chart" uri="{C3380CC4-5D6E-409C-BE32-E72D297353CC}">
              <c16:uniqueId val="{00000000-9C72-B64E-A1F8-08B4D9C86C28}"/>
            </c:ext>
          </c:extLst>
        </c:ser>
        <c:dLbls>
          <c:showLegendKey val="0"/>
          <c:showVal val="0"/>
          <c:showCatName val="0"/>
          <c:showSerName val="0"/>
          <c:showPercent val="0"/>
          <c:showBubbleSize val="0"/>
        </c:dLbls>
        <c:axId val="954237376"/>
        <c:axId val="1"/>
      </c:scatterChart>
      <c:valAx>
        <c:axId val="954237376"/>
        <c:scaling>
          <c:orientation val="minMax"/>
          <c:max val="100"/>
        </c:scaling>
        <c:delete val="0"/>
        <c:axPos val="b"/>
        <c:majorGridlines>
          <c:spPr>
            <a:ln w="3175">
              <a:solidFill>
                <a:srgbClr val="000000"/>
              </a:solidFill>
              <a:prstDash val="solid"/>
            </a:ln>
          </c:spPr>
        </c:majorGridlines>
        <c:title>
          <c:tx>
            <c:rich>
              <a:bodyPr/>
              <a:lstStyle/>
              <a:p>
                <a:pPr>
                  <a:defRPr sz="1200" b="1" i="0" u="none" strike="noStrike" baseline="0">
                    <a:solidFill>
                      <a:srgbClr val="000000"/>
                    </a:solidFill>
                    <a:latin typeface="Arial"/>
                    <a:ea typeface="Arial"/>
                    <a:cs typeface="Arial"/>
                  </a:defRPr>
                </a:pPr>
                <a:r>
                  <a:rPr lang="en-US"/>
                  <a:t>Atomic Number (Z)</a:t>
                </a:r>
              </a:p>
            </c:rich>
          </c:tx>
          <c:layout>
            <c:manualLayout>
              <c:xMode val="edge"/>
              <c:yMode val="edge"/>
              <c:x val="0.40551227149237928"/>
              <c:y val="0.9105708127947420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1"/>
        <c:crosses val="autoZero"/>
        <c:crossBetween val="midCat"/>
        <c:majorUnit val="10"/>
      </c:valAx>
      <c:valAx>
        <c:axId val="1"/>
        <c:scaling>
          <c:orientation val="minMax"/>
        </c:scaling>
        <c:delete val="0"/>
        <c:axPos val="l"/>
        <c:majorGridlines>
          <c:spPr>
            <a:ln w="3175">
              <a:solidFill>
                <a:srgbClr val="000000"/>
              </a:solidFill>
              <a:prstDash val="solid"/>
            </a:ln>
          </c:spPr>
        </c:majorGridlines>
        <c:numFmt formatCode="0.0000" sourceLinked="0"/>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954237376"/>
        <c:crosses val="autoZero"/>
        <c:crossBetween val="midCat"/>
        <c:majorUnit val="2E-3"/>
        <c:minorUnit val="4.0000000000000002E-4"/>
      </c:valAx>
      <c:spPr>
        <a:solidFill>
          <a:srgbClr val="FFFFFF"/>
        </a:solid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200"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r>
              <a:rPr lang="en-US"/>
              <a:t>4 Radioactive Series Combined</a:t>
            </a:r>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endParaRPr lang="en-US"/>
        </a:p>
      </c:txPr>
    </c:title>
    <c:autoTitleDeleted val="0"/>
    <c:plotArea>
      <c:layout/>
      <c:scatterChart>
        <c:scatterStyle val="lineMarker"/>
        <c:varyColors val="0"/>
        <c:ser>
          <c:idx val="0"/>
          <c:order val="0"/>
          <c:spPr>
            <a:ln w="25400" cap="flat" cmpd="sng" algn="ctr">
              <a:noFill/>
              <a:prstDash val="sysDot"/>
              <a:round/>
            </a:ln>
            <a:effectLst/>
          </c:spPr>
          <c:marker>
            <c:symbol val="circle"/>
            <c:size val="5"/>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marker>
          <c:xVal>
            <c:numRef>
              <c:f>'4 Decay Series Combined'!$O$10:$O$42</c:f>
              <c:numCache>
                <c:formatCode>0.0</c:formatCode>
                <c:ptCount val="33"/>
                <c:pt idx="0">
                  <c:v>61.94379391100702</c:v>
                </c:pt>
                <c:pt idx="1">
                  <c:v>54.446274186908198</c:v>
                </c:pt>
                <c:pt idx="2">
                  <c:v>54.24528301886793</c:v>
                </c:pt>
                <c:pt idx="3">
                  <c:v>51.940053377129949</c:v>
                </c:pt>
                <c:pt idx="4">
                  <c:v>44.230769230769226</c:v>
                </c:pt>
                <c:pt idx="5">
                  <c:v>39.493049877350771</c:v>
                </c:pt>
                <c:pt idx="6">
                  <c:v>30.831099195710451</c:v>
                </c:pt>
                <c:pt idx="7">
                  <c:v>44.664324024412792</c:v>
                </c:pt>
                <c:pt idx="8">
                  <c:v>51.535087719298247</c:v>
                </c:pt>
                <c:pt idx="9">
                  <c:v>56.541256947413423</c:v>
                </c:pt>
                <c:pt idx="10">
                  <c:v>50.800970873786405</c:v>
                </c:pt>
                <c:pt idx="11">
                  <c:v>50.748710829036099</c:v>
                </c:pt>
                <c:pt idx="12">
                  <c:v>42.093704245973647</c:v>
                </c:pt>
                <c:pt idx="13">
                  <c:v>42.314768355912356</c:v>
                </c:pt>
                <c:pt idx="14">
                  <c:v>35.596026490066222</c:v>
                </c:pt>
                <c:pt idx="15">
                  <c:v>32.088758968907783</c:v>
                </c:pt>
                <c:pt idx="16">
                  <c:v>35.351851851851848</c:v>
                </c:pt>
                <c:pt idx="17">
                  <c:v>31.797235023041473</c:v>
                </c:pt>
                <c:pt idx="18">
                  <c:v>63.388045075943168</c:v>
                </c:pt>
                <c:pt idx="19">
                  <c:v>46.875000000000007</c:v>
                </c:pt>
                <c:pt idx="20">
                  <c:v>43.703575747106584</c:v>
                </c:pt>
                <c:pt idx="21">
                  <c:v>38.602654176424664</c:v>
                </c:pt>
                <c:pt idx="22">
                  <c:v>34.969591659426584</c:v>
                </c:pt>
                <c:pt idx="23">
                  <c:v>38.4444981472531</c:v>
                </c:pt>
                <c:pt idx="24">
                  <c:v>26.97118606209515</c:v>
                </c:pt>
                <c:pt idx="25">
                  <c:v>53.938874319144638</c:v>
                </c:pt>
                <c:pt idx="26">
                  <c:v>53.880627419026276</c:v>
                </c:pt>
                <c:pt idx="27">
                  <c:v>50.067724458204331</c:v>
                </c:pt>
                <c:pt idx="28">
                  <c:v>43.112889637742214</c:v>
                </c:pt>
                <c:pt idx="29">
                  <c:v>38.737029580300451</c:v>
                </c:pt>
                <c:pt idx="30">
                  <c:v>33.931546792557619</c:v>
                </c:pt>
                <c:pt idx="31">
                  <c:v>39.850534402137605</c:v>
                </c:pt>
                <c:pt idx="32">
                  <c:v>28.291940018744139</c:v>
                </c:pt>
              </c:numCache>
            </c:numRef>
          </c:xVal>
          <c:yVal>
            <c:numRef>
              <c:f>'4 Decay Series Combined'!$P$10:$P$42</c:f>
              <c:numCache>
                <c:formatCode>0.00</c:formatCode>
                <c:ptCount val="33"/>
                <c:pt idx="0">
                  <c:v>4.1994214876033054</c:v>
                </c:pt>
                <c:pt idx="1">
                  <c:v>4.7763529411764702</c:v>
                </c:pt>
                <c:pt idx="2">
                  <c:v>4.6884615384615387</c:v>
                </c:pt>
                <c:pt idx="3">
                  <c:v>4.7862869565217396</c:v>
                </c:pt>
                <c:pt idx="4">
                  <c:v>5.4910619469026543</c:v>
                </c:pt>
                <c:pt idx="5">
                  <c:v>6.0048198198198204</c:v>
                </c:pt>
                <c:pt idx="6">
                  <c:v>7.6892752293577979</c:v>
                </c:pt>
                <c:pt idx="7">
                  <c:v>5.3059345794392527</c:v>
                </c:pt>
                <c:pt idx="8">
                  <c:v>5.1576790123456782</c:v>
                </c:pt>
                <c:pt idx="9">
                  <c:v>4.5997071129707114</c:v>
                </c:pt>
                <c:pt idx="10">
                  <c:v>5.0623404255319144</c:v>
                </c:pt>
                <c:pt idx="11">
                  <c:v>4.9546926406926408</c:v>
                </c:pt>
                <c:pt idx="12">
                  <c:v>6.0405584415584421</c:v>
                </c:pt>
                <c:pt idx="13">
                  <c:v>5.873643171806167</c:v>
                </c:pt>
                <c:pt idx="14">
                  <c:v>6.8214080717488788</c:v>
                </c:pt>
                <c:pt idx="15">
                  <c:v>7.3885388127853879</c:v>
                </c:pt>
                <c:pt idx="16">
                  <c:v>6.6244186046511633</c:v>
                </c:pt>
                <c:pt idx="17">
                  <c:v>7.4536976744186045</c:v>
                </c:pt>
                <c:pt idx="18">
                  <c:v>4.0128135593220344</c:v>
                </c:pt>
                <c:pt idx="19">
                  <c:v>5.424827586206896</c:v>
                </c:pt>
                <c:pt idx="20">
                  <c:v>5.6917058823529416</c:v>
                </c:pt>
                <c:pt idx="21">
                  <c:v>6.2906250000000012</c:v>
                </c:pt>
                <c:pt idx="22">
                  <c:v>6.7804363636363627</c:v>
                </c:pt>
                <c:pt idx="23">
                  <c:v>6.0920555555555556</c:v>
                </c:pt>
                <c:pt idx="24">
                  <c:v>8.7881851851851867</c:v>
                </c:pt>
                <c:pt idx="25">
                  <c:v>4.8747261410788383</c:v>
                </c:pt>
                <c:pt idx="26">
                  <c:v>4.8261476793248947</c:v>
                </c:pt>
                <c:pt idx="27">
                  <c:v>5.0792789699570813</c:v>
                </c:pt>
                <c:pt idx="28">
                  <c:v>5.8313318777292578</c:v>
                </c:pt>
                <c:pt idx="29">
                  <c:v>6.342208888888889</c:v>
                </c:pt>
                <c:pt idx="30">
                  <c:v>7.0716470588235296</c:v>
                </c:pt>
                <c:pt idx="31">
                  <c:v>5.8776221198156682</c:v>
                </c:pt>
                <c:pt idx="32">
                  <c:v>8.3786543778801832</c:v>
                </c:pt>
              </c:numCache>
            </c:numRef>
          </c:yVal>
          <c:smooth val="0"/>
          <c:extLst>
            <c:ext xmlns:c16="http://schemas.microsoft.com/office/drawing/2014/chart" uri="{C3380CC4-5D6E-409C-BE32-E72D297353CC}">
              <c16:uniqueId val="{00000000-70DE-F444-8B01-1FBCAB5FA7BD}"/>
            </c:ext>
          </c:extLst>
        </c:ser>
        <c:dLbls>
          <c:showLegendKey val="0"/>
          <c:showVal val="0"/>
          <c:showCatName val="0"/>
          <c:showSerName val="0"/>
          <c:showPercent val="0"/>
          <c:showBubbleSize val="0"/>
        </c:dLbls>
        <c:axId val="1285573248"/>
        <c:axId val="1285374400"/>
      </c:scatterChart>
      <c:valAx>
        <c:axId val="1285573248"/>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r>
                  <a:rPr lang="en-US" sz="1600" i="1" dirty="0" err="1"/>
                  <a:t>r</a:t>
                </a:r>
                <a:r>
                  <a:rPr lang="en-US" sz="1600" baseline="-25000" dirty="0" err="1">
                    <a:latin typeface="Symbol" pitchFamily="2" charset="2"/>
                  </a:rPr>
                  <a:t>a</a:t>
                </a:r>
                <a:r>
                  <a:rPr lang="en-US" sz="1600" baseline="-25000" dirty="0" err="1"/>
                  <a:t>min</a:t>
                </a:r>
                <a:r>
                  <a:rPr lang="en-US" sz="1600" baseline="-25000" dirty="0"/>
                  <a:t> </a:t>
                </a:r>
                <a:r>
                  <a:rPr lang="en-US" sz="1600" dirty="0"/>
                  <a:t>(</a:t>
                </a:r>
                <a:r>
                  <a:rPr lang="en-US" sz="1600" dirty="0" err="1"/>
                  <a:t>fm</a:t>
                </a:r>
                <a:r>
                  <a:rPr lang="en-US" sz="1600" dirty="0"/>
                  <a:t>)</a:t>
                </a:r>
              </a:p>
            </c:rich>
          </c:tx>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9525" cap="rnd">
            <a:solidFill>
              <a:schemeClr val="dk1">
                <a:lumMod val="25000"/>
                <a:lumOff val="75000"/>
              </a:schemeClr>
            </a:solidFill>
            <a:round/>
          </a:ln>
          <a:effectLst/>
        </c:spPr>
        <c:txPr>
          <a:bodyPr rot="-60000000" spcFirstLastPara="1" vertOverflow="ellipsis" vert="horz" wrap="square" anchor="ctr" anchorCtr="1"/>
          <a:lstStyle/>
          <a:p>
            <a:pPr>
              <a:defRPr sz="1197" b="0" i="0" u="none" strike="noStrike" kern="1200" spc="0" baseline="0">
                <a:solidFill>
                  <a:schemeClr val="dk1">
                    <a:lumMod val="65000"/>
                    <a:lumOff val="35000"/>
                  </a:schemeClr>
                </a:solidFill>
                <a:latin typeface="+mn-lt"/>
                <a:ea typeface="+mn-ea"/>
                <a:cs typeface="+mn-cs"/>
              </a:defRPr>
            </a:pPr>
            <a:endParaRPr lang="en-US"/>
          </a:p>
        </c:txPr>
        <c:crossAx val="1285374400"/>
        <c:crosses val="autoZero"/>
        <c:crossBetween val="midCat"/>
      </c:valAx>
      <c:valAx>
        <c:axId val="1285374400"/>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r>
                  <a:rPr lang="en-US" dirty="0" err="1"/>
                  <a:t>KE</a:t>
                </a:r>
                <a:r>
                  <a:rPr lang="en-US" dirty="0" err="1">
                    <a:latin typeface="Symbol" pitchFamily="2" charset="2"/>
                  </a:rPr>
                  <a:t>a</a:t>
                </a:r>
                <a:r>
                  <a:rPr lang="en-US" dirty="0"/>
                  <a:t> (MeV)</a:t>
                </a:r>
              </a:p>
            </c:rich>
          </c:tx>
          <c:overlay val="0"/>
          <c:spPr>
            <a:noFill/>
            <a:ln>
              <a:noFill/>
            </a:ln>
            <a:effectLst/>
          </c:spPr>
          <c:txPr>
            <a:bodyPr rot="-54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rnd">
            <a:solidFill>
              <a:schemeClr val="dk1">
                <a:lumMod val="25000"/>
                <a:lumOff val="75000"/>
              </a:schemeClr>
            </a:solidFill>
            <a:round/>
          </a:ln>
          <a:effectLst/>
        </c:spPr>
        <c:txPr>
          <a:bodyPr rot="-60000000" spcFirstLastPara="1" vertOverflow="ellipsis" vert="horz" wrap="square" anchor="ctr" anchorCtr="1"/>
          <a:lstStyle/>
          <a:p>
            <a:pPr>
              <a:defRPr sz="1197" b="0" i="0" u="none" strike="noStrike" kern="1200" spc="0" baseline="0">
                <a:solidFill>
                  <a:schemeClr val="dk1">
                    <a:lumMod val="65000"/>
                    <a:lumOff val="35000"/>
                  </a:schemeClr>
                </a:solidFill>
                <a:latin typeface="+mn-lt"/>
                <a:ea typeface="+mn-ea"/>
                <a:cs typeface="+mn-cs"/>
              </a:defRPr>
            </a:pPr>
            <a:endParaRPr lang="en-US"/>
          </a:p>
        </c:txPr>
        <c:crossAx val="1285573248"/>
        <c:crosses val="autoZero"/>
        <c:crossBetween val="midCat"/>
      </c:valAx>
      <c:spPr>
        <a:gradFill>
          <a:gsLst>
            <a:gs pos="100000">
              <a:schemeClr val="lt1">
                <a:lumMod val="95000"/>
              </a:schemeClr>
            </a:gs>
            <a:gs pos="0">
              <a:schemeClr val="lt1">
                <a:alpha val="0"/>
              </a:schemeClr>
            </a:gs>
          </a:gsLst>
          <a:lin ang="5400000" scaled="0"/>
        </a:gra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kern="1200" spc="0" baseline="0">
                <a:solidFill>
                  <a:sysClr val="windowText" lastClr="000000">
                    <a:lumMod val="65000"/>
                    <a:lumOff val="35000"/>
                  </a:sysClr>
                </a:solidFill>
              </a:rPr>
              <a:t>4 Radioactive Series Combined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595603674540683"/>
          <c:y val="0.17171296296296296"/>
          <c:w val="0.74123840769903759"/>
          <c:h val="0.70182150342717953"/>
        </c:manualLayout>
      </c:layout>
      <c:scatterChart>
        <c:scatterStyle val="lineMarker"/>
        <c:varyColors val="0"/>
        <c:ser>
          <c:idx val="0"/>
          <c:order val="0"/>
          <c:spPr>
            <a:ln w="38100" cap="rnd">
              <a:noFill/>
              <a:round/>
            </a:ln>
            <a:effectLst/>
          </c:spPr>
          <c:marker>
            <c:symbol val="circle"/>
            <c:size val="5"/>
            <c:spPr>
              <a:solidFill>
                <a:schemeClr val="accent1"/>
              </a:solidFill>
              <a:ln w="9525">
                <a:solidFill>
                  <a:schemeClr val="accent1"/>
                </a:solidFill>
              </a:ln>
              <a:effectLst/>
            </c:spPr>
          </c:marker>
          <c:xVal>
            <c:numRef>
              <c:f>'4 Decay Series Combined'!$F$10:$F$42</c:f>
              <c:numCache>
                <c:formatCode>0.00</c:formatCode>
                <c:ptCount val="33"/>
                <c:pt idx="0">
                  <c:v>0.48393391849582729</c:v>
                </c:pt>
                <c:pt idx="1">
                  <c:v>0.4537025756722961</c:v>
                </c:pt>
                <c:pt idx="2">
                  <c:v>0.45786854649563008</c:v>
                </c:pt>
                <c:pt idx="3">
                  <c:v>0.45309673764500358</c:v>
                </c:pt>
                <c:pt idx="4">
                  <c:v>0.42295493443781357</c:v>
                </c:pt>
                <c:pt idx="5">
                  <c:v>0.40439126799274694</c:v>
                </c:pt>
                <c:pt idx="6">
                  <c:v>0.35730240276490638</c:v>
                </c:pt>
                <c:pt idx="7">
                  <c:v>0.43005283523641258</c:v>
                </c:pt>
                <c:pt idx="8">
                  <c:v>0.43668538631479309</c:v>
                </c:pt>
                <c:pt idx="9">
                  <c:v>0.46234896659226504</c:v>
                </c:pt>
                <c:pt idx="10">
                  <c:v>0.4406526492392317</c:v>
                </c:pt>
                <c:pt idx="11">
                  <c:v>0.44534704944194725</c:v>
                </c:pt>
                <c:pt idx="12">
                  <c:v>0.40333730622536623</c:v>
                </c:pt>
                <c:pt idx="13">
                  <c:v>0.40896460584945277</c:v>
                </c:pt>
                <c:pt idx="14">
                  <c:v>0.37943082534729028</c:v>
                </c:pt>
                <c:pt idx="15">
                  <c:v>0.36451708868829175</c:v>
                </c:pt>
                <c:pt idx="16">
                  <c:v>0.38490017945975052</c:v>
                </c:pt>
                <c:pt idx="17">
                  <c:v>0.36285750571483</c:v>
                </c:pt>
                <c:pt idx="18">
                  <c:v>0.49495247447034896</c:v>
                </c:pt>
                <c:pt idx="19">
                  <c:v>0.42562826537937426</c:v>
                </c:pt>
                <c:pt idx="20">
                  <c:v>0.41562171035094614</c:v>
                </c:pt>
                <c:pt idx="21">
                  <c:v>0.39513038984679977</c:v>
                </c:pt>
                <c:pt idx="22">
                  <c:v>0.3805280827720392</c:v>
                </c:pt>
                <c:pt idx="23">
                  <c:v>0.40138314111417067</c:v>
                </c:pt>
                <c:pt idx="24">
                  <c:v>0.33418846458809442</c:v>
                </c:pt>
                <c:pt idx="25">
                  <c:v>0.4491491069953345</c:v>
                </c:pt>
                <c:pt idx="26">
                  <c:v>0.45133964601436422</c:v>
                </c:pt>
                <c:pt idx="27">
                  <c:v>0.4398845894236168</c:v>
                </c:pt>
                <c:pt idx="28">
                  <c:v>0.41047776630429095</c:v>
                </c:pt>
                <c:pt idx="29">
                  <c:v>0.39353612665130494</c:v>
                </c:pt>
                <c:pt idx="30">
                  <c:v>0.3726262461981637</c:v>
                </c:pt>
                <c:pt idx="31">
                  <c:v>0.40865715214917259</c:v>
                </c:pt>
                <c:pt idx="32">
                  <c:v>0.34227312244283314</c:v>
                </c:pt>
              </c:numCache>
            </c:numRef>
          </c:xVal>
          <c:yVal>
            <c:numRef>
              <c:f>'4 Decay Series Combined'!$K$10:$K$42</c:f>
              <c:numCache>
                <c:formatCode>0.00</c:formatCode>
                <c:ptCount val="33"/>
                <c:pt idx="0">
                  <c:v>17.149313969458934</c:v>
                </c:pt>
                <c:pt idx="1">
                  <c:v>12.889738579077392</c:v>
                </c:pt>
                <c:pt idx="2">
                  <c:v>12.377058428488178</c:v>
                </c:pt>
                <c:pt idx="3">
                  <c:v>10.703807065274329</c:v>
                </c:pt>
                <c:pt idx="4">
                  <c:v>5.5187476063998862</c:v>
                </c:pt>
                <c:pt idx="5">
                  <c:v>2.2690924557404304</c:v>
                </c:pt>
                <c:pt idx="6">
                  <c:v>-3.7864822430036953</c:v>
                </c:pt>
                <c:pt idx="7">
                  <c:v>7.0775745148871732</c:v>
                </c:pt>
                <c:pt idx="8">
                  <c:v>11.881884292995858</c:v>
                </c:pt>
                <c:pt idx="9">
                  <c:v>16.347259741760517</c:v>
                </c:pt>
                <c:pt idx="10">
                  <c:v>12.014234835278691</c:v>
                </c:pt>
                <c:pt idx="11">
                  <c:v>8.8375854082634397</c:v>
                </c:pt>
                <c:pt idx="12">
                  <c:v>6.2081927484533175</c:v>
                </c:pt>
                <c:pt idx="13">
                  <c:v>5.9947499114216605</c:v>
                </c:pt>
                <c:pt idx="14">
                  <c:v>0.5976951859255123</c:v>
                </c:pt>
                <c:pt idx="15">
                  <c:v>-2.7493360805367564</c:v>
                </c:pt>
                <c:pt idx="16">
                  <c:v>2.1085650237328344</c:v>
                </c:pt>
                <c:pt idx="17">
                  <c:v>-0.28735029837278864</c:v>
                </c:pt>
                <c:pt idx="18">
                  <c:v>17.645815118296643</c:v>
                </c:pt>
                <c:pt idx="19">
                  <c:v>7.781288526444059</c:v>
                </c:pt>
                <c:pt idx="20">
                  <c:v>5.4966595823279407</c:v>
                </c:pt>
                <c:pt idx="21">
                  <c:v>1.7450747915820575</c:v>
                </c:pt>
                <c:pt idx="22">
                  <c:v>-0.84163750790475034</c:v>
                </c:pt>
                <c:pt idx="23">
                  <c:v>3.5602653978627146</c:v>
                </c:pt>
                <c:pt idx="24">
                  <c:v>-6.5310621943345391</c:v>
                </c:pt>
                <c:pt idx="25">
                  <c:v>13.830911863639136</c:v>
                </c:pt>
                <c:pt idx="26">
                  <c:v>12.701630146020054</c:v>
                </c:pt>
                <c:pt idx="27">
                  <c:v>11.398412264207897</c:v>
                </c:pt>
                <c:pt idx="28">
                  <c:v>5.9329816327406109</c:v>
                </c:pt>
                <c:pt idx="29">
                  <c:v>2.4594829563528093</c:v>
                </c:pt>
                <c:pt idx="30">
                  <c:v>-1.4867823999320608</c:v>
                </c:pt>
                <c:pt idx="31">
                  <c:v>3.4371160930480786</c:v>
                </c:pt>
                <c:pt idx="32">
                  <c:v>-5.4312117876846528</c:v>
                </c:pt>
              </c:numCache>
            </c:numRef>
          </c:yVal>
          <c:smooth val="0"/>
          <c:extLst>
            <c:ext xmlns:c16="http://schemas.microsoft.com/office/drawing/2014/chart" uri="{C3380CC4-5D6E-409C-BE32-E72D297353CC}">
              <c16:uniqueId val="{00000000-7A0D-1C4C-A476-CA10106DEC19}"/>
            </c:ext>
          </c:extLst>
        </c:ser>
        <c:dLbls>
          <c:showLegendKey val="0"/>
          <c:showVal val="0"/>
          <c:showCatName val="0"/>
          <c:showSerName val="0"/>
          <c:showPercent val="0"/>
          <c:showBubbleSize val="0"/>
        </c:dLbls>
        <c:axId val="432419968"/>
        <c:axId val="432421760"/>
      </c:scatterChart>
      <c:valAx>
        <c:axId val="43241996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1/sqrt(KEtotal)</a:t>
                </a:r>
              </a:p>
            </c:rich>
          </c:tx>
          <c:layout>
            <c:manualLayout>
              <c:xMode val="edge"/>
              <c:yMode val="edge"/>
              <c:x val="0.50115857392825902"/>
              <c:y val="0.9025666751333503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2421760"/>
        <c:crosses val="autoZero"/>
        <c:crossBetween val="midCat"/>
      </c:valAx>
      <c:valAx>
        <c:axId val="4324217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00" b="0" i="0" u="none" strike="noStrike" kern="1200" baseline="0">
                    <a:solidFill>
                      <a:sysClr val="windowText" lastClr="000000">
                        <a:lumMod val="65000"/>
                        <a:lumOff val="35000"/>
                      </a:sysClr>
                    </a:solidFill>
                  </a:rPr>
                  <a:t>log10(t1/2) (s)</a:t>
                </a:r>
              </a:p>
            </c:rich>
          </c:tx>
          <c:layout>
            <c:manualLayout>
              <c:xMode val="edge"/>
              <c:yMode val="edge"/>
              <c:x val="5.2161062805537936E-2"/>
              <c:y val="0.3620886075949367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241996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6">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spPr>
      <a:ln w="9525" cap="rnd">
        <a:solidFill>
          <a:schemeClr val="dk1">
            <a:lumMod val="20000"/>
            <a:lumOff val="80000"/>
          </a:schemeClr>
        </a:solidFill>
        <a:round/>
      </a:ln>
    </cs:spPr>
    <cs:defRPr sz="1197" kern="120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effectRef idx="1"/>
    <cs:fontRef idx="minor">
      <a:schemeClr val="dk1"/>
    </cs:fontRef>
    <cs:spPr>
      <a:ln w="9525" cap="flat" cmpd="sng" algn="ctr">
        <a:solidFill>
          <a:schemeClr val="phClr">
            <a:alpha val="70000"/>
          </a:schemeClr>
        </a:solidFill>
        <a:prstDash val="sysDot"/>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rnd">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rnd">
        <a:solidFill>
          <a:schemeClr val="dk1">
            <a:lumMod val="65000"/>
            <a:lumOff val="35000"/>
          </a:schemeClr>
        </a:solidFill>
        <a:round/>
      </a:ln>
    </cs:spPr>
  </cs:downBar>
  <cs:dropLine>
    <cs:lnRef idx="0"/>
    <cs:fillRef idx="0"/>
    <cs:effectRef idx="0"/>
    <cs:fontRef idx="minor">
      <a:schemeClr val="dk1"/>
    </cs:fontRef>
    <cs:spPr>
      <a:ln w="9525" cap="rnd">
        <a:solidFill>
          <a:schemeClr val="dk1">
            <a:lumMod val="35000"/>
            <a:lumOff val="65000"/>
          </a:schemeClr>
        </a:solidFill>
        <a:round/>
      </a:ln>
    </cs:spPr>
  </cs:dropLine>
  <cs:errorBar>
    <cs:lnRef idx="0"/>
    <cs:fillRef idx="0"/>
    <cs:effectRef idx="0"/>
    <cs:fontRef idx="minor">
      <a:schemeClr val="dk1"/>
    </cs:fontRef>
    <cs:spPr>
      <a:ln w="9525" cap="rnd">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rnd">
        <a:solidFill>
          <a:schemeClr val="dk1">
            <a:lumMod val="35000"/>
            <a:lumOff val="65000"/>
          </a:schemeClr>
        </a:solidFill>
        <a:round/>
      </a:ln>
    </cs:spPr>
  </cs:hiLoLine>
  <cs:leaderLine>
    <cs:lnRef idx="0"/>
    <cs:fillRef idx="0"/>
    <cs:effectRef idx="0"/>
    <cs:fontRef idx="minor">
      <a:schemeClr val="dk1"/>
    </cs:fontRef>
    <cs:spPr>
      <a:ln w="9525" cap="rnd">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spc="0" baseline="0"/>
  </cs:legend>
  <cs:plotArea>
    <cs:lnRef idx="0"/>
    <cs:fillRef idx="0"/>
    <cs:effectRef idx="0"/>
    <cs:fontRef idx="minor">
      <a:schemeClr val="dk1"/>
    </cs:fontRef>
    <cs:spPr>
      <a:gradFill>
        <a:gsLst>
          <a:gs pos="100000">
            <a:schemeClr val="lt1">
              <a:lumMod val="95000"/>
            </a:schemeClr>
          </a:gs>
          <a:gs pos="0">
            <a:schemeClr val="lt1">
              <a:alpha val="0"/>
            </a:schemeClr>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rnd">
        <a:solidFill>
          <a:schemeClr val="dk1">
            <a:lumMod val="20000"/>
            <a:lumOff val="80000"/>
          </a:schemeClr>
        </a:solidFill>
        <a:round/>
      </a:ln>
    </cs:spPr>
    <cs:defRPr sz="1197" kern="1200"/>
  </cs:seriesAxis>
  <cs:seriesLine>
    <cs:lnRef idx="0"/>
    <cs:fillRef idx="0"/>
    <cs:effectRef idx="0"/>
    <cs:fontRef idx="minor">
      <a:schemeClr val="dk1"/>
    </cs:fontRef>
    <cs:spPr>
      <a:ln w="9525" cap="rnd">
        <a:solidFill>
          <a:schemeClr val="dk1">
            <a:lumMod val="35000"/>
            <a:lumOff val="65000"/>
          </a:schemeClr>
        </a:solidFill>
        <a:round/>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cs:spPr>
  </cs:upBar>
  <cs:valueAxis>
    <cs:lnRef idx="0"/>
    <cs:fillRef idx="0"/>
    <cs:effectRef idx="0"/>
    <cs:fontRef idx="minor">
      <a:schemeClr val="dk1">
        <a:lumMod val="65000"/>
        <a:lumOff val="35000"/>
      </a:schemeClr>
    </cs:fontRef>
    <cs:spPr>
      <a:ln w="9525" cap="rnd">
        <a:solidFill>
          <a:schemeClr val="dk1">
            <a:lumMod val="25000"/>
            <a:lumOff val="75000"/>
          </a:schemeClr>
        </a:solidFill>
        <a:round/>
      </a:ln>
    </cs:spPr>
    <cs:defRPr sz="1197" kern="1200" spc="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0.17176</cdr:x>
      <cdr:y>0.12568</cdr:y>
    </cdr:from>
    <cdr:to>
      <cdr:x>0.17176</cdr:x>
      <cdr:y>0.84414</cdr:y>
    </cdr:to>
    <cdr:cxnSp macro="">
      <cdr:nvCxnSpPr>
        <cdr:cNvPr id="3" name="Straight Connector 2">
          <a:extLst xmlns:a="http://schemas.openxmlformats.org/drawingml/2006/main">
            <a:ext uri="{FF2B5EF4-FFF2-40B4-BE49-F238E27FC236}">
              <a16:creationId xmlns:a16="http://schemas.microsoft.com/office/drawing/2014/main" id="{B6E3F7C7-E44E-C3FA-4CAC-10EB6BFB52A2}"/>
            </a:ext>
          </a:extLst>
        </cdr:cNvPr>
        <cdr:cNvCxnSpPr/>
      </cdr:nvCxnSpPr>
      <cdr:spPr>
        <a:xfrm xmlns:a="http://schemas.openxmlformats.org/drawingml/2006/main">
          <a:off x="1806146" y="546872"/>
          <a:ext cx="0" cy="3126260"/>
        </a:xfrm>
        <a:prstGeom xmlns:a="http://schemas.openxmlformats.org/drawingml/2006/main" prst="line">
          <a:avLst/>
        </a:prstGeom>
      </cdr:spPr>
      <cdr:style>
        <a:lnRef xmlns:a="http://schemas.openxmlformats.org/drawingml/2006/main" idx="3">
          <a:schemeClr val="accent2"/>
        </a:lnRef>
        <a:fillRef xmlns:a="http://schemas.openxmlformats.org/drawingml/2006/main" idx="0">
          <a:schemeClr val="accent2"/>
        </a:fillRef>
        <a:effectRef xmlns:a="http://schemas.openxmlformats.org/drawingml/2006/main" idx="2">
          <a:schemeClr val="accent2"/>
        </a:effectRef>
        <a:fontRef xmlns:a="http://schemas.openxmlformats.org/drawingml/2006/main" idx="minor">
          <a:schemeClr val="tx1"/>
        </a:fontRef>
      </cdr:style>
    </cdr:cxnSp>
  </cdr:relSizeAnchor>
  <cdr:relSizeAnchor xmlns:cdr="http://schemas.openxmlformats.org/drawingml/2006/chartDrawing">
    <cdr:from>
      <cdr:x>0.18116</cdr:x>
      <cdr:y>0.41817</cdr:y>
    </cdr:from>
    <cdr:to>
      <cdr:x>0.33862</cdr:x>
      <cdr:y>0.50053</cdr:y>
    </cdr:to>
    <cdr:sp macro="" textlink="">
      <cdr:nvSpPr>
        <cdr:cNvPr id="4" name="TextBox 3">
          <a:extLst xmlns:a="http://schemas.openxmlformats.org/drawingml/2006/main">
            <a:ext uri="{FF2B5EF4-FFF2-40B4-BE49-F238E27FC236}">
              <a16:creationId xmlns:a16="http://schemas.microsoft.com/office/drawing/2014/main" id="{2BD858F7-37EB-7B81-0EB1-80EF261D78ED}"/>
            </a:ext>
          </a:extLst>
        </cdr:cNvPr>
        <cdr:cNvSpPr txBox="1"/>
      </cdr:nvSpPr>
      <cdr:spPr>
        <a:xfrm xmlns:a="http://schemas.openxmlformats.org/drawingml/2006/main">
          <a:off x="1905000" y="1819619"/>
          <a:ext cx="1655805" cy="35834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kern="1200" dirty="0">
              <a:solidFill>
                <a:srgbClr val="C00000"/>
              </a:solidFill>
            </a:rPr>
            <a:t>Nuclear radius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69B432-F8AE-214C-B1E0-164DB653AF0B}" type="datetimeFigureOut">
              <a:rPr lang="en-US" smtClean="0"/>
              <a:t>7/29/26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219F16-5BA4-5C4F-8176-87020B51A784}" type="slidenum">
              <a:rPr lang="en-US" smtClean="0"/>
              <a:t>‹#›</a:t>
            </a:fld>
            <a:endParaRPr lang="en-US"/>
          </a:p>
        </p:txBody>
      </p:sp>
    </p:spTree>
    <p:extLst>
      <p:ext uri="{BB962C8B-B14F-4D97-AF65-F5344CB8AC3E}">
        <p14:creationId xmlns:p14="http://schemas.microsoft.com/office/powerpoint/2010/main" val="686722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219F16-5BA4-5C4F-8176-87020B51A784}" type="slidenum">
              <a:rPr lang="en-US" smtClean="0"/>
              <a:t>1</a:t>
            </a:fld>
            <a:endParaRPr lang="en-US"/>
          </a:p>
        </p:txBody>
      </p:sp>
    </p:spTree>
    <p:extLst>
      <p:ext uri="{BB962C8B-B14F-4D97-AF65-F5344CB8AC3E}">
        <p14:creationId xmlns:p14="http://schemas.microsoft.com/office/powerpoint/2010/main" val="1887440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219F16-5BA4-5C4F-8176-87020B51A784}" type="slidenum">
              <a:rPr lang="en-US" smtClean="0"/>
              <a:t>16</a:t>
            </a:fld>
            <a:endParaRPr lang="en-US"/>
          </a:p>
        </p:txBody>
      </p:sp>
    </p:spTree>
    <p:extLst>
      <p:ext uri="{BB962C8B-B14F-4D97-AF65-F5344CB8AC3E}">
        <p14:creationId xmlns:p14="http://schemas.microsoft.com/office/powerpoint/2010/main" val="3729508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219F16-5BA4-5C4F-8176-87020B51A784}" type="slidenum">
              <a:rPr lang="en-US" smtClean="0"/>
              <a:t>20</a:t>
            </a:fld>
            <a:endParaRPr lang="en-US"/>
          </a:p>
        </p:txBody>
      </p:sp>
    </p:spTree>
    <p:extLst>
      <p:ext uri="{BB962C8B-B14F-4D97-AF65-F5344CB8AC3E}">
        <p14:creationId xmlns:p14="http://schemas.microsoft.com/office/powerpoint/2010/main" val="368630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219F16-5BA4-5C4F-8176-87020B51A784}" type="slidenum">
              <a:rPr lang="en-US" smtClean="0"/>
              <a:t>22</a:t>
            </a:fld>
            <a:endParaRPr lang="en-US"/>
          </a:p>
        </p:txBody>
      </p:sp>
    </p:spTree>
    <p:extLst>
      <p:ext uri="{BB962C8B-B14F-4D97-AF65-F5344CB8AC3E}">
        <p14:creationId xmlns:p14="http://schemas.microsoft.com/office/powerpoint/2010/main" val="2156825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219F16-5BA4-5C4F-8176-87020B51A784}" type="slidenum">
              <a:rPr lang="en-US" smtClean="0"/>
              <a:t>23</a:t>
            </a:fld>
            <a:endParaRPr lang="en-US"/>
          </a:p>
        </p:txBody>
      </p:sp>
    </p:spTree>
    <p:extLst>
      <p:ext uri="{BB962C8B-B14F-4D97-AF65-F5344CB8AC3E}">
        <p14:creationId xmlns:p14="http://schemas.microsoft.com/office/powerpoint/2010/main" val="1857304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219F16-5BA4-5C4F-8176-87020B51A784}" type="slidenum">
              <a:rPr lang="en-US" smtClean="0"/>
              <a:t>27</a:t>
            </a:fld>
            <a:endParaRPr lang="en-US"/>
          </a:p>
        </p:txBody>
      </p:sp>
    </p:spTree>
    <p:extLst>
      <p:ext uri="{BB962C8B-B14F-4D97-AF65-F5344CB8AC3E}">
        <p14:creationId xmlns:p14="http://schemas.microsoft.com/office/powerpoint/2010/main" val="1952692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219F16-5BA4-5C4F-8176-87020B51A784}" type="slidenum">
              <a:rPr lang="en-US" smtClean="0"/>
              <a:t>37</a:t>
            </a:fld>
            <a:endParaRPr lang="en-US"/>
          </a:p>
        </p:txBody>
      </p:sp>
    </p:spTree>
    <p:extLst>
      <p:ext uri="{BB962C8B-B14F-4D97-AF65-F5344CB8AC3E}">
        <p14:creationId xmlns:p14="http://schemas.microsoft.com/office/powerpoint/2010/main" val="1958413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219F16-5BA4-5C4F-8176-87020B51A784}" type="slidenum">
              <a:rPr lang="en-US" smtClean="0"/>
              <a:t>60</a:t>
            </a:fld>
            <a:endParaRPr lang="en-US"/>
          </a:p>
        </p:txBody>
      </p:sp>
    </p:spTree>
    <p:extLst>
      <p:ext uri="{BB962C8B-B14F-4D97-AF65-F5344CB8AC3E}">
        <p14:creationId xmlns:p14="http://schemas.microsoft.com/office/powerpoint/2010/main" val="3211297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1563A-E4EC-99E5-3C67-573C41A896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8B0624-E25D-C64A-B283-D164D4550B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5E5BA9D-F359-4594-8C17-C6AA0AB49C34}"/>
              </a:ext>
            </a:extLst>
          </p:cNvPr>
          <p:cNvSpPr>
            <a:spLocks noGrp="1"/>
          </p:cNvSpPr>
          <p:nvPr>
            <p:ph type="dt" sz="half" idx="10"/>
          </p:nvPr>
        </p:nvSpPr>
        <p:spPr/>
        <p:txBody>
          <a:bodyPr/>
          <a:lstStyle/>
          <a:p>
            <a:fld id="{DF6959D1-69E3-5140-853F-7F6CB7BF0DED}" type="datetime1">
              <a:rPr lang="en-US" smtClean="0"/>
              <a:t>7/29/26</a:t>
            </a:fld>
            <a:endParaRPr lang="en-US"/>
          </a:p>
        </p:txBody>
      </p:sp>
      <p:sp>
        <p:nvSpPr>
          <p:cNvPr id="5" name="Footer Placeholder 4">
            <a:extLst>
              <a:ext uri="{FF2B5EF4-FFF2-40B4-BE49-F238E27FC236}">
                <a16:creationId xmlns:a16="http://schemas.microsoft.com/office/drawing/2014/main" id="{B10051CF-4A57-133D-8F9C-7FD020512ACE}"/>
              </a:ext>
            </a:extLst>
          </p:cNvPr>
          <p:cNvSpPr>
            <a:spLocks noGrp="1"/>
          </p:cNvSpPr>
          <p:nvPr>
            <p:ph type="ftr" sz="quarter" idx="11"/>
          </p:nvPr>
        </p:nvSpPr>
        <p:spPr/>
        <p:txBody>
          <a:bodyPr/>
          <a:lstStyle/>
          <a:p>
            <a:r>
              <a:rPr lang="en-US"/>
              <a:t>QuarkNet Quantum Tunneling Workshop</a:t>
            </a:r>
          </a:p>
        </p:txBody>
      </p:sp>
      <p:sp>
        <p:nvSpPr>
          <p:cNvPr id="6" name="Slide Number Placeholder 5">
            <a:extLst>
              <a:ext uri="{FF2B5EF4-FFF2-40B4-BE49-F238E27FC236}">
                <a16:creationId xmlns:a16="http://schemas.microsoft.com/office/drawing/2014/main" id="{85071BB6-344D-1434-8BB9-848116E0FCDA}"/>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3364130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463E-8127-ED8F-0C83-DFB29FBCC5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1BDA37-351C-33AA-36E2-B1DA36AD7F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9584B9-4150-4DB3-5AE4-B9378C22F193}"/>
              </a:ext>
            </a:extLst>
          </p:cNvPr>
          <p:cNvSpPr>
            <a:spLocks noGrp="1"/>
          </p:cNvSpPr>
          <p:nvPr>
            <p:ph type="dt" sz="half" idx="10"/>
          </p:nvPr>
        </p:nvSpPr>
        <p:spPr/>
        <p:txBody>
          <a:bodyPr/>
          <a:lstStyle/>
          <a:p>
            <a:fld id="{32E889CA-94CC-9942-9758-FA646BAA536C}" type="datetime1">
              <a:rPr lang="en-US" smtClean="0"/>
              <a:t>7/29/26</a:t>
            </a:fld>
            <a:endParaRPr lang="en-US"/>
          </a:p>
        </p:txBody>
      </p:sp>
      <p:sp>
        <p:nvSpPr>
          <p:cNvPr id="5" name="Footer Placeholder 4">
            <a:extLst>
              <a:ext uri="{FF2B5EF4-FFF2-40B4-BE49-F238E27FC236}">
                <a16:creationId xmlns:a16="http://schemas.microsoft.com/office/drawing/2014/main" id="{6143D1C2-3DDF-9188-4F6F-B055528333DA}"/>
              </a:ext>
            </a:extLst>
          </p:cNvPr>
          <p:cNvSpPr>
            <a:spLocks noGrp="1"/>
          </p:cNvSpPr>
          <p:nvPr>
            <p:ph type="ftr" sz="quarter" idx="11"/>
          </p:nvPr>
        </p:nvSpPr>
        <p:spPr/>
        <p:txBody>
          <a:bodyPr/>
          <a:lstStyle/>
          <a:p>
            <a:r>
              <a:rPr lang="en-US"/>
              <a:t>QuarkNet Quantum Tunneling Workshop</a:t>
            </a:r>
          </a:p>
        </p:txBody>
      </p:sp>
      <p:sp>
        <p:nvSpPr>
          <p:cNvPr id="6" name="Slide Number Placeholder 5">
            <a:extLst>
              <a:ext uri="{FF2B5EF4-FFF2-40B4-BE49-F238E27FC236}">
                <a16:creationId xmlns:a16="http://schemas.microsoft.com/office/drawing/2014/main" id="{B9E00D87-60E7-728E-804E-3ACD92C77C90}"/>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1348064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B8BB80-9132-BF9C-C864-C5BABA86F0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8CF035B-46FD-05F5-EBBE-C7FE753553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03E545-C837-43BA-63F6-631B510FD365}"/>
              </a:ext>
            </a:extLst>
          </p:cNvPr>
          <p:cNvSpPr>
            <a:spLocks noGrp="1"/>
          </p:cNvSpPr>
          <p:nvPr>
            <p:ph type="dt" sz="half" idx="10"/>
          </p:nvPr>
        </p:nvSpPr>
        <p:spPr/>
        <p:txBody>
          <a:bodyPr/>
          <a:lstStyle/>
          <a:p>
            <a:fld id="{3F6463F8-765F-2842-A356-A89D296E930C}" type="datetime1">
              <a:rPr lang="en-US" smtClean="0"/>
              <a:t>7/29/26</a:t>
            </a:fld>
            <a:endParaRPr lang="en-US"/>
          </a:p>
        </p:txBody>
      </p:sp>
      <p:sp>
        <p:nvSpPr>
          <p:cNvPr id="5" name="Footer Placeholder 4">
            <a:extLst>
              <a:ext uri="{FF2B5EF4-FFF2-40B4-BE49-F238E27FC236}">
                <a16:creationId xmlns:a16="http://schemas.microsoft.com/office/drawing/2014/main" id="{45B3CE9A-F769-5307-6395-04CCDF8195D9}"/>
              </a:ext>
            </a:extLst>
          </p:cNvPr>
          <p:cNvSpPr>
            <a:spLocks noGrp="1"/>
          </p:cNvSpPr>
          <p:nvPr>
            <p:ph type="ftr" sz="quarter" idx="11"/>
          </p:nvPr>
        </p:nvSpPr>
        <p:spPr/>
        <p:txBody>
          <a:bodyPr/>
          <a:lstStyle/>
          <a:p>
            <a:r>
              <a:rPr lang="en-US"/>
              <a:t>QuarkNet Quantum Tunneling Workshop</a:t>
            </a:r>
          </a:p>
        </p:txBody>
      </p:sp>
      <p:sp>
        <p:nvSpPr>
          <p:cNvPr id="6" name="Slide Number Placeholder 5">
            <a:extLst>
              <a:ext uri="{FF2B5EF4-FFF2-40B4-BE49-F238E27FC236}">
                <a16:creationId xmlns:a16="http://schemas.microsoft.com/office/drawing/2014/main" id="{6A94D2F0-9E5B-5749-0952-8C54D823028B}"/>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3832007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5BF93-0A2F-CF8B-59DA-52952285E1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8DBB37-9320-3A2A-3F66-7ADE54A59D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BA038A-8764-C946-E22B-1034BE170325}"/>
              </a:ext>
            </a:extLst>
          </p:cNvPr>
          <p:cNvSpPr>
            <a:spLocks noGrp="1"/>
          </p:cNvSpPr>
          <p:nvPr>
            <p:ph type="dt" sz="half" idx="10"/>
          </p:nvPr>
        </p:nvSpPr>
        <p:spPr/>
        <p:txBody>
          <a:bodyPr/>
          <a:lstStyle/>
          <a:p>
            <a:fld id="{A03A5D2D-0416-0741-9D11-F17DF282D653}" type="datetime1">
              <a:rPr lang="en-US" smtClean="0"/>
              <a:t>7/29/26</a:t>
            </a:fld>
            <a:endParaRPr lang="en-US"/>
          </a:p>
        </p:txBody>
      </p:sp>
      <p:sp>
        <p:nvSpPr>
          <p:cNvPr id="5" name="Footer Placeholder 4">
            <a:extLst>
              <a:ext uri="{FF2B5EF4-FFF2-40B4-BE49-F238E27FC236}">
                <a16:creationId xmlns:a16="http://schemas.microsoft.com/office/drawing/2014/main" id="{B0238688-CA53-6FA4-A7BC-979622AE8D40}"/>
              </a:ext>
            </a:extLst>
          </p:cNvPr>
          <p:cNvSpPr>
            <a:spLocks noGrp="1"/>
          </p:cNvSpPr>
          <p:nvPr>
            <p:ph type="ftr" sz="quarter" idx="11"/>
          </p:nvPr>
        </p:nvSpPr>
        <p:spPr/>
        <p:txBody>
          <a:bodyPr/>
          <a:lstStyle/>
          <a:p>
            <a:r>
              <a:rPr lang="en-US"/>
              <a:t>QuarkNet Quantum Tunneling Workshop</a:t>
            </a:r>
          </a:p>
        </p:txBody>
      </p:sp>
      <p:sp>
        <p:nvSpPr>
          <p:cNvPr id="6" name="Slide Number Placeholder 5">
            <a:extLst>
              <a:ext uri="{FF2B5EF4-FFF2-40B4-BE49-F238E27FC236}">
                <a16:creationId xmlns:a16="http://schemas.microsoft.com/office/drawing/2014/main" id="{CFB3BBB5-98D3-1555-5F58-0EF64FA30316}"/>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1995707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5BF8D-AB62-7A95-4615-4BC21FF4C9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8A41F0-6BB5-9718-8F23-E118171DEF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1A44F7-0830-3303-8EBB-A3712883E5A6}"/>
              </a:ext>
            </a:extLst>
          </p:cNvPr>
          <p:cNvSpPr>
            <a:spLocks noGrp="1"/>
          </p:cNvSpPr>
          <p:nvPr>
            <p:ph type="dt" sz="half" idx="10"/>
          </p:nvPr>
        </p:nvSpPr>
        <p:spPr/>
        <p:txBody>
          <a:bodyPr/>
          <a:lstStyle/>
          <a:p>
            <a:fld id="{71267009-8AF8-3140-898F-FC567EAD3231}" type="datetime1">
              <a:rPr lang="en-US" smtClean="0"/>
              <a:t>7/29/26</a:t>
            </a:fld>
            <a:endParaRPr lang="en-US"/>
          </a:p>
        </p:txBody>
      </p:sp>
      <p:sp>
        <p:nvSpPr>
          <p:cNvPr id="5" name="Footer Placeholder 4">
            <a:extLst>
              <a:ext uri="{FF2B5EF4-FFF2-40B4-BE49-F238E27FC236}">
                <a16:creationId xmlns:a16="http://schemas.microsoft.com/office/drawing/2014/main" id="{9A8F5973-F0F4-DD4C-DF62-68874A88AC2B}"/>
              </a:ext>
            </a:extLst>
          </p:cNvPr>
          <p:cNvSpPr>
            <a:spLocks noGrp="1"/>
          </p:cNvSpPr>
          <p:nvPr>
            <p:ph type="ftr" sz="quarter" idx="11"/>
          </p:nvPr>
        </p:nvSpPr>
        <p:spPr/>
        <p:txBody>
          <a:bodyPr/>
          <a:lstStyle/>
          <a:p>
            <a:r>
              <a:rPr lang="en-US"/>
              <a:t>QuarkNet Quantum Tunneling Workshop</a:t>
            </a:r>
          </a:p>
        </p:txBody>
      </p:sp>
      <p:sp>
        <p:nvSpPr>
          <p:cNvPr id="6" name="Slide Number Placeholder 5">
            <a:extLst>
              <a:ext uri="{FF2B5EF4-FFF2-40B4-BE49-F238E27FC236}">
                <a16:creationId xmlns:a16="http://schemas.microsoft.com/office/drawing/2014/main" id="{40D3041E-1760-181F-2869-490C3E313E5C}"/>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20345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27C93-44E5-A9A2-5AD3-C4A295BE0D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F845AF-741E-35A8-153B-C0CF3A6F5E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1471CB3-B007-735C-8D1F-51E9477C7A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20CF65-9783-85AE-3238-2BC2A7C37477}"/>
              </a:ext>
            </a:extLst>
          </p:cNvPr>
          <p:cNvSpPr>
            <a:spLocks noGrp="1"/>
          </p:cNvSpPr>
          <p:nvPr>
            <p:ph type="dt" sz="half" idx="10"/>
          </p:nvPr>
        </p:nvSpPr>
        <p:spPr/>
        <p:txBody>
          <a:bodyPr/>
          <a:lstStyle/>
          <a:p>
            <a:fld id="{3D7D074A-C31A-E946-83A8-E068905257D1}" type="datetime1">
              <a:rPr lang="en-US" smtClean="0"/>
              <a:t>7/29/26</a:t>
            </a:fld>
            <a:endParaRPr lang="en-US"/>
          </a:p>
        </p:txBody>
      </p:sp>
      <p:sp>
        <p:nvSpPr>
          <p:cNvPr id="6" name="Footer Placeholder 5">
            <a:extLst>
              <a:ext uri="{FF2B5EF4-FFF2-40B4-BE49-F238E27FC236}">
                <a16:creationId xmlns:a16="http://schemas.microsoft.com/office/drawing/2014/main" id="{0E4A07C1-D68A-73EC-6286-76F657FCCDD8}"/>
              </a:ext>
            </a:extLst>
          </p:cNvPr>
          <p:cNvSpPr>
            <a:spLocks noGrp="1"/>
          </p:cNvSpPr>
          <p:nvPr>
            <p:ph type="ftr" sz="quarter" idx="11"/>
          </p:nvPr>
        </p:nvSpPr>
        <p:spPr/>
        <p:txBody>
          <a:bodyPr/>
          <a:lstStyle/>
          <a:p>
            <a:r>
              <a:rPr lang="en-US"/>
              <a:t>QuarkNet Quantum Tunneling Workshop</a:t>
            </a:r>
          </a:p>
        </p:txBody>
      </p:sp>
      <p:sp>
        <p:nvSpPr>
          <p:cNvPr id="7" name="Slide Number Placeholder 6">
            <a:extLst>
              <a:ext uri="{FF2B5EF4-FFF2-40B4-BE49-F238E27FC236}">
                <a16:creationId xmlns:a16="http://schemas.microsoft.com/office/drawing/2014/main" id="{49792211-E06E-71A0-175E-FF81B518DD48}"/>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3631735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F1C4-9F29-27A4-F6E9-70EEECF155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E0ED31-561A-9FB8-0DEF-C9EC4EFAF7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EB4EBC-C849-6C65-7F1B-BF182A7D21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EAF875-046C-A2DA-EC3C-59752A963A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2230A3-8A2F-FE35-E85B-241EB64C41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1992D0-6C93-50F4-5840-BB9009C409A1}"/>
              </a:ext>
            </a:extLst>
          </p:cNvPr>
          <p:cNvSpPr>
            <a:spLocks noGrp="1"/>
          </p:cNvSpPr>
          <p:nvPr>
            <p:ph type="dt" sz="half" idx="10"/>
          </p:nvPr>
        </p:nvSpPr>
        <p:spPr/>
        <p:txBody>
          <a:bodyPr/>
          <a:lstStyle/>
          <a:p>
            <a:fld id="{290FF9B2-B6C2-8748-98A5-88EBF3052AED}" type="datetime1">
              <a:rPr lang="en-US" smtClean="0"/>
              <a:t>7/29/26</a:t>
            </a:fld>
            <a:endParaRPr lang="en-US"/>
          </a:p>
        </p:txBody>
      </p:sp>
      <p:sp>
        <p:nvSpPr>
          <p:cNvPr id="8" name="Footer Placeholder 7">
            <a:extLst>
              <a:ext uri="{FF2B5EF4-FFF2-40B4-BE49-F238E27FC236}">
                <a16:creationId xmlns:a16="http://schemas.microsoft.com/office/drawing/2014/main" id="{FBB193F3-E75A-E0B9-8A39-7A8E33FC7466}"/>
              </a:ext>
            </a:extLst>
          </p:cNvPr>
          <p:cNvSpPr>
            <a:spLocks noGrp="1"/>
          </p:cNvSpPr>
          <p:nvPr>
            <p:ph type="ftr" sz="quarter" idx="11"/>
          </p:nvPr>
        </p:nvSpPr>
        <p:spPr/>
        <p:txBody>
          <a:bodyPr/>
          <a:lstStyle/>
          <a:p>
            <a:r>
              <a:rPr lang="en-US"/>
              <a:t>QuarkNet Quantum Tunneling Workshop</a:t>
            </a:r>
          </a:p>
        </p:txBody>
      </p:sp>
      <p:sp>
        <p:nvSpPr>
          <p:cNvPr id="9" name="Slide Number Placeholder 8">
            <a:extLst>
              <a:ext uri="{FF2B5EF4-FFF2-40B4-BE49-F238E27FC236}">
                <a16:creationId xmlns:a16="http://schemas.microsoft.com/office/drawing/2014/main" id="{C2A306C4-6A2D-5260-68F3-7DC5424028F8}"/>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4013349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F40D5-3C6B-5091-E5B6-7E04614442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B91DFB-5E52-9FFF-EF47-B4E76DE17849}"/>
              </a:ext>
            </a:extLst>
          </p:cNvPr>
          <p:cNvSpPr>
            <a:spLocks noGrp="1"/>
          </p:cNvSpPr>
          <p:nvPr>
            <p:ph type="dt" sz="half" idx="10"/>
          </p:nvPr>
        </p:nvSpPr>
        <p:spPr/>
        <p:txBody>
          <a:bodyPr/>
          <a:lstStyle/>
          <a:p>
            <a:fld id="{03AAF4F2-E4DC-9B43-A938-EE1A7275EA66}" type="datetime1">
              <a:rPr lang="en-US" smtClean="0"/>
              <a:t>7/29/26</a:t>
            </a:fld>
            <a:endParaRPr lang="en-US"/>
          </a:p>
        </p:txBody>
      </p:sp>
      <p:sp>
        <p:nvSpPr>
          <p:cNvPr id="4" name="Footer Placeholder 3">
            <a:extLst>
              <a:ext uri="{FF2B5EF4-FFF2-40B4-BE49-F238E27FC236}">
                <a16:creationId xmlns:a16="http://schemas.microsoft.com/office/drawing/2014/main" id="{55420487-388D-C6B0-4DE8-C0AEEA6A505F}"/>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664CE8AB-59D3-7EEB-BD2C-F88689A6CB4F}"/>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3047568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B57AF4-022E-F06E-A57E-5AD2BB3AF2E6}"/>
              </a:ext>
            </a:extLst>
          </p:cNvPr>
          <p:cNvSpPr>
            <a:spLocks noGrp="1"/>
          </p:cNvSpPr>
          <p:nvPr>
            <p:ph type="dt" sz="half" idx="10"/>
          </p:nvPr>
        </p:nvSpPr>
        <p:spPr/>
        <p:txBody>
          <a:bodyPr/>
          <a:lstStyle/>
          <a:p>
            <a:fld id="{A58E01CE-2154-F94D-BC0C-A24BD910C17E}" type="datetime1">
              <a:rPr lang="en-US" smtClean="0"/>
              <a:t>7/29/26</a:t>
            </a:fld>
            <a:endParaRPr lang="en-US"/>
          </a:p>
        </p:txBody>
      </p:sp>
      <p:sp>
        <p:nvSpPr>
          <p:cNvPr id="3" name="Footer Placeholder 2">
            <a:extLst>
              <a:ext uri="{FF2B5EF4-FFF2-40B4-BE49-F238E27FC236}">
                <a16:creationId xmlns:a16="http://schemas.microsoft.com/office/drawing/2014/main" id="{706F5457-81AB-B160-C105-1A40708F11EC}"/>
              </a:ext>
            </a:extLst>
          </p:cNvPr>
          <p:cNvSpPr>
            <a:spLocks noGrp="1"/>
          </p:cNvSpPr>
          <p:nvPr>
            <p:ph type="ftr" sz="quarter" idx="11"/>
          </p:nvPr>
        </p:nvSpPr>
        <p:spPr/>
        <p:txBody>
          <a:bodyPr/>
          <a:lstStyle/>
          <a:p>
            <a:r>
              <a:rPr lang="en-US"/>
              <a:t>QuarkNet Quantum Tunneling Workshop</a:t>
            </a:r>
          </a:p>
        </p:txBody>
      </p:sp>
      <p:sp>
        <p:nvSpPr>
          <p:cNvPr id="4" name="Slide Number Placeholder 3">
            <a:extLst>
              <a:ext uri="{FF2B5EF4-FFF2-40B4-BE49-F238E27FC236}">
                <a16:creationId xmlns:a16="http://schemas.microsoft.com/office/drawing/2014/main" id="{FE22BCC6-E116-85BF-3803-9F5993EF8F51}"/>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1145565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74203-7416-FA02-725D-B97C19BD72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1377A7-7D65-6E98-6A47-6B3389A6FA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06687C-5979-554B-D1E4-ABADADF817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3F96E3-5AB2-A83C-F7FC-9F3BF0389F74}"/>
              </a:ext>
            </a:extLst>
          </p:cNvPr>
          <p:cNvSpPr>
            <a:spLocks noGrp="1"/>
          </p:cNvSpPr>
          <p:nvPr>
            <p:ph type="dt" sz="half" idx="10"/>
          </p:nvPr>
        </p:nvSpPr>
        <p:spPr/>
        <p:txBody>
          <a:bodyPr/>
          <a:lstStyle/>
          <a:p>
            <a:fld id="{B5518B1F-31AF-8548-B75F-1ECF78B0BB49}" type="datetime1">
              <a:rPr lang="en-US" smtClean="0"/>
              <a:t>7/29/26</a:t>
            </a:fld>
            <a:endParaRPr lang="en-US"/>
          </a:p>
        </p:txBody>
      </p:sp>
      <p:sp>
        <p:nvSpPr>
          <p:cNvPr id="6" name="Footer Placeholder 5">
            <a:extLst>
              <a:ext uri="{FF2B5EF4-FFF2-40B4-BE49-F238E27FC236}">
                <a16:creationId xmlns:a16="http://schemas.microsoft.com/office/drawing/2014/main" id="{9B28F374-E29E-CD53-9620-F88BC08C45A4}"/>
              </a:ext>
            </a:extLst>
          </p:cNvPr>
          <p:cNvSpPr>
            <a:spLocks noGrp="1"/>
          </p:cNvSpPr>
          <p:nvPr>
            <p:ph type="ftr" sz="quarter" idx="11"/>
          </p:nvPr>
        </p:nvSpPr>
        <p:spPr/>
        <p:txBody>
          <a:bodyPr/>
          <a:lstStyle/>
          <a:p>
            <a:r>
              <a:rPr lang="en-US"/>
              <a:t>QuarkNet Quantum Tunneling Workshop</a:t>
            </a:r>
          </a:p>
        </p:txBody>
      </p:sp>
      <p:sp>
        <p:nvSpPr>
          <p:cNvPr id="7" name="Slide Number Placeholder 6">
            <a:extLst>
              <a:ext uri="{FF2B5EF4-FFF2-40B4-BE49-F238E27FC236}">
                <a16:creationId xmlns:a16="http://schemas.microsoft.com/office/drawing/2014/main" id="{E7821887-38B9-FEB6-ACC0-4A4FE96CD5B6}"/>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1110286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443DE-95F7-EDE8-4F19-AB1CE74052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2F9E92C-580C-B299-D979-F743DCF97D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C6EDD8-4BCF-4810-8F87-BAD4BD0DB6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5C6062-738B-E1EB-CA27-C22A076DFB63}"/>
              </a:ext>
            </a:extLst>
          </p:cNvPr>
          <p:cNvSpPr>
            <a:spLocks noGrp="1"/>
          </p:cNvSpPr>
          <p:nvPr>
            <p:ph type="dt" sz="half" idx="10"/>
          </p:nvPr>
        </p:nvSpPr>
        <p:spPr/>
        <p:txBody>
          <a:bodyPr/>
          <a:lstStyle/>
          <a:p>
            <a:fld id="{1883CC35-BC1A-E249-8C74-F4DBF2E39487}" type="datetime1">
              <a:rPr lang="en-US" smtClean="0"/>
              <a:t>7/29/26</a:t>
            </a:fld>
            <a:endParaRPr lang="en-US"/>
          </a:p>
        </p:txBody>
      </p:sp>
      <p:sp>
        <p:nvSpPr>
          <p:cNvPr id="6" name="Footer Placeholder 5">
            <a:extLst>
              <a:ext uri="{FF2B5EF4-FFF2-40B4-BE49-F238E27FC236}">
                <a16:creationId xmlns:a16="http://schemas.microsoft.com/office/drawing/2014/main" id="{EF685FE5-BAC1-1E73-0B3E-EA3A978A927E}"/>
              </a:ext>
            </a:extLst>
          </p:cNvPr>
          <p:cNvSpPr>
            <a:spLocks noGrp="1"/>
          </p:cNvSpPr>
          <p:nvPr>
            <p:ph type="ftr" sz="quarter" idx="11"/>
          </p:nvPr>
        </p:nvSpPr>
        <p:spPr/>
        <p:txBody>
          <a:bodyPr/>
          <a:lstStyle/>
          <a:p>
            <a:r>
              <a:rPr lang="en-US"/>
              <a:t>QuarkNet Quantum Tunneling Workshop</a:t>
            </a:r>
          </a:p>
        </p:txBody>
      </p:sp>
      <p:sp>
        <p:nvSpPr>
          <p:cNvPr id="7" name="Slide Number Placeholder 6">
            <a:extLst>
              <a:ext uri="{FF2B5EF4-FFF2-40B4-BE49-F238E27FC236}">
                <a16:creationId xmlns:a16="http://schemas.microsoft.com/office/drawing/2014/main" id="{B82BF6F8-B805-CAF4-1EBD-2B2A4A5A9428}"/>
              </a:ext>
            </a:extLst>
          </p:cNvPr>
          <p:cNvSpPr>
            <a:spLocks noGrp="1"/>
          </p:cNvSpPr>
          <p:nvPr>
            <p:ph type="sldNum" sz="quarter" idx="12"/>
          </p:nvPr>
        </p:nvSpPr>
        <p:spPr/>
        <p:txBody>
          <a:bodyPr/>
          <a:lstStyle/>
          <a:p>
            <a:fld id="{572ECE96-1129-3643-9372-739AE1075948}" type="slidenum">
              <a:rPr lang="en-US" smtClean="0"/>
              <a:t>‹#›</a:t>
            </a:fld>
            <a:endParaRPr lang="en-US"/>
          </a:p>
        </p:txBody>
      </p:sp>
    </p:spTree>
    <p:extLst>
      <p:ext uri="{BB962C8B-B14F-4D97-AF65-F5344CB8AC3E}">
        <p14:creationId xmlns:p14="http://schemas.microsoft.com/office/powerpoint/2010/main" val="3103927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5000"/>
            <a:lumOff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BD6298-CDB9-ECF3-9B4C-56083B9253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A8AAFC-251C-9B0B-3529-CF20E51B84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4A04AC-8184-BAC4-703C-534BFD8AB3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E9E5FA-57C1-2E4E-8A3C-59ABA1FFDB30}" type="datetime1">
              <a:rPr lang="en-US" smtClean="0"/>
              <a:t>7/29/26</a:t>
            </a:fld>
            <a:endParaRPr lang="en-US"/>
          </a:p>
        </p:txBody>
      </p:sp>
      <p:sp>
        <p:nvSpPr>
          <p:cNvPr id="5" name="Footer Placeholder 4">
            <a:extLst>
              <a:ext uri="{FF2B5EF4-FFF2-40B4-BE49-F238E27FC236}">
                <a16:creationId xmlns:a16="http://schemas.microsoft.com/office/drawing/2014/main" id="{F17D8631-792C-296B-E52A-68CF7B69A8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QuarkNet Quantum Tunneling Workshop</a:t>
            </a:r>
          </a:p>
        </p:txBody>
      </p:sp>
      <p:sp>
        <p:nvSpPr>
          <p:cNvPr id="6" name="Slide Number Placeholder 5">
            <a:extLst>
              <a:ext uri="{FF2B5EF4-FFF2-40B4-BE49-F238E27FC236}">
                <a16:creationId xmlns:a16="http://schemas.microsoft.com/office/drawing/2014/main" id="{A7E98A91-B199-583A-E5B3-AE5769C351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2ECE96-1129-3643-9372-739AE1075948}" type="slidenum">
              <a:rPr lang="en-US" smtClean="0"/>
              <a:t>‹#›</a:t>
            </a:fld>
            <a:endParaRPr lang="en-US"/>
          </a:p>
        </p:txBody>
      </p:sp>
    </p:spTree>
    <p:extLst>
      <p:ext uri="{BB962C8B-B14F-4D97-AF65-F5344CB8AC3E}">
        <p14:creationId xmlns:p14="http://schemas.microsoft.com/office/powerpoint/2010/main" val="2011930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CloudChamber.M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hyperlink" Target="https://www.nndc.bnl.gov/nudat3/"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youtube.com/watch?v=5BPC9fWqkDw" TargetMode="External"/><Relationship Id="rId2" Type="http://schemas.openxmlformats.org/officeDocument/2006/relationships/hyperlink" Target="https://www.youtube.com/watch?v=VaDA4k_68QI"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www.youtube.com/watch?v=_f8zeEI0oys&amp;t=379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5.xml"/><Relationship Id="rId4" Type="http://schemas.openxmlformats.org/officeDocument/2006/relationships/image" Target="../media/image6.jp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2892A-3A6C-FF46-A8A6-B9CD3AC8EB63}"/>
              </a:ext>
            </a:extLst>
          </p:cNvPr>
          <p:cNvSpPr>
            <a:spLocks noGrp="1"/>
          </p:cNvSpPr>
          <p:nvPr>
            <p:ph type="ctrTitle"/>
          </p:nvPr>
        </p:nvSpPr>
        <p:spPr>
          <a:xfrm>
            <a:off x="1524000" y="406400"/>
            <a:ext cx="9144000" cy="2387600"/>
          </a:xfrm>
          <a:noFill/>
        </p:spPr>
        <p:txBody>
          <a:bodyPr>
            <a:normAutofit fontScale="90000"/>
          </a:bodyPr>
          <a:lstStyle/>
          <a:p>
            <a:r>
              <a:rPr lang="en-US" dirty="0"/>
              <a:t>Boston </a:t>
            </a:r>
            <a:r>
              <a:rPr lang="en-US" dirty="0" err="1"/>
              <a:t>QuarkNet</a:t>
            </a:r>
            <a:r>
              <a:rPr lang="en-US" dirty="0"/>
              <a:t> </a:t>
            </a:r>
            <a:br>
              <a:rPr lang="en-US" dirty="0"/>
            </a:br>
            <a:r>
              <a:rPr lang="en-US" dirty="0"/>
              <a:t>Quantum Tunneling Workshop</a:t>
            </a:r>
            <a:br>
              <a:rPr lang="en-US" dirty="0"/>
            </a:br>
            <a:r>
              <a:rPr lang="en-US" dirty="0"/>
              <a:t>Quantum Mechanics, </a:t>
            </a:r>
            <a:r>
              <a:rPr lang="en-US" dirty="0">
                <a:latin typeface="Symbol" pitchFamily="2" charset="2"/>
              </a:rPr>
              <a:t>a</a:t>
            </a:r>
            <a:r>
              <a:rPr lang="en-US" dirty="0"/>
              <a:t>-decay</a:t>
            </a:r>
          </a:p>
        </p:txBody>
      </p:sp>
      <p:sp>
        <p:nvSpPr>
          <p:cNvPr id="3" name="Subtitle 2">
            <a:extLst>
              <a:ext uri="{FF2B5EF4-FFF2-40B4-BE49-F238E27FC236}">
                <a16:creationId xmlns:a16="http://schemas.microsoft.com/office/drawing/2014/main" id="{09ADDEC3-05DA-4640-BC53-C21F5B71C417}"/>
              </a:ext>
            </a:extLst>
          </p:cNvPr>
          <p:cNvSpPr>
            <a:spLocks noGrp="1"/>
          </p:cNvSpPr>
          <p:nvPr>
            <p:ph type="subTitle" idx="1"/>
          </p:nvPr>
        </p:nvSpPr>
        <p:spPr>
          <a:xfrm>
            <a:off x="1524000" y="3024660"/>
            <a:ext cx="9144000" cy="2387599"/>
          </a:xfrm>
        </p:spPr>
        <p:txBody>
          <a:bodyPr>
            <a:normAutofit lnSpcReduction="10000"/>
          </a:bodyPr>
          <a:lstStyle/>
          <a:p>
            <a:pPr>
              <a:lnSpc>
                <a:spcPct val="100000"/>
              </a:lnSpc>
            </a:pPr>
            <a:r>
              <a:rPr lang="en-US" sz="2800" dirty="0"/>
              <a:t>August 13-14, 2026</a:t>
            </a:r>
          </a:p>
          <a:p>
            <a:pPr>
              <a:lnSpc>
                <a:spcPct val="100000"/>
              </a:lnSpc>
            </a:pPr>
            <a:r>
              <a:rPr lang="en-US" sz="3900" dirty="0"/>
              <a:t>Dr. Rick Dower</a:t>
            </a:r>
          </a:p>
          <a:p>
            <a:pPr>
              <a:lnSpc>
                <a:spcPct val="100000"/>
              </a:lnSpc>
            </a:pPr>
            <a:r>
              <a:rPr lang="en-US" sz="3000" dirty="0"/>
              <a:t>Charles T. Bauer Professor, Emeritus</a:t>
            </a:r>
          </a:p>
          <a:p>
            <a:pPr>
              <a:lnSpc>
                <a:spcPct val="100000"/>
              </a:lnSpc>
            </a:pPr>
            <a:r>
              <a:rPr lang="en-US" sz="3000" dirty="0"/>
              <a:t>The Roxbury Latin School</a:t>
            </a:r>
          </a:p>
          <a:p>
            <a:endParaRPr lang="en-US" dirty="0"/>
          </a:p>
        </p:txBody>
      </p:sp>
    </p:spTree>
    <p:extLst>
      <p:ext uri="{BB962C8B-B14F-4D97-AF65-F5344CB8AC3E}">
        <p14:creationId xmlns:p14="http://schemas.microsoft.com/office/powerpoint/2010/main" val="2186701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F6CEC-939F-F619-A203-E9BD3EA0A3A1}"/>
              </a:ext>
            </a:extLst>
          </p:cNvPr>
          <p:cNvSpPr>
            <a:spLocks noGrp="1"/>
          </p:cNvSpPr>
          <p:nvPr>
            <p:ph type="title"/>
          </p:nvPr>
        </p:nvSpPr>
        <p:spPr/>
        <p:txBody>
          <a:bodyPr/>
          <a:lstStyle/>
          <a:p>
            <a:pPr algn="ctr"/>
            <a:r>
              <a:rPr lang="en-US" u="sng" dirty="0"/>
              <a:t>Activity 1</a:t>
            </a:r>
            <a:r>
              <a:rPr lang="en-US" dirty="0"/>
              <a:t> Radioactive Decay Series</a:t>
            </a:r>
          </a:p>
        </p:txBody>
      </p:sp>
      <p:sp>
        <p:nvSpPr>
          <p:cNvPr id="3" name="Content Placeholder 2">
            <a:extLst>
              <a:ext uri="{FF2B5EF4-FFF2-40B4-BE49-F238E27FC236}">
                <a16:creationId xmlns:a16="http://schemas.microsoft.com/office/drawing/2014/main" id="{8E616390-7767-31DD-5632-E79012E1C841}"/>
              </a:ext>
            </a:extLst>
          </p:cNvPr>
          <p:cNvSpPr>
            <a:spLocks noGrp="1"/>
          </p:cNvSpPr>
          <p:nvPr>
            <p:ph idx="1"/>
          </p:nvPr>
        </p:nvSpPr>
        <p:spPr/>
        <p:txBody>
          <a:bodyPr/>
          <a:lstStyle/>
          <a:p>
            <a:pPr marL="514350" indent="-514350">
              <a:buFont typeface="+mj-lt"/>
              <a:buAutoNum type="arabicPeriod"/>
            </a:pPr>
            <a:r>
              <a:rPr lang="en-US" dirty="0"/>
              <a:t>Get a chart for one of the four natural radioactive decay series (Uranium, Actinium, Thorium, Neptunium).</a:t>
            </a:r>
            <a:br>
              <a:rPr lang="en-US" dirty="0"/>
            </a:br>
            <a:endParaRPr lang="en-US" dirty="0"/>
          </a:p>
          <a:p>
            <a:pPr marL="514350" indent="-514350">
              <a:buFont typeface="+mj-lt"/>
              <a:buAutoNum type="arabicPeriod"/>
            </a:pPr>
            <a:r>
              <a:rPr lang="en-US" dirty="0"/>
              <a:t>Use the sequence of </a:t>
            </a:r>
            <a:r>
              <a:rPr lang="en-US" dirty="0">
                <a:latin typeface="Symbol" pitchFamily="2" charset="2"/>
              </a:rPr>
              <a:t>a</a:t>
            </a:r>
            <a:r>
              <a:rPr lang="en-US" dirty="0"/>
              <a:t> and </a:t>
            </a:r>
            <a:r>
              <a:rPr lang="en-US" dirty="0">
                <a:latin typeface="Symbol" pitchFamily="2" charset="2"/>
              </a:rPr>
              <a:t>b</a:t>
            </a:r>
            <a:r>
              <a:rPr lang="en-US" dirty="0"/>
              <a:t> decays to fill in the isotopes on the chart from the beginning isotope at the top right to the stable end point isotope at the bottom left of your series.</a:t>
            </a:r>
            <a:br>
              <a:rPr lang="en-US" dirty="0"/>
            </a:br>
            <a:endParaRPr lang="en-US" dirty="0"/>
          </a:p>
          <a:p>
            <a:pPr marL="514350" indent="-514350">
              <a:buFont typeface="+mj-lt"/>
              <a:buAutoNum type="arabicPeriod"/>
            </a:pPr>
            <a:r>
              <a:rPr lang="en-US" dirty="0"/>
              <a:t>Compare your isotope sequence with those of others who had the same series and reconcile any differences.</a:t>
            </a:r>
          </a:p>
        </p:txBody>
      </p:sp>
      <p:sp>
        <p:nvSpPr>
          <p:cNvPr id="4" name="Footer Placeholder 3">
            <a:extLst>
              <a:ext uri="{FF2B5EF4-FFF2-40B4-BE49-F238E27FC236}">
                <a16:creationId xmlns:a16="http://schemas.microsoft.com/office/drawing/2014/main" id="{872E91F8-32F8-7449-A831-2FA0A57834EB}"/>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66093BDD-F775-9878-9C86-FC12DBEE07AC}"/>
              </a:ext>
            </a:extLst>
          </p:cNvPr>
          <p:cNvSpPr>
            <a:spLocks noGrp="1"/>
          </p:cNvSpPr>
          <p:nvPr>
            <p:ph type="sldNum" sz="quarter" idx="12"/>
          </p:nvPr>
        </p:nvSpPr>
        <p:spPr/>
        <p:txBody>
          <a:bodyPr/>
          <a:lstStyle/>
          <a:p>
            <a:fld id="{572ECE96-1129-3643-9372-739AE1075948}" type="slidenum">
              <a:rPr lang="en-US" smtClean="0"/>
              <a:t>10</a:t>
            </a:fld>
            <a:endParaRPr lang="en-US"/>
          </a:p>
        </p:txBody>
      </p:sp>
    </p:spTree>
    <p:extLst>
      <p:ext uri="{BB962C8B-B14F-4D97-AF65-F5344CB8AC3E}">
        <p14:creationId xmlns:p14="http://schemas.microsoft.com/office/powerpoint/2010/main" val="2643685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36B1C-7508-FACF-B74D-5AA6D7AB37DF}"/>
              </a:ext>
            </a:extLst>
          </p:cNvPr>
          <p:cNvSpPr>
            <a:spLocks noGrp="1"/>
          </p:cNvSpPr>
          <p:nvPr>
            <p:ph type="title"/>
          </p:nvPr>
        </p:nvSpPr>
        <p:spPr/>
        <p:txBody>
          <a:bodyPr/>
          <a:lstStyle/>
          <a:p>
            <a:pPr algn="ctr"/>
            <a:r>
              <a:rPr lang="en-US" dirty="0"/>
              <a:t>How were the </a:t>
            </a:r>
            <a:r>
              <a:rPr lang="en-US" dirty="0">
                <a:latin typeface="Symbol" pitchFamily="2" charset="2"/>
              </a:rPr>
              <a:t>a</a:t>
            </a:r>
            <a:r>
              <a:rPr lang="en-US" dirty="0"/>
              <a:t>, </a:t>
            </a:r>
            <a:r>
              <a:rPr lang="en-US" dirty="0">
                <a:latin typeface="Symbol" pitchFamily="2" charset="2"/>
              </a:rPr>
              <a:t>b</a:t>
            </a:r>
            <a:r>
              <a:rPr lang="en-US" dirty="0"/>
              <a:t> decay sequences of the radioactive series determined?</a:t>
            </a:r>
          </a:p>
        </p:txBody>
      </p:sp>
      <p:sp>
        <p:nvSpPr>
          <p:cNvPr id="3" name="Footer Placeholder 2">
            <a:extLst>
              <a:ext uri="{FF2B5EF4-FFF2-40B4-BE49-F238E27FC236}">
                <a16:creationId xmlns:a16="http://schemas.microsoft.com/office/drawing/2014/main" id="{511A582B-EAC5-6BB4-16E6-4AD87A2ED544}"/>
              </a:ext>
            </a:extLst>
          </p:cNvPr>
          <p:cNvSpPr>
            <a:spLocks noGrp="1"/>
          </p:cNvSpPr>
          <p:nvPr>
            <p:ph type="ftr" sz="quarter" idx="11"/>
          </p:nvPr>
        </p:nvSpPr>
        <p:spPr/>
        <p:txBody>
          <a:bodyPr/>
          <a:lstStyle/>
          <a:p>
            <a:r>
              <a:rPr lang="en-US"/>
              <a:t>QuarkNet Quantum Tunneling Workshop</a:t>
            </a:r>
          </a:p>
        </p:txBody>
      </p:sp>
      <p:sp>
        <p:nvSpPr>
          <p:cNvPr id="4" name="Slide Number Placeholder 3">
            <a:extLst>
              <a:ext uri="{FF2B5EF4-FFF2-40B4-BE49-F238E27FC236}">
                <a16:creationId xmlns:a16="http://schemas.microsoft.com/office/drawing/2014/main" id="{6DFCDDEB-7FDC-826C-440C-C41164D28BFB}"/>
              </a:ext>
            </a:extLst>
          </p:cNvPr>
          <p:cNvSpPr>
            <a:spLocks noGrp="1"/>
          </p:cNvSpPr>
          <p:nvPr>
            <p:ph type="sldNum" sz="quarter" idx="12"/>
          </p:nvPr>
        </p:nvSpPr>
        <p:spPr/>
        <p:txBody>
          <a:bodyPr/>
          <a:lstStyle/>
          <a:p>
            <a:fld id="{572ECE96-1129-3643-9372-739AE1075948}" type="slidenum">
              <a:rPr lang="en-US" smtClean="0"/>
              <a:t>11</a:t>
            </a:fld>
            <a:endParaRPr lang="en-US"/>
          </a:p>
        </p:txBody>
      </p:sp>
    </p:spTree>
    <p:extLst>
      <p:ext uri="{BB962C8B-B14F-4D97-AF65-F5344CB8AC3E}">
        <p14:creationId xmlns:p14="http://schemas.microsoft.com/office/powerpoint/2010/main" val="3309985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AA66C-FD58-5411-F022-6BE57DC7F547}"/>
              </a:ext>
            </a:extLst>
          </p:cNvPr>
          <p:cNvSpPr>
            <a:spLocks noGrp="1"/>
          </p:cNvSpPr>
          <p:nvPr>
            <p:ph type="title"/>
          </p:nvPr>
        </p:nvSpPr>
        <p:spPr>
          <a:xfrm>
            <a:off x="839788" y="365126"/>
            <a:ext cx="10515600" cy="967256"/>
          </a:xfrm>
        </p:spPr>
        <p:txBody>
          <a:bodyPr/>
          <a:lstStyle/>
          <a:p>
            <a:pPr algn="ctr"/>
            <a:r>
              <a:rPr lang="en-US" dirty="0"/>
              <a:t>Radioactive Transformations - 1</a:t>
            </a:r>
          </a:p>
        </p:txBody>
      </p:sp>
      <p:sp>
        <p:nvSpPr>
          <p:cNvPr id="3" name="Text Placeholder 2">
            <a:extLst>
              <a:ext uri="{FF2B5EF4-FFF2-40B4-BE49-F238E27FC236}">
                <a16:creationId xmlns:a16="http://schemas.microsoft.com/office/drawing/2014/main" id="{DDA2F7F6-60F6-429E-CC5E-6CAEB0228EE6}"/>
              </a:ext>
            </a:extLst>
          </p:cNvPr>
          <p:cNvSpPr>
            <a:spLocks noGrp="1"/>
          </p:cNvSpPr>
          <p:nvPr>
            <p:ph type="body" idx="1"/>
          </p:nvPr>
        </p:nvSpPr>
        <p:spPr>
          <a:xfrm>
            <a:off x="836612" y="1460459"/>
            <a:ext cx="5157787" cy="460458"/>
          </a:xfrm>
        </p:spPr>
        <p:txBody>
          <a:bodyPr/>
          <a:lstStyle/>
          <a:p>
            <a:pPr algn="ctr"/>
            <a:r>
              <a:rPr lang="en-US" dirty="0"/>
              <a:t>Thorium Emanation Apparatus</a:t>
            </a:r>
          </a:p>
        </p:txBody>
      </p:sp>
      <p:pic>
        <p:nvPicPr>
          <p:cNvPr id="10" name="Content Placeholder 9" descr="A diagram of a device&#10;&#10;AI-generated content may be incorrect.">
            <a:extLst>
              <a:ext uri="{FF2B5EF4-FFF2-40B4-BE49-F238E27FC236}">
                <a16:creationId xmlns:a16="http://schemas.microsoft.com/office/drawing/2014/main" id="{0A08C68F-E90C-42D5-4C31-B6FC26110008}"/>
              </a:ext>
            </a:extLst>
          </p:cNvPr>
          <p:cNvPicPr>
            <a:picLocks noGrp="1" noChangeAspect="1"/>
          </p:cNvPicPr>
          <p:nvPr>
            <p:ph sz="half" idx="2"/>
          </p:nvPr>
        </p:nvPicPr>
        <p:blipFill>
          <a:blip r:embed="rId2"/>
          <a:stretch>
            <a:fillRect/>
          </a:stretch>
        </p:blipFill>
        <p:spPr>
          <a:xfrm>
            <a:off x="1070532" y="3274541"/>
            <a:ext cx="4927043" cy="2251078"/>
          </a:xfrm>
        </p:spPr>
      </p:pic>
      <p:sp>
        <p:nvSpPr>
          <p:cNvPr id="5" name="Text Placeholder 4">
            <a:extLst>
              <a:ext uri="{FF2B5EF4-FFF2-40B4-BE49-F238E27FC236}">
                <a16:creationId xmlns:a16="http://schemas.microsoft.com/office/drawing/2014/main" id="{1C3C1A8B-4958-86F7-7CE9-3ED3A537D802}"/>
              </a:ext>
            </a:extLst>
          </p:cNvPr>
          <p:cNvSpPr>
            <a:spLocks noGrp="1"/>
          </p:cNvSpPr>
          <p:nvPr>
            <p:ph type="body" sz="quarter" idx="3"/>
          </p:nvPr>
        </p:nvSpPr>
        <p:spPr>
          <a:xfrm>
            <a:off x="6083299" y="1437524"/>
            <a:ext cx="5183188" cy="460458"/>
          </a:xfrm>
        </p:spPr>
        <p:txBody>
          <a:bodyPr/>
          <a:lstStyle/>
          <a:p>
            <a:pPr algn="ctr"/>
            <a:r>
              <a:rPr lang="en-US" dirty="0"/>
              <a:t>1900 Rutherford at McGill</a:t>
            </a:r>
          </a:p>
        </p:txBody>
      </p:sp>
      <p:sp>
        <p:nvSpPr>
          <p:cNvPr id="6" name="Content Placeholder 5">
            <a:extLst>
              <a:ext uri="{FF2B5EF4-FFF2-40B4-BE49-F238E27FC236}">
                <a16:creationId xmlns:a16="http://schemas.microsoft.com/office/drawing/2014/main" id="{B139CDFB-1458-7C85-95B6-CEE0B4CC4FA0}"/>
              </a:ext>
            </a:extLst>
          </p:cNvPr>
          <p:cNvSpPr>
            <a:spLocks noGrp="1"/>
          </p:cNvSpPr>
          <p:nvPr>
            <p:ph sz="quarter" idx="4"/>
          </p:nvPr>
        </p:nvSpPr>
        <p:spPr>
          <a:xfrm>
            <a:off x="6170612" y="2077578"/>
            <a:ext cx="5183188" cy="4071478"/>
          </a:xfrm>
        </p:spPr>
        <p:txBody>
          <a:bodyPr/>
          <a:lstStyle/>
          <a:p>
            <a:pPr marL="0" indent="0">
              <a:buNone/>
            </a:pPr>
            <a:r>
              <a:rPr lang="en-US" dirty="0"/>
              <a:t>Why was thorium radioactivity altered by small drafts of air in the lab?</a:t>
            </a:r>
          </a:p>
          <a:p>
            <a:pPr marL="0" indent="0">
              <a:buNone/>
            </a:pPr>
            <a:r>
              <a:rPr lang="en-US" dirty="0"/>
              <a:t>Air from left slowly flows past thorium oxide in paper container A through screen at right. </a:t>
            </a:r>
          </a:p>
          <a:p>
            <a:pPr marL="0" indent="0">
              <a:buNone/>
            </a:pPr>
            <a:r>
              <a:rPr lang="en-US" dirty="0"/>
              <a:t>Ionization of air measured with 100 volts between C and D.</a:t>
            </a:r>
          </a:p>
        </p:txBody>
      </p:sp>
      <p:sp>
        <p:nvSpPr>
          <p:cNvPr id="7" name="Footer Placeholder 6">
            <a:extLst>
              <a:ext uri="{FF2B5EF4-FFF2-40B4-BE49-F238E27FC236}">
                <a16:creationId xmlns:a16="http://schemas.microsoft.com/office/drawing/2014/main" id="{F774BEFB-31F6-99A5-C984-92854F435C0B}"/>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CA5FDA03-BB70-7458-32A6-6D178D06CFFB}"/>
              </a:ext>
            </a:extLst>
          </p:cNvPr>
          <p:cNvSpPr>
            <a:spLocks noGrp="1"/>
          </p:cNvSpPr>
          <p:nvPr>
            <p:ph type="sldNum" sz="quarter" idx="12"/>
          </p:nvPr>
        </p:nvSpPr>
        <p:spPr/>
        <p:txBody>
          <a:bodyPr/>
          <a:lstStyle/>
          <a:p>
            <a:fld id="{572ECE96-1129-3643-9372-739AE1075948}" type="slidenum">
              <a:rPr lang="en-US" smtClean="0"/>
              <a:t>12</a:t>
            </a:fld>
            <a:endParaRPr lang="en-US"/>
          </a:p>
        </p:txBody>
      </p:sp>
    </p:spTree>
    <p:extLst>
      <p:ext uri="{BB962C8B-B14F-4D97-AF65-F5344CB8AC3E}">
        <p14:creationId xmlns:p14="http://schemas.microsoft.com/office/powerpoint/2010/main" val="1895255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E1D6-5CD2-0142-8A53-F66BB34E80DF}"/>
              </a:ext>
            </a:extLst>
          </p:cNvPr>
          <p:cNvSpPr>
            <a:spLocks noGrp="1"/>
          </p:cNvSpPr>
          <p:nvPr>
            <p:ph type="title"/>
          </p:nvPr>
        </p:nvSpPr>
        <p:spPr>
          <a:xfrm>
            <a:off x="839788" y="365125"/>
            <a:ext cx="10515600" cy="823913"/>
          </a:xfrm>
        </p:spPr>
        <p:txBody>
          <a:bodyPr/>
          <a:lstStyle/>
          <a:p>
            <a:pPr algn="ctr"/>
            <a:r>
              <a:rPr lang="en-US" dirty="0"/>
              <a:t>Radioactive Transformations - 2</a:t>
            </a:r>
          </a:p>
        </p:txBody>
      </p:sp>
      <p:sp>
        <p:nvSpPr>
          <p:cNvPr id="3" name="Text Placeholder 2">
            <a:extLst>
              <a:ext uri="{FF2B5EF4-FFF2-40B4-BE49-F238E27FC236}">
                <a16:creationId xmlns:a16="http://schemas.microsoft.com/office/drawing/2014/main" id="{AD5F4300-B3B9-6559-D742-41AD4BB587C7}"/>
              </a:ext>
            </a:extLst>
          </p:cNvPr>
          <p:cNvSpPr>
            <a:spLocks noGrp="1"/>
          </p:cNvSpPr>
          <p:nvPr>
            <p:ph type="body" idx="1"/>
          </p:nvPr>
        </p:nvSpPr>
        <p:spPr>
          <a:xfrm>
            <a:off x="836612" y="1338472"/>
            <a:ext cx="5157787" cy="508584"/>
          </a:xfrm>
        </p:spPr>
        <p:txBody>
          <a:bodyPr>
            <a:normAutofit lnSpcReduction="10000"/>
          </a:bodyPr>
          <a:lstStyle/>
          <a:p>
            <a:pPr algn="ctr"/>
            <a:r>
              <a:rPr lang="en-US" dirty="0"/>
              <a:t>Exponential Decay</a:t>
            </a:r>
          </a:p>
        </p:txBody>
      </p:sp>
      <p:pic>
        <p:nvPicPr>
          <p:cNvPr id="10" name="Content Placeholder 9" descr="A diagram of a curve&#10;&#10;AI-generated content may be incorrect.">
            <a:extLst>
              <a:ext uri="{FF2B5EF4-FFF2-40B4-BE49-F238E27FC236}">
                <a16:creationId xmlns:a16="http://schemas.microsoft.com/office/drawing/2014/main" id="{2F0A10DA-3CF1-1602-AD8C-510ADB5A7CF8}"/>
              </a:ext>
            </a:extLst>
          </p:cNvPr>
          <p:cNvPicPr>
            <a:picLocks noGrp="1" noChangeAspect="1"/>
          </p:cNvPicPr>
          <p:nvPr>
            <p:ph sz="half" idx="2"/>
          </p:nvPr>
        </p:nvPicPr>
        <p:blipFill>
          <a:blip r:embed="rId2"/>
          <a:stretch>
            <a:fillRect/>
          </a:stretch>
        </p:blipFill>
        <p:spPr>
          <a:xfrm>
            <a:off x="839788" y="2097923"/>
            <a:ext cx="5157787" cy="4006767"/>
          </a:xfrm>
        </p:spPr>
      </p:pic>
      <p:sp>
        <p:nvSpPr>
          <p:cNvPr id="5" name="Text Placeholder 4">
            <a:extLst>
              <a:ext uri="{FF2B5EF4-FFF2-40B4-BE49-F238E27FC236}">
                <a16:creationId xmlns:a16="http://schemas.microsoft.com/office/drawing/2014/main" id="{70E9DFD1-873D-5E74-8380-C1389A39C998}"/>
              </a:ext>
            </a:extLst>
          </p:cNvPr>
          <p:cNvSpPr>
            <a:spLocks noGrp="1"/>
          </p:cNvSpPr>
          <p:nvPr>
            <p:ph type="body" sz="quarter" idx="3"/>
          </p:nvPr>
        </p:nvSpPr>
        <p:spPr>
          <a:xfrm>
            <a:off x="6096000" y="1440699"/>
            <a:ext cx="5183188" cy="406358"/>
          </a:xfrm>
        </p:spPr>
        <p:txBody>
          <a:bodyPr>
            <a:normAutofit lnSpcReduction="10000"/>
          </a:bodyPr>
          <a:lstStyle/>
          <a:p>
            <a:pPr algn="ctr"/>
            <a:r>
              <a:rPr lang="en-US" dirty="0"/>
              <a:t>1900 Rutherford at McGill</a:t>
            </a:r>
          </a:p>
        </p:txBody>
      </p:sp>
      <p:sp>
        <p:nvSpPr>
          <p:cNvPr id="6" name="Content Placeholder 5">
            <a:extLst>
              <a:ext uri="{FF2B5EF4-FFF2-40B4-BE49-F238E27FC236}">
                <a16:creationId xmlns:a16="http://schemas.microsoft.com/office/drawing/2014/main" id="{77D370B6-E53C-CFF3-EDA8-7D2066610E12}"/>
              </a:ext>
            </a:extLst>
          </p:cNvPr>
          <p:cNvSpPr>
            <a:spLocks noGrp="1"/>
          </p:cNvSpPr>
          <p:nvPr>
            <p:ph sz="quarter" idx="4"/>
          </p:nvPr>
        </p:nvSpPr>
        <p:spPr>
          <a:xfrm>
            <a:off x="6169024" y="2013744"/>
            <a:ext cx="5183188" cy="4090946"/>
          </a:xfrm>
        </p:spPr>
        <p:txBody>
          <a:bodyPr>
            <a:normAutofit fontScale="92500"/>
          </a:bodyPr>
          <a:lstStyle/>
          <a:p>
            <a:pPr marL="0" indent="0">
              <a:buNone/>
            </a:pPr>
            <a:r>
              <a:rPr lang="en-US" dirty="0"/>
              <a:t>Curve A shows exponential decay of ionization produced by Th emanation after air flow stopped.</a:t>
            </a:r>
          </a:p>
          <a:p>
            <a:pPr marL="0" indent="0">
              <a:buNone/>
            </a:pPr>
            <a:r>
              <a:rPr lang="en-US" dirty="0"/>
              <a:t>Curve B shows, with data from a different apparatus, recovery of radioactivity of thorium sample after airflow stopped removing the thorium emanation.</a:t>
            </a:r>
          </a:p>
          <a:p>
            <a:pPr marL="0" indent="0">
              <a:buNone/>
            </a:pPr>
            <a:r>
              <a:rPr lang="en-US" dirty="0"/>
              <a:t>Other experiments showed that emanation is a noble gas.</a:t>
            </a:r>
          </a:p>
        </p:txBody>
      </p:sp>
      <p:sp>
        <p:nvSpPr>
          <p:cNvPr id="7" name="Footer Placeholder 6">
            <a:extLst>
              <a:ext uri="{FF2B5EF4-FFF2-40B4-BE49-F238E27FC236}">
                <a16:creationId xmlns:a16="http://schemas.microsoft.com/office/drawing/2014/main" id="{94543DF4-6233-CCC4-A6C7-D02C289FE516}"/>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16E2DDDB-237D-BCD9-31C8-CA4543435EB4}"/>
              </a:ext>
            </a:extLst>
          </p:cNvPr>
          <p:cNvSpPr>
            <a:spLocks noGrp="1"/>
          </p:cNvSpPr>
          <p:nvPr>
            <p:ph type="sldNum" sz="quarter" idx="12"/>
          </p:nvPr>
        </p:nvSpPr>
        <p:spPr/>
        <p:txBody>
          <a:bodyPr/>
          <a:lstStyle/>
          <a:p>
            <a:fld id="{572ECE96-1129-3643-9372-739AE1075948}" type="slidenum">
              <a:rPr lang="en-US" smtClean="0"/>
              <a:t>13</a:t>
            </a:fld>
            <a:endParaRPr lang="en-US"/>
          </a:p>
        </p:txBody>
      </p:sp>
    </p:spTree>
    <p:extLst>
      <p:ext uri="{BB962C8B-B14F-4D97-AF65-F5344CB8AC3E}">
        <p14:creationId xmlns:p14="http://schemas.microsoft.com/office/powerpoint/2010/main" val="1804304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E87C3-8153-694C-5080-B57E135612C4}"/>
              </a:ext>
            </a:extLst>
          </p:cNvPr>
          <p:cNvSpPr>
            <a:spLocks noGrp="1"/>
          </p:cNvSpPr>
          <p:nvPr>
            <p:ph type="title"/>
          </p:nvPr>
        </p:nvSpPr>
        <p:spPr>
          <a:xfrm>
            <a:off x="839788" y="365125"/>
            <a:ext cx="10515600" cy="823913"/>
          </a:xfrm>
        </p:spPr>
        <p:txBody>
          <a:bodyPr/>
          <a:lstStyle/>
          <a:p>
            <a:pPr algn="ctr"/>
            <a:r>
              <a:rPr lang="en-US" dirty="0"/>
              <a:t>Radioactive Transformations - 3</a:t>
            </a:r>
          </a:p>
        </p:txBody>
      </p:sp>
      <p:sp>
        <p:nvSpPr>
          <p:cNvPr id="3" name="Text Placeholder 2">
            <a:extLst>
              <a:ext uri="{FF2B5EF4-FFF2-40B4-BE49-F238E27FC236}">
                <a16:creationId xmlns:a16="http://schemas.microsoft.com/office/drawing/2014/main" id="{2019C815-52DE-0DF3-264D-A5FD6F8C6E0A}"/>
              </a:ext>
            </a:extLst>
          </p:cNvPr>
          <p:cNvSpPr>
            <a:spLocks noGrp="1"/>
          </p:cNvSpPr>
          <p:nvPr>
            <p:ph type="body" idx="1"/>
          </p:nvPr>
        </p:nvSpPr>
        <p:spPr>
          <a:xfrm>
            <a:off x="836612" y="1185864"/>
            <a:ext cx="5157787" cy="506232"/>
          </a:xfrm>
        </p:spPr>
        <p:txBody>
          <a:bodyPr/>
          <a:lstStyle/>
          <a:p>
            <a:pPr algn="ctr"/>
            <a:r>
              <a:rPr lang="en-US" dirty="0"/>
              <a:t>Th Emanation Deposit Decay</a:t>
            </a:r>
          </a:p>
        </p:txBody>
      </p:sp>
      <p:pic>
        <p:nvPicPr>
          <p:cNvPr id="10" name="Content Placeholder 9" descr="A graph with a line going up&#10;&#10;AI-generated content may be incorrect.">
            <a:extLst>
              <a:ext uri="{FF2B5EF4-FFF2-40B4-BE49-F238E27FC236}">
                <a16:creationId xmlns:a16="http://schemas.microsoft.com/office/drawing/2014/main" id="{2494EDDF-5F12-1C0C-8EE7-63895CD2059E}"/>
              </a:ext>
            </a:extLst>
          </p:cNvPr>
          <p:cNvPicPr>
            <a:picLocks noGrp="1" noChangeAspect="1"/>
          </p:cNvPicPr>
          <p:nvPr>
            <p:ph sz="half" idx="2"/>
          </p:nvPr>
        </p:nvPicPr>
        <p:blipFill>
          <a:blip r:embed="rId2"/>
          <a:stretch>
            <a:fillRect/>
          </a:stretch>
        </p:blipFill>
        <p:spPr>
          <a:xfrm>
            <a:off x="836612" y="1724729"/>
            <a:ext cx="5157787" cy="3592872"/>
          </a:xfrm>
        </p:spPr>
      </p:pic>
      <p:sp>
        <p:nvSpPr>
          <p:cNvPr id="5" name="Text Placeholder 4">
            <a:extLst>
              <a:ext uri="{FF2B5EF4-FFF2-40B4-BE49-F238E27FC236}">
                <a16:creationId xmlns:a16="http://schemas.microsoft.com/office/drawing/2014/main" id="{CC829DC6-7488-DC80-FEBA-AAC3312A008E}"/>
              </a:ext>
            </a:extLst>
          </p:cNvPr>
          <p:cNvSpPr>
            <a:spLocks noGrp="1"/>
          </p:cNvSpPr>
          <p:nvPr>
            <p:ph type="body" sz="quarter" idx="3"/>
          </p:nvPr>
        </p:nvSpPr>
        <p:spPr>
          <a:xfrm>
            <a:off x="5994399" y="1185864"/>
            <a:ext cx="5183188" cy="459872"/>
          </a:xfrm>
        </p:spPr>
        <p:txBody>
          <a:bodyPr/>
          <a:lstStyle/>
          <a:p>
            <a:pPr algn="ctr"/>
            <a:r>
              <a:rPr lang="en-US" dirty="0"/>
              <a:t>1900 Rutherford at McGill</a:t>
            </a:r>
          </a:p>
        </p:txBody>
      </p:sp>
      <p:sp>
        <p:nvSpPr>
          <p:cNvPr id="6" name="Content Placeholder 5">
            <a:extLst>
              <a:ext uri="{FF2B5EF4-FFF2-40B4-BE49-F238E27FC236}">
                <a16:creationId xmlns:a16="http://schemas.microsoft.com/office/drawing/2014/main" id="{699C4D91-7F82-52AC-3342-066EA0DFFDE2}"/>
              </a:ext>
            </a:extLst>
          </p:cNvPr>
          <p:cNvSpPr>
            <a:spLocks noGrp="1"/>
          </p:cNvSpPr>
          <p:nvPr>
            <p:ph sz="quarter" idx="4"/>
          </p:nvPr>
        </p:nvSpPr>
        <p:spPr>
          <a:xfrm>
            <a:off x="6096000" y="1702051"/>
            <a:ext cx="5183188" cy="3684588"/>
          </a:xfrm>
        </p:spPr>
        <p:txBody>
          <a:bodyPr>
            <a:normAutofit lnSpcReduction="10000"/>
          </a:bodyPr>
          <a:lstStyle/>
          <a:p>
            <a:pPr marL="0" indent="0">
              <a:buNone/>
            </a:pPr>
            <a:r>
              <a:rPr lang="en-US" dirty="0"/>
              <a:t>Thorium  emanation, half-life  about 1 minute, left behind a residue that has a radioactive half-life of about 11 hours.</a:t>
            </a:r>
            <a:br>
              <a:rPr lang="en-US" dirty="0"/>
            </a:br>
            <a:endParaRPr lang="en-US" dirty="0"/>
          </a:p>
          <a:p>
            <a:pPr marL="0" indent="0">
              <a:buNone/>
            </a:pPr>
            <a:r>
              <a:rPr lang="en-US" dirty="0"/>
              <a:t>Ionization of air produced by radioactivity measures quantities of  substances undetectable by chemical balances.</a:t>
            </a:r>
          </a:p>
        </p:txBody>
      </p:sp>
      <p:sp>
        <p:nvSpPr>
          <p:cNvPr id="7" name="Footer Placeholder 6">
            <a:extLst>
              <a:ext uri="{FF2B5EF4-FFF2-40B4-BE49-F238E27FC236}">
                <a16:creationId xmlns:a16="http://schemas.microsoft.com/office/drawing/2014/main" id="{146692CB-7E0F-7201-1B5C-745FD1250932}"/>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1B9D1921-A4B3-ADB4-6833-FF3753DA0426}"/>
              </a:ext>
            </a:extLst>
          </p:cNvPr>
          <p:cNvSpPr>
            <a:spLocks noGrp="1"/>
          </p:cNvSpPr>
          <p:nvPr>
            <p:ph type="sldNum" sz="quarter" idx="12"/>
          </p:nvPr>
        </p:nvSpPr>
        <p:spPr/>
        <p:txBody>
          <a:bodyPr/>
          <a:lstStyle/>
          <a:p>
            <a:fld id="{572ECE96-1129-3643-9372-739AE1075948}" type="slidenum">
              <a:rPr lang="en-US" smtClean="0"/>
              <a:t>14</a:t>
            </a:fld>
            <a:endParaRPr lang="en-US"/>
          </a:p>
        </p:txBody>
      </p:sp>
    </p:spTree>
    <p:extLst>
      <p:ext uri="{BB962C8B-B14F-4D97-AF65-F5344CB8AC3E}">
        <p14:creationId xmlns:p14="http://schemas.microsoft.com/office/powerpoint/2010/main" val="2830153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BA45B-47B8-6C69-73B8-BB555352F961}"/>
              </a:ext>
            </a:extLst>
          </p:cNvPr>
          <p:cNvSpPr>
            <a:spLocks noGrp="1"/>
          </p:cNvSpPr>
          <p:nvPr>
            <p:ph type="title"/>
          </p:nvPr>
        </p:nvSpPr>
        <p:spPr>
          <a:xfrm>
            <a:off x="838200" y="365126"/>
            <a:ext cx="10515600" cy="741780"/>
          </a:xfrm>
        </p:spPr>
        <p:txBody>
          <a:bodyPr/>
          <a:lstStyle/>
          <a:p>
            <a:pPr algn="ctr"/>
            <a:r>
              <a:rPr lang="en-US" dirty="0"/>
              <a:t>Radioactive Transformations - 4</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F2A68C4-3569-21B4-B505-498D7690CA5C}"/>
                  </a:ext>
                </a:extLst>
              </p:cNvPr>
              <p:cNvSpPr>
                <a:spLocks noGrp="1"/>
              </p:cNvSpPr>
              <p:nvPr>
                <p:ph idx="1"/>
              </p:nvPr>
            </p:nvSpPr>
            <p:spPr>
              <a:xfrm>
                <a:off x="838200" y="1106906"/>
                <a:ext cx="10515600" cy="5249444"/>
              </a:xfrm>
            </p:spPr>
            <p:txBody>
              <a:bodyPr>
                <a:normAutofit lnSpcReduction="10000"/>
              </a:bodyPr>
              <a:lstStyle/>
              <a:p>
                <a:pPr marL="0" indent="0">
                  <a:buNone/>
                </a:pPr>
                <a:r>
                  <a:rPr lang="en-US" dirty="0"/>
                  <a:t>With thorium emanation and the emanation residue, Rutherford found exponential decays in activity, indicating that activity was proportional to quantity of material present. </a:t>
                </a:r>
              </a:p>
              <a:p>
                <a:pPr marL="0" indent="0">
                  <a:buNone/>
                </a:pPr>
                <a:r>
                  <a:rPr lang="en-US" dirty="0"/>
                  <a:t>He described the mathematics of such decays:</a:t>
                </a:r>
              </a:p>
              <a:p>
                <a:pPr marL="0" indent="0">
                  <a:buNone/>
                </a:pPr>
                <a:r>
                  <a:rPr lang="en-US" dirty="0"/>
                  <a:t>	</a:t>
                </a:r>
                <a14:m>
                  <m:oMath xmlns:m="http://schemas.openxmlformats.org/officeDocument/2006/math">
                    <m:r>
                      <a:rPr lang="en-US" b="0" i="1" smtClean="0">
                        <a:latin typeface="Cambria Math" panose="02040503050406030204" pitchFamily="18" charset="0"/>
                      </a:rPr>
                      <m:t>𝑁</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0</m:t>
                        </m:r>
                      </m:sub>
                    </m:sSub>
                    <m:sSup>
                      <m:sSupPr>
                        <m:ctrlPr>
                          <a:rPr lang="en-US" b="0" i="1" smtClean="0">
                            <a:latin typeface="Cambria Math" panose="02040503050406030204" pitchFamily="18" charset="0"/>
                          </a:rPr>
                        </m:ctrlPr>
                      </m:sSupPr>
                      <m:e>
                        <m:r>
                          <a:rPr lang="en-US" b="0" i="1" smtClean="0">
                            <a:latin typeface="Cambria Math" panose="02040503050406030204" pitchFamily="18" charset="0"/>
                          </a:rPr>
                          <m:t>𝑒</m:t>
                        </m:r>
                      </m:e>
                      <m:sup>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𝑡</m:t>
                        </m:r>
                      </m:sup>
                    </m:sSup>
                  </m:oMath>
                </a14:m>
                <a:r>
                  <a:rPr lang="en-US" dirty="0"/>
                  <a:t>		or	 </a:t>
                </a:r>
                <a14:m>
                  <m:oMath xmlns:m="http://schemas.openxmlformats.org/officeDocument/2006/math">
                    <m:r>
                      <a:rPr lang="en-US" b="0" i="1" smtClean="0">
                        <a:latin typeface="Cambria Math" panose="02040503050406030204" pitchFamily="18" charset="0"/>
                      </a:rPr>
                      <m:t>𝐼</m:t>
                    </m:r>
                    <m:r>
                      <a:rPr lang="en-US" i="1">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𝐼</m:t>
                        </m:r>
                      </m:e>
                      <m:sub>
                        <m:r>
                          <a:rPr lang="en-US" i="1">
                            <a:latin typeface="Cambria Math" panose="02040503050406030204" pitchFamily="18" charset="0"/>
                          </a:rPr>
                          <m:t>0</m:t>
                        </m:r>
                      </m:sub>
                    </m:sSub>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r>
                          <a:rPr lang="en-US" i="1">
                            <a:latin typeface="Cambria Math" panose="02040503050406030204" pitchFamily="18" charset="0"/>
                            <a:ea typeface="Cambria Math" panose="02040503050406030204" pitchFamily="18" charset="0"/>
                          </a:rPr>
                          <m:t>𝜆</m:t>
                        </m:r>
                        <m:r>
                          <a:rPr lang="en-US" i="1">
                            <a:latin typeface="Cambria Math" panose="02040503050406030204" pitchFamily="18" charset="0"/>
                            <a:ea typeface="Cambria Math" panose="02040503050406030204" pitchFamily="18" charset="0"/>
                          </a:rPr>
                          <m:t>𝑡</m:t>
                        </m:r>
                      </m:sup>
                    </m:sSup>
                  </m:oMath>
                </a14:m>
                <a:r>
                  <a:rPr lang="en-US" dirty="0"/>
                  <a:t>, 		where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𝑑𝑁</m:t>
                        </m:r>
                      </m:num>
                      <m:den>
                        <m:r>
                          <a:rPr lang="en-US" b="0" i="1" smtClean="0">
                            <a:latin typeface="Cambria Math" panose="02040503050406030204" pitchFamily="18" charset="0"/>
                          </a:rPr>
                          <m:t>𝑑𝑡</m:t>
                        </m:r>
                      </m:den>
                    </m:f>
                  </m:oMath>
                </a14:m>
                <a:r>
                  <a:rPr lang="en-US" dirty="0"/>
                  <a:t> .</a:t>
                </a:r>
              </a:p>
              <a:p>
                <a:pPr marL="0" indent="0">
                  <a:buNone/>
                </a:pPr>
                <a:r>
                  <a:rPr lang="en-US" dirty="0"/>
                  <a:t>	</a:t>
                </a:r>
                <a:r>
                  <a:rPr lang="en-US" i="1" dirty="0"/>
                  <a:t>N</a:t>
                </a:r>
                <a:r>
                  <a:rPr lang="en-US" dirty="0"/>
                  <a:t> = number of radioactive atoms present. </a:t>
                </a:r>
                <a:r>
                  <a:rPr lang="en-US" i="1" dirty="0"/>
                  <a:t>N</a:t>
                </a:r>
                <a:r>
                  <a:rPr lang="en-US" baseline="-25000" dirty="0"/>
                  <a:t>0</a:t>
                </a:r>
                <a:r>
                  <a:rPr lang="en-US" dirty="0"/>
                  <a:t> = </a:t>
                </a:r>
                <a:r>
                  <a:rPr lang="en-US" i="1" dirty="0"/>
                  <a:t>N</a:t>
                </a:r>
                <a:r>
                  <a:rPr lang="en-US" dirty="0"/>
                  <a:t> at </a:t>
                </a:r>
                <a:r>
                  <a:rPr lang="en-US" i="1" dirty="0"/>
                  <a:t>t</a:t>
                </a:r>
                <a:r>
                  <a:rPr lang="en-US" dirty="0"/>
                  <a:t> = 0.</a:t>
                </a:r>
              </a:p>
              <a:p>
                <a:pPr marL="0" indent="0">
                  <a:buNone/>
                </a:pPr>
                <a:r>
                  <a:rPr lang="en-US" dirty="0"/>
                  <a:t>	  </a:t>
                </a:r>
                <a:r>
                  <a:rPr lang="en-US" i="1" dirty="0"/>
                  <a:t>I</a:t>
                </a:r>
                <a:r>
                  <a:rPr lang="en-US" dirty="0"/>
                  <a:t> = radioactive intensity (in Bq = decays/s). 	   </a:t>
                </a:r>
                <a:r>
                  <a:rPr lang="en-US" i="1" dirty="0"/>
                  <a:t>I</a:t>
                </a:r>
                <a:r>
                  <a:rPr lang="en-US" baseline="-25000" dirty="0"/>
                  <a:t>0</a:t>
                </a:r>
                <a:r>
                  <a:rPr lang="en-US" dirty="0"/>
                  <a:t> = </a:t>
                </a:r>
                <a:r>
                  <a:rPr lang="en-US" i="1" dirty="0"/>
                  <a:t>I</a:t>
                </a:r>
                <a:r>
                  <a:rPr lang="en-US" dirty="0"/>
                  <a:t> at </a:t>
                </a:r>
                <a:r>
                  <a:rPr lang="en-US" i="1" dirty="0"/>
                  <a:t>t</a:t>
                </a:r>
                <a:r>
                  <a:rPr lang="en-US" dirty="0"/>
                  <a:t> = 0.</a:t>
                </a:r>
              </a:p>
              <a:p>
                <a:pPr marL="0" indent="0">
                  <a:buNone/>
                </a:pPr>
                <a:r>
                  <a:rPr lang="en-US" dirty="0"/>
                  <a:t>Rutherford used half-life (</a:t>
                </a:r>
                <a:r>
                  <a:rPr lang="en-US" i="1" dirty="0"/>
                  <a:t>t</a:t>
                </a:r>
                <a:r>
                  <a:rPr lang="en-US" baseline="-25000" dirty="0"/>
                  <a:t>1/2</a:t>
                </a:r>
                <a:r>
                  <a:rPr lang="en-US" dirty="0"/>
                  <a:t>) to describe intensity decrease in time.</a:t>
                </a:r>
              </a:p>
              <a:p>
                <a:pPr marL="0" indent="0">
                  <a:buNone/>
                </a:pPr>
                <a:r>
                  <a:rPr lang="en-US" dirty="0"/>
                  <a:t>In other contexts, the characteristic time (</a:t>
                </a:r>
                <a14:m>
                  <m:oMath xmlns:m="http://schemas.openxmlformats.org/officeDocument/2006/math">
                    <m:r>
                      <a:rPr lang="el-GR" b="0" i="1" smtClean="0">
                        <a:latin typeface="Cambria Math" panose="02040503050406030204" pitchFamily="18" charset="0"/>
                        <a:ea typeface="Cambria Math" panose="02040503050406030204" pitchFamily="18" charset="0"/>
                      </a:rPr>
                      <m:t>𝜏</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𝜆</m:t>
                        </m:r>
                      </m:den>
                    </m:f>
                  </m:oMath>
                </a14:m>
                <a:r>
                  <a:rPr lang="en-US" dirty="0"/>
                  <a:t>) is used today.</a:t>
                </a:r>
              </a:p>
              <a:p>
                <a:pPr marL="0" indent="0">
                  <a:buNone/>
                </a:pPr>
                <a:r>
                  <a:rPr lang="en-US" dirty="0"/>
                  <a:t>	At </a:t>
                </a:r>
                <a:r>
                  <a:rPr lang="en-US" i="1" dirty="0"/>
                  <a:t>t</a:t>
                </a:r>
                <a:r>
                  <a:rPr lang="en-US" dirty="0"/>
                  <a:t> = </a:t>
                </a:r>
                <a:r>
                  <a:rPr lang="en-US" i="1" dirty="0"/>
                  <a:t>t</a:t>
                </a:r>
                <a:r>
                  <a:rPr lang="en-US" baseline="-25000" dirty="0"/>
                  <a:t>1/2</a:t>
                </a:r>
                <a:r>
                  <a:rPr lang="en-US" dirty="0"/>
                  <a:t>, </a:t>
                </a:r>
                <a14:m>
                  <m:oMath xmlns:m="http://schemas.openxmlformats.org/officeDocument/2006/math">
                    <m:r>
                      <a:rPr lang="en-US" i="1">
                        <a:latin typeface="Cambria Math" panose="02040503050406030204" pitchFamily="18" charset="0"/>
                      </a:rPr>
                      <m:t>𝐼</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sSub>
                      <m:sSubPr>
                        <m:ctrlPr>
                          <a:rPr lang="en-US" i="1">
                            <a:latin typeface="Cambria Math" panose="02040503050406030204" pitchFamily="18" charset="0"/>
                          </a:rPr>
                        </m:ctrlPr>
                      </m:sSubPr>
                      <m:e>
                        <m:r>
                          <a:rPr lang="en-US" i="1">
                            <a:latin typeface="Cambria Math" panose="02040503050406030204" pitchFamily="18" charset="0"/>
                          </a:rPr>
                          <m:t>𝐼</m:t>
                        </m:r>
                      </m:e>
                      <m:sub>
                        <m:r>
                          <a:rPr lang="en-US" i="1">
                            <a:latin typeface="Cambria Math" panose="02040503050406030204" pitchFamily="18" charset="0"/>
                          </a:rPr>
                          <m:t>0</m:t>
                        </m:r>
                      </m:sub>
                    </m:sSub>
                  </m:oMath>
                </a14:m>
                <a:r>
                  <a:rPr lang="en-US" dirty="0"/>
                  <a:t> .		At </a:t>
                </a:r>
                <a:r>
                  <a:rPr lang="en-US" i="1" dirty="0"/>
                  <a:t>t</a:t>
                </a:r>
                <a:r>
                  <a:rPr lang="en-US" dirty="0"/>
                  <a:t> = </a:t>
                </a:r>
                <a:r>
                  <a:rPr lang="en-US" i="1" dirty="0">
                    <a:latin typeface="Symbol" pitchFamily="2" charset="2"/>
                  </a:rPr>
                  <a:t>t</a:t>
                </a:r>
                <a:r>
                  <a:rPr lang="en-US" dirty="0"/>
                  <a:t>,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𝑒</m:t>
                        </m:r>
                      </m:den>
                    </m:f>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0</m:t>
                        </m:r>
                      </m:sub>
                    </m:sSub>
                  </m:oMath>
                </a14:m>
                <a:r>
                  <a:rPr lang="en-US" dirty="0"/>
                  <a:t> , 	</a:t>
                </a:r>
                <a:r>
                  <a:rPr lang="en-US" i="1" dirty="0"/>
                  <a:t>e</a:t>
                </a:r>
                <a:r>
                  <a:rPr lang="en-US" dirty="0"/>
                  <a:t> = 2.71828… .</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0F2A68C4-3569-21B4-B505-498D7690CA5C}"/>
                  </a:ext>
                </a:extLst>
              </p:cNvPr>
              <p:cNvSpPr>
                <a:spLocks noGrp="1" noRot="1" noChangeAspect="1" noMove="1" noResize="1" noEditPoints="1" noAdjustHandles="1" noChangeArrowheads="1" noChangeShapeType="1" noTextEdit="1"/>
              </p:cNvSpPr>
              <p:nvPr>
                <p:ph idx="1"/>
              </p:nvPr>
            </p:nvSpPr>
            <p:spPr>
              <a:xfrm>
                <a:off x="838200" y="1106906"/>
                <a:ext cx="10515600" cy="5249444"/>
              </a:xfrm>
              <a:blipFill>
                <a:blip r:embed="rId2"/>
                <a:stretch>
                  <a:fillRect l="-1206" t="-2899" r="-965"/>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45CC38DE-06F4-70F4-7255-2933C2F3B47A}"/>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42CE65AD-3C9B-4EC8-C799-59654A9BB95D}"/>
              </a:ext>
            </a:extLst>
          </p:cNvPr>
          <p:cNvSpPr>
            <a:spLocks noGrp="1"/>
          </p:cNvSpPr>
          <p:nvPr>
            <p:ph type="sldNum" sz="quarter" idx="12"/>
          </p:nvPr>
        </p:nvSpPr>
        <p:spPr/>
        <p:txBody>
          <a:bodyPr/>
          <a:lstStyle/>
          <a:p>
            <a:fld id="{572ECE96-1129-3643-9372-739AE1075948}" type="slidenum">
              <a:rPr lang="en-US" smtClean="0"/>
              <a:t>15</a:t>
            </a:fld>
            <a:endParaRPr lang="en-US"/>
          </a:p>
        </p:txBody>
      </p:sp>
    </p:spTree>
    <p:extLst>
      <p:ext uri="{BB962C8B-B14F-4D97-AF65-F5344CB8AC3E}">
        <p14:creationId xmlns:p14="http://schemas.microsoft.com/office/powerpoint/2010/main" val="1837996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5B430-7B74-B228-65B4-514121C437EE}"/>
              </a:ext>
            </a:extLst>
          </p:cNvPr>
          <p:cNvSpPr>
            <a:spLocks noGrp="1"/>
          </p:cNvSpPr>
          <p:nvPr>
            <p:ph type="title"/>
          </p:nvPr>
        </p:nvSpPr>
        <p:spPr>
          <a:xfrm>
            <a:off x="838200" y="365126"/>
            <a:ext cx="10515600" cy="970380"/>
          </a:xfrm>
        </p:spPr>
        <p:txBody>
          <a:bodyPr/>
          <a:lstStyle/>
          <a:p>
            <a:pPr algn="ctr"/>
            <a:r>
              <a:rPr lang="en-US" u="sng" dirty="0"/>
              <a:t>Activity 2</a:t>
            </a:r>
            <a:r>
              <a:rPr lang="en-US" dirty="0"/>
              <a:t> Radioactive Half-Life (</a:t>
            </a:r>
            <a:r>
              <a:rPr lang="en-US" i="1" dirty="0"/>
              <a:t>t</a:t>
            </a:r>
            <a:r>
              <a:rPr lang="en-US" baseline="-25000" dirty="0"/>
              <a:t>1/2</a:t>
            </a:r>
            <a:r>
              <a:rPr lang="en-US" dirty="0"/>
              <a:t>)</a:t>
            </a:r>
          </a:p>
        </p:txBody>
      </p:sp>
      <p:sp>
        <p:nvSpPr>
          <p:cNvPr id="3" name="Content Placeholder 2">
            <a:extLst>
              <a:ext uri="{FF2B5EF4-FFF2-40B4-BE49-F238E27FC236}">
                <a16:creationId xmlns:a16="http://schemas.microsoft.com/office/drawing/2014/main" id="{183DCD34-6A0F-9C9D-BF78-4559DA849983}"/>
              </a:ext>
            </a:extLst>
          </p:cNvPr>
          <p:cNvSpPr>
            <a:spLocks noGrp="1"/>
          </p:cNvSpPr>
          <p:nvPr>
            <p:ph idx="1"/>
          </p:nvPr>
        </p:nvSpPr>
        <p:spPr>
          <a:xfrm>
            <a:off x="838200" y="1335506"/>
            <a:ext cx="10515600" cy="4841457"/>
          </a:xfrm>
        </p:spPr>
        <p:txBody>
          <a:bodyPr>
            <a:normAutofit/>
          </a:bodyPr>
          <a:lstStyle/>
          <a:p>
            <a:pPr marL="514350" indent="-514350">
              <a:buFont typeface="+mj-lt"/>
              <a:buAutoNum type="arabicPeriod"/>
            </a:pPr>
            <a:r>
              <a:rPr lang="en-US" dirty="0"/>
              <a:t>Values for the average number of </a:t>
            </a:r>
            <a:r>
              <a:rPr lang="en-US" dirty="0">
                <a:latin typeface="Symbol" pitchFamily="2" charset="2"/>
              </a:rPr>
              <a:t>a</a:t>
            </a:r>
            <a:r>
              <a:rPr lang="en-US" dirty="0"/>
              <a:t> decays in 1.00 s for 0.01 g of the starting isotope of each decay series are given below.</a:t>
            </a:r>
            <a:br>
              <a:rPr lang="en-US" dirty="0"/>
            </a:br>
            <a:r>
              <a:rPr lang="en-US" dirty="0"/>
              <a:t>	U-238: 124.4 Bq, 		Pu-239: 2.29 x 10</a:t>
            </a:r>
            <a:r>
              <a:rPr lang="en-US" baseline="30000" dirty="0"/>
              <a:t>7</a:t>
            </a:r>
            <a:r>
              <a:rPr lang="en-US" dirty="0"/>
              <a:t> Bq, </a:t>
            </a:r>
            <a:br>
              <a:rPr lang="en-US" dirty="0"/>
            </a:br>
            <a:r>
              <a:rPr lang="en-US" dirty="0"/>
              <a:t>	Th-232: 40.7 Bq,  		Np-237: 2.60 x 10</a:t>
            </a:r>
            <a:r>
              <a:rPr lang="en-US" baseline="30000" dirty="0"/>
              <a:t>5</a:t>
            </a:r>
            <a:r>
              <a:rPr lang="en-US" dirty="0"/>
              <a:t> Bq</a:t>
            </a:r>
            <a:br>
              <a:rPr lang="en-US" dirty="0"/>
            </a:br>
            <a:r>
              <a:rPr lang="en-US" dirty="0"/>
              <a:t>		Bq = becquerel = 1 decay/s = s</a:t>
            </a:r>
            <a:r>
              <a:rPr lang="en-US" baseline="30000" dirty="0"/>
              <a:t>-1</a:t>
            </a:r>
            <a:r>
              <a:rPr lang="en-US" dirty="0"/>
              <a:t>  </a:t>
            </a:r>
            <a:br>
              <a:rPr lang="en-US" dirty="0"/>
            </a:br>
            <a:endParaRPr lang="en-US" dirty="0"/>
          </a:p>
          <a:p>
            <a:pPr marL="514350" indent="-514350">
              <a:buFont typeface="+mj-lt"/>
              <a:buAutoNum type="arabicPeriod"/>
            </a:pPr>
            <a:r>
              <a:rPr lang="en-US" dirty="0"/>
              <a:t>Use the intensity value (</a:t>
            </a:r>
            <a:r>
              <a:rPr lang="en-US" i="1" dirty="0"/>
              <a:t>I</a:t>
            </a:r>
            <a:r>
              <a:rPr lang="en-US" dirty="0"/>
              <a:t>) for the starting isotope in your series to calculate the half-life (</a:t>
            </a:r>
            <a:r>
              <a:rPr lang="en-US" i="1" dirty="0"/>
              <a:t>t</a:t>
            </a:r>
            <a:r>
              <a:rPr lang="en-US" baseline="-25000" dirty="0"/>
              <a:t>1/2</a:t>
            </a:r>
            <a:r>
              <a:rPr lang="en-US" dirty="0"/>
              <a:t>) of that isotope. </a:t>
            </a:r>
            <a:br>
              <a:rPr lang="en-US" dirty="0"/>
            </a:br>
            <a:endParaRPr lang="en-US" dirty="0"/>
          </a:p>
          <a:p>
            <a:pPr marL="514350" indent="-514350">
              <a:buFont typeface="+mj-lt"/>
              <a:buAutoNum type="arabicPeriod"/>
            </a:pPr>
            <a:r>
              <a:rPr lang="en-US" dirty="0"/>
              <a:t>Work collaboratively to devise a calculation procedure, OR</a:t>
            </a:r>
            <a:br>
              <a:rPr lang="en-US" dirty="0"/>
            </a:br>
            <a:r>
              <a:rPr lang="en-US" dirty="0"/>
              <a:t>work individually then compare your procedures and results.</a:t>
            </a:r>
          </a:p>
          <a:p>
            <a:pPr marL="0" indent="0">
              <a:buNone/>
            </a:pPr>
            <a:endParaRPr lang="en-US" dirty="0"/>
          </a:p>
        </p:txBody>
      </p:sp>
      <p:sp>
        <p:nvSpPr>
          <p:cNvPr id="4" name="Footer Placeholder 3">
            <a:extLst>
              <a:ext uri="{FF2B5EF4-FFF2-40B4-BE49-F238E27FC236}">
                <a16:creationId xmlns:a16="http://schemas.microsoft.com/office/drawing/2014/main" id="{0994C24A-9060-3B23-1FD6-934193BB7AB4}"/>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A15DA3AD-FFA3-0858-FF74-584560B62D5F}"/>
              </a:ext>
            </a:extLst>
          </p:cNvPr>
          <p:cNvSpPr>
            <a:spLocks noGrp="1"/>
          </p:cNvSpPr>
          <p:nvPr>
            <p:ph type="sldNum" sz="quarter" idx="12"/>
          </p:nvPr>
        </p:nvSpPr>
        <p:spPr/>
        <p:txBody>
          <a:bodyPr/>
          <a:lstStyle/>
          <a:p>
            <a:fld id="{572ECE96-1129-3643-9372-739AE1075948}" type="slidenum">
              <a:rPr lang="en-US" smtClean="0"/>
              <a:t>16</a:t>
            </a:fld>
            <a:endParaRPr lang="en-US"/>
          </a:p>
        </p:txBody>
      </p:sp>
    </p:spTree>
    <p:extLst>
      <p:ext uri="{BB962C8B-B14F-4D97-AF65-F5344CB8AC3E}">
        <p14:creationId xmlns:p14="http://schemas.microsoft.com/office/powerpoint/2010/main" val="2881639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C18F9-3DFA-D202-DD3E-116703ECBB2F}"/>
              </a:ext>
            </a:extLst>
          </p:cNvPr>
          <p:cNvSpPr>
            <a:spLocks noGrp="1"/>
          </p:cNvSpPr>
          <p:nvPr>
            <p:ph type="title"/>
          </p:nvPr>
        </p:nvSpPr>
        <p:spPr>
          <a:xfrm>
            <a:off x="839788" y="365126"/>
            <a:ext cx="10515600" cy="823912"/>
          </a:xfrm>
        </p:spPr>
        <p:txBody>
          <a:bodyPr/>
          <a:lstStyle/>
          <a:p>
            <a:pPr algn="ctr"/>
            <a:r>
              <a:rPr lang="en-US" dirty="0"/>
              <a:t>Radioactive Transformations - 5</a:t>
            </a:r>
          </a:p>
        </p:txBody>
      </p:sp>
      <p:sp>
        <p:nvSpPr>
          <p:cNvPr id="3" name="Text Placeholder 2">
            <a:extLst>
              <a:ext uri="{FF2B5EF4-FFF2-40B4-BE49-F238E27FC236}">
                <a16:creationId xmlns:a16="http://schemas.microsoft.com/office/drawing/2014/main" id="{F8D61418-4EB0-FB46-FA2E-09D8DDA964A0}"/>
              </a:ext>
            </a:extLst>
          </p:cNvPr>
          <p:cNvSpPr>
            <a:spLocks noGrp="1"/>
          </p:cNvSpPr>
          <p:nvPr>
            <p:ph type="body" idx="1"/>
          </p:nvPr>
        </p:nvSpPr>
        <p:spPr>
          <a:xfrm>
            <a:off x="836612" y="1185864"/>
            <a:ext cx="5157787" cy="495300"/>
          </a:xfrm>
        </p:spPr>
        <p:txBody>
          <a:bodyPr/>
          <a:lstStyle/>
          <a:p>
            <a:pPr algn="ctr"/>
            <a:r>
              <a:rPr lang="en-US" dirty="0"/>
              <a:t>Frederick Soddy (1877-1956)</a:t>
            </a:r>
          </a:p>
        </p:txBody>
      </p:sp>
      <p:pic>
        <p:nvPicPr>
          <p:cNvPr id="10" name="Content Placeholder 9" descr="A person with blue eyes&#10;&#10;AI-generated content may be incorrect.">
            <a:extLst>
              <a:ext uri="{FF2B5EF4-FFF2-40B4-BE49-F238E27FC236}">
                <a16:creationId xmlns:a16="http://schemas.microsoft.com/office/drawing/2014/main" id="{97981F32-48D2-7DA3-3818-9A0D4418C573}"/>
              </a:ext>
            </a:extLst>
          </p:cNvPr>
          <p:cNvPicPr>
            <a:picLocks noGrp="1" noChangeAspect="1"/>
          </p:cNvPicPr>
          <p:nvPr>
            <p:ph sz="half" idx="2"/>
          </p:nvPr>
        </p:nvPicPr>
        <p:blipFill>
          <a:blip r:embed="rId2"/>
          <a:stretch>
            <a:fillRect/>
          </a:stretch>
        </p:blipFill>
        <p:spPr>
          <a:xfrm>
            <a:off x="1864895" y="1830784"/>
            <a:ext cx="2967543" cy="4196954"/>
          </a:xfrm>
        </p:spPr>
      </p:pic>
      <p:sp>
        <p:nvSpPr>
          <p:cNvPr id="5" name="Text Placeholder 4">
            <a:extLst>
              <a:ext uri="{FF2B5EF4-FFF2-40B4-BE49-F238E27FC236}">
                <a16:creationId xmlns:a16="http://schemas.microsoft.com/office/drawing/2014/main" id="{2CBDF667-ECAD-1C11-5A2E-03D962B9E5A9}"/>
              </a:ext>
            </a:extLst>
          </p:cNvPr>
          <p:cNvSpPr>
            <a:spLocks noGrp="1"/>
          </p:cNvSpPr>
          <p:nvPr>
            <p:ph type="body" sz="quarter" idx="3"/>
          </p:nvPr>
        </p:nvSpPr>
        <p:spPr>
          <a:xfrm>
            <a:off x="6083299" y="1185864"/>
            <a:ext cx="5183188" cy="823912"/>
          </a:xfrm>
        </p:spPr>
        <p:txBody>
          <a:bodyPr/>
          <a:lstStyle/>
          <a:p>
            <a:pPr algn="ctr"/>
            <a:r>
              <a:rPr lang="en-US" dirty="0"/>
              <a:t>Rutherford and Soddy at McGill (1900-1903)</a:t>
            </a:r>
          </a:p>
        </p:txBody>
      </p:sp>
      <p:sp>
        <p:nvSpPr>
          <p:cNvPr id="6" name="Content Placeholder 5">
            <a:extLst>
              <a:ext uri="{FF2B5EF4-FFF2-40B4-BE49-F238E27FC236}">
                <a16:creationId xmlns:a16="http://schemas.microsoft.com/office/drawing/2014/main" id="{CDB9AD31-AA8E-C4C5-69D3-31F3DED516B0}"/>
              </a:ext>
            </a:extLst>
          </p:cNvPr>
          <p:cNvSpPr>
            <a:spLocks noGrp="1"/>
          </p:cNvSpPr>
          <p:nvPr>
            <p:ph sz="quarter" idx="4"/>
          </p:nvPr>
        </p:nvSpPr>
        <p:spPr>
          <a:xfrm>
            <a:off x="6108703" y="2176462"/>
            <a:ext cx="5183188" cy="3851275"/>
          </a:xfrm>
        </p:spPr>
        <p:txBody>
          <a:bodyPr>
            <a:normAutofit/>
          </a:bodyPr>
          <a:lstStyle/>
          <a:p>
            <a:pPr marL="0" indent="0">
              <a:buNone/>
            </a:pPr>
            <a:r>
              <a:rPr lang="en-US" dirty="0"/>
              <a:t>Oxford trained chemist Frederick Soddy worked with Rutherford to show that radioactive decays are accompanied by chemical changes.</a:t>
            </a:r>
          </a:p>
          <a:p>
            <a:pPr marL="0" indent="0">
              <a:buNone/>
            </a:pPr>
            <a:r>
              <a:rPr lang="en-US" dirty="0"/>
              <a:t>Radioactive atoms change from one element to another with different chemical properties.</a:t>
            </a:r>
          </a:p>
        </p:txBody>
      </p:sp>
      <p:sp>
        <p:nvSpPr>
          <p:cNvPr id="7" name="Footer Placeholder 6">
            <a:extLst>
              <a:ext uri="{FF2B5EF4-FFF2-40B4-BE49-F238E27FC236}">
                <a16:creationId xmlns:a16="http://schemas.microsoft.com/office/drawing/2014/main" id="{03BDE2AA-CBED-6860-070E-016D0647F568}"/>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F7003F71-411E-7467-B8C6-4FFE0C98C3A8}"/>
              </a:ext>
            </a:extLst>
          </p:cNvPr>
          <p:cNvSpPr>
            <a:spLocks noGrp="1"/>
          </p:cNvSpPr>
          <p:nvPr>
            <p:ph type="sldNum" sz="quarter" idx="12"/>
          </p:nvPr>
        </p:nvSpPr>
        <p:spPr/>
        <p:txBody>
          <a:bodyPr/>
          <a:lstStyle/>
          <a:p>
            <a:fld id="{572ECE96-1129-3643-9372-739AE1075948}" type="slidenum">
              <a:rPr lang="en-US" smtClean="0"/>
              <a:t>17</a:t>
            </a:fld>
            <a:endParaRPr lang="en-US"/>
          </a:p>
        </p:txBody>
      </p:sp>
    </p:spTree>
    <p:extLst>
      <p:ext uri="{BB962C8B-B14F-4D97-AF65-F5344CB8AC3E}">
        <p14:creationId xmlns:p14="http://schemas.microsoft.com/office/powerpoint/2010/main" val="1086417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D0D4F-3659-1D01-A866-BE134F0D1ECC}"/>
              </a:ext>
            </a:extLst>
          </p:cNvPr>
          <p:cNvSpPr>
            <a:spLocks noGrp="1"/>
          </p:cNvSpPr>
          <p:nvPr>
            <p:ph type="title"/>
          </p:nvPr>
        </p:nvSpPr>
        <p:spPr/>
        <p:txBody>
          <a:bodyPr/>
          <a:lstStyle/>
          <a:p>
            <a:pPr algn="ctr"/>
            <a:r>
              <a:rPr lang="en-US" dirty="0"/>
              <a:t>Radioactive Transformations – 6</a:t>
            </a:r>
            <a:br>
              <a:rPr lang="en-US" dirty="0"/>
            </a:br>
            <a:r>
              <a:rPr lang="en-US" dirty="0"/>
              <a:t>Rutherford 1905</a:t>
            </a:r>
          </a:p>
        </p:txBody>
      </p:sp>
      <p:pic>
        <p:nvPicPr>
          <p:cNvPr id="7" name="Content Placeholder 6" descr="A table of maths&#10;&#10;AI-generated content may be incorrect.">
            <a:extLst>
              <a:ext uri="{FF2B5EF4-FFF2-40B4-BE49-F238E27FC236}">
                <a16:creationId xmlns:a16="http://schemas.microsoft.com/office/drawing/2014/main" id="{2A67B2A8-7640-51B7-AAD2-888EDE322B21}"/>
              </a:ext>
            </a:extLst>
          </p:cNvPr>
          <p:cNvPicPr>
            <a:picLocks noGrp="1" noChangeAspect="1"/>
          </p:cNvPicPr>
          <p:nvPr>
            <p:ph idx="1"/>
          </p:nvPr>
        </p:nvPicPr>
        <p:blipFill>
          <a:blip r:embed="rId2"/>
          <a:stretch>
            <a:fillRect/>
          </a:stretch>
        </p:blipFill>
        <p:spPr>
          <a:xfrm>
            <a:off x="1987500" y="1825625"/>
            <a:ext cx="8217000" cy="4351338"/>
          </a:xfrm>
        </p:spPr>
      </p:pic>
      <p:sp>
        <p:nvSpPr>
          <p:cNvPr id="4" name="Footer Placeholder 3">
            <a:extLst>
              <a:ext uri="{FF2B5EF4-FFF2-40B4-BE49-F238E27FC236}">
                <a16:creationId xmlns:a16="http://schemas.microsoft.com/office/drawing/2014/main" id="{E77E9AD6-25D2-4480-E1DB-FAA890439002}"/>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A6FEC7FA-3DAC-1565-1603-7D65FD2C1E3C}"/>
              </a:ext>
            </a:extLst>
          </p:cNvPr>
          <p:cNvSpPr>
            <a:spLocks noGrp="1"/>
          </p:cNvSpPr>
          <p:nvPr>
            <p:ph type="sldNum" sz="quarter" idx="12"/>
          </p:nvPr>
        </p:nvSpPr>
        <p:spPr/>
        <p:txBody>
          <a:bodyPr/>
          <a:lstStyle/>
          <a:p>
            <a:fld id="{572ECE96-1129-3643-9372-739AE1075948}" type="slidenum">
              <a:rPr lang="en-US" smtClean="0"/>
              <a:t>18</a:t>
            </a:fld>
            <a:endParaRPr lang="en-US"/>
          </a:p>
        </p:txBody>
      </p:sp>
    </p:spTree>
    <p:extLst>
      <p:ext uri="{BB962C8B-B14F-4D97-AF65-F5344CB8AC3E}">
        <p14:creationId xmlns:p14="http://schemas.microsoft.com/office/powerpoint/2010/main" val="3621673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A9C62-E249-41DA-F0D2-3C06D72F36CD}"/>
              </a:ext>
            </a:extLst>
          </p:cNvPr>
          <p:cNvSpPr>
            <a:spLocks noGrp="1"/>
          </p:cNvSpPr>
          <p:nvPr>
            <p:ph type="title"/>
          </p:nvPr>
        </p:nvSpPr>
        <p:spPr/>
        <p:txBody>
          <a:bodyPr/>
          <a:lstStyle/>
          <a:p>
            <a:pPr algn="ctr"/>
            <a:r>
              <a:rPr lang="en-US" dirty="0"/>
              <a:t>Radioactive Transformations – 7</a:t>
            </a:r>
            <a:br>
              <a:rPr lang="en-US" dirty="0"/>
            </a:br>
            <a:r>
              <a:rPr lang="en-US" dirty="0"/>
              <a:t>Rutherford 1905</a:t>
            </a:r>
          </a:p>
        </p:txBody>
      </p:sp>
      <p:pic>
        <p:nvPicPr>
          <p:cNvPr id="7" name="Content Placeholder 6" descr="A close-up of a table&#10;&#10;AI-generated content may be incorrect.">
            <a:extLst>
              <a:ext uri="{FF2B5EF4-FFF2-40B4-BE49-F238E27FC236}">
                <a16:creationId xmlns:a16="http://schemas.microsoft.com/office/drawing/2014/main" id="{101C2F9D-5E75-225A-07C8-099E50F7E4BB}"/>
              </a:ext>
            </a:extLst>
          </p:cNvPr>
          <p:cNvPicPr>
            <a:picLocks noGrp="1" noChangeAspect="1"/>
          </p:cNvPicPr>
          <p:nvPr>
            <p:ph idx="1"/>
          </p:nvPr>
        </p:nvPicPr>
        <p:blipFill>
          <a:blip r:embed="rId2"/>
          <a:stretch>
            <a:fillRect/>
          </a:stretch>
        </p:blipFill>
        <p:spPr>
          <a:xfrm>
            <a:off x="3113501" y="1825625"/>
            <a:ext cx="5964997" cy="4351338"/>
          </a:xfrm>
        </p:spPr>
      </p:pic>
      <p:sp>
        <p:nvSpPr>
          <p:cNvPr id="4" name="Footer Placeholder 3">
            <a:extLst>
              <a:ext uri="{FF2B5EF4-FFF2-40B4-BE49-F238E27FC236}">
                <a16:creationId xmlns:a16="http://schemas.microsoft.com/office/drawing/2014/main" id="{0007F7A3-6FF1-CEF4-8065-54F30A95BD85}"/>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0A3507C6-9B77-AAD0-096A-3423654FE113}"/>
              </a:ext>
            </a:extLst>
          </p:cNvPr>
          <p:cNvSpPr>
            <a:spLocks noGrp="1"/>
          </p:cNvSpPr>
          <p:nvPr>
            <p:ph type="sldNum" sz="quarter" idx="12"/>
          </p:nvPr>
        </p:nvSpPr>
        <p:spPr/>
        <p:txBody>
          <a:bodyPr/>
          <a:lstStyle/>
          <a:p>
            <a:fld id="{572ECE96-1129-3643-9372-739AE1075948}" type="slidenum">
              <a:rPr lang="en-US" smtClean="0"/>
              <a:t>19</a:t>
            </a:fld>
            <a:endParaRPr lang="en-US"/>
          </a:p>
        </p:txBody>
      </p:sp>
    </p:spTree>
    <p:extLst>
      <p:ext uri="{BB962C8B-B14F-4D97-AF65-F5344CB8AC3E}">
        <p14:creationId xmlns:p14="http://schemas.microsoft.com/office/powerpoint/2010/main" val="283081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8F8A8-9477-66B2-A0D9-D37AA24B92FA}"/>
              </a:ext>
            </a:extLst>
          </p:cNvPr>
          <p:cNvSpPr>
            <a:spLocks noGrp="1"/>
          </p:cNvSpPr>
          <p:nvPr>
            <p:ph type="title"/>
          </p:nvPr>
        </p:nvSpPr>
        <p:spPr/>
        <p:txBody>
          <a:bodyPr/>
          <a:lstStyle/>
          <a:p>
            <a:pPr algn="ctr"/>
            <a:r>
              <a:rPr lang="en-US" dirty="0"/>
              <a:t>Quantum Tunneling</a:t>
            </a:r>
          </a:p>
        </p:txBody>
      </p:sp>
      <p:sp>
        <p:nvSpPr>
          <p:cNvPr id="3" name="Content Placeholder 2">
            <a:extLst>
              <a:ext uri="{FF2B5EF4-FFF2-40B4-BE49-F238E27FC236}">
                <a16:creationId xmlns:a16="http://schemas.microsoft.com/office/drawing/2014/main" id="{A6764338-FFBD-51EF-B176-A93E026E586B}"/>
              </a:ext>
            </a:extLst>
          </p:cNvPr>
          <p:cNvSpPr>
            <a:spLocks noGrp="1"/>
          </p:cNvSpPr>
          <p:nvPr>
            <p:ph idx="1"/>
          </p:nvPr>
        </p:nvSpPr>
        <p:spPr/>
        <p:txBody>
          <a:bodyPr/>
          <a:lstStyle/>
          <a:p>
            <a:r>
              <a:rPr lang="en-US" dirty="0"/>
              <a:t>Quantum: In physics, a discrete (</a:t>
            </a:r>
            <a:r>
              <a:rPr lang="en-US" i="1" dirty="0"/>
              <a:t>i.e.</a:t>
            </a:r>
            <a:r>
              <a:rPr lang="en-US" dirty="0"/>
              <a:t> countable, not continuous) physical quantity, such as energy,  momentum, angular momentum, action, or electric charge involved in an interaction.</a:t>
            </a:r>
            <a:br>
              <a:rPr lang="en-US" dirty="0"/>
            </a:br>
            <a:endParaRPr lang="en-US" dirty="0"/>
          </a:p>
          <a:p>
            <a:r>
              <a:rPr lang="en-US" dirty="0"/>
              <a:t>Tunneling: The process of going through a barrier without going over it, </a:t>
            </a:r>
            <a:r>
              <a:rPr lang="en-US" i="1" dirty="0"/>
              <a:t>e.g.</a:t>
            </a:r>
            <a:r>
              <a:rPr lang="en-US" dirty="0"/>
              <a:t> a train traveling through a tunnel rather than going over a mountain to get to the other side.</a:t>
            </a:r>
            <a:br>
              <a:rPr lang="en-US" dirty="0"/>
            </a:br>
            <a:endParaRPr lang="en-US" dirty="0"/>
          </a:p>
          <a:p>
            <a:r>
              <a:rPr lang="en-US" sz="4000" dirty="0"/>
              <a:t>What problem inspired quantum tunneling?</a:t>
            </a:r>
          </a:p>
        </p:txBody>
      </p:sp>
      <p:sp>
        <p:nvSpPr>
          <p:cNvPr id="4" name="Footer Placeholder 3">
            <a:extLst>
              <a:ext uri="{FF2B5EF4-FFF2-40B4-BE49-F238E27FC236}">
                <a16:creationId xmlns:a16="http://schemas.microsoft.com/office/drawing/2014/main" id="{0EA080C8-32D5-24CD-EA4E-4230AFA82759}"/>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A99D3098-3D34-EE8A-5D9D-0FF3B6E565DE}"/>
              </a:ext>
            </a:extLst>
          </p:cNvPr>
          <p:cNvSpPr>
            <a:spLocks noGrp="1"/>
          </p:cNvSpPr>
          <p:nvPr>
            <p:ph type="sldNum" sz="quarter" idx="12"/>
          </p:nvPr>
        </p:nvSpPr>
        <p:spPr/>
        <p:txBody>
          <a:bodyPr/>
          <a:lstStyle/>
          <a:p>
            <a:fld id="{572ECE96-1129-3643-9372-739AE1075948}" type="slidenum">
              <a:rPr lang="en-US" smtClean="0"/>
              <a:t>2</a:t>
            </a:fld>
            <a:endParaRPr lang="en-US"/>
          </a:p>
        </p:txBody>
      </p:sp>
    </p:spTree>
    <p:extLst>
      <p:ext uri="{BB962C8B-B14F-4D97-AF65-F5344CB8AC3E}">
        <p14:creationId xmlns:p14="http://schemas.microsoft.com/office/powerpoint/2010/main" val="2934086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5C76-91C0-9FDF-80A0-62B73ABA376D}"/>
              </a:ext>
            </a:extLst>
          </p:cNvPr>
          <p:cNvSpPr>
            <a:spLocks noGrp="1"/>
          </p:cNvSpPr>
          <p:nvPr>
            <p:ph type="title"/>
          </p:nvPr>
        </p:nvSpPr>
        <p:spPr>
          <a:xfrm>
            <a:off x="838200" y="365126"/>
            <a:ext cx="10515600" cy="813970"/>
          </a:xfrm>
        </p:spPr>
        <p:txBody>
          <a:bodyPr/>
          <a:lstStyle/>
          <a:p>
            <a:pPr algn="ctr"/>
            <a:r>
              <a:rPr lang="en-US" dirty="0"/>
              <a:t>Radioactive Transformations – 8</a:t>
            </a:r>
          </a:p>
        </p:txBody>
      </p:sp>
      <p:sp>
        <p:nvSpPr>
          <p:cNvPr id="3" name="Content Placeholder 2">
            <a:extLst>
              <a:ext uri="{FF2B5EF4-FFF2-40B4-BE49-F238E27FC236}">
                <a16:creationId xmlns:a16="http://schemas.microsoft.com/office/drawing/2014/main" id="{D948504D-2F2C-4CBF-9173-BA52EB4C3287}"/>
              </a:ext>
            </a:extLst>
          </p:cNvPr>
          <p:cNvSpPr>
            <a:spLocks noGrp="1"/>
          </p:cNvSpPr>
          <p:nvPr>
            <p:ph idx="1"/>
          </p:nvPr>
        </p:nvSpPr>
        <p:spPr>
          <a:xfrm>
            <a:off x="838200" y="1253330"/>
            <a:ext cx="10515600" cy="5103019"/>
          </a:xfrm>
        </p:spPr>
        <p:txBody>
          <a:bodyPr>
            <a:normAutofit/>
          </a:bodyPr>
          <a:lstStyle/>
          <a:p>
            <a:pPr marL="0" indent="0">
              <a:buNone/>
            </a:pPr>
            <a:r>
              <a:rPr lang="en-US" u="sng" dirty="0"/>
              <a:t>Early 1900s </a:t>
            </a:r>
            <a:r>
              <a:rPr lang="en-US" dirty="0"/>
              <a:t>– Chemists identified properties of radioactive decay products. Many displayed chemistries similar to other elements but different radioactive characteristics, </a:t>
            </a:r>
            <a:r>
              <a:rPr lang="en-US" i="1" dirty="0"/>
              <a:t>e.g.</a:t>
            </a:r>
            <a:r>
              <a:rPr lang="en-US" dirty="0"/>
              <a:t> half-life, decay type.</a:t>
            </a:r>
          </a:p>
          <a:p>
            <a:pPr marL="0" indent="0" algn="ctr">
              <a:buNone/>
            </a:pPr>
            <a:r>
              <a:rPr lang="en-US" sz="3600" dirty="0"/>
              <a:t>How could these radioactive products be fit into the periodic table of elements?</a:t>
            </a:r>
          </a:p>
          <a:p>
            <a:pPr marL="0" indent="0">
              <a:buNone/>
            </a:pPr>
            <a:endParaRPr lang="en-US" dirty="0"/>
          </a:p>
          <a:p>
            <a:pPr marL="0" indent="0">
              <a:buNone/>
            </a:pPr>
            <a:r>
              <a:rPr lang="en-US" u="sng" dirty="0"/>
              <a:t>1911</a:t>
            </a:r>
            <a:r>
              <a:rPr lang="en-US" dirty="0"/>
              <a:t> – Rutherford announced the nuclear model of the atom based on </a:t>
            </a:r>
            <a:r>
              <a:rPr lang="en-US" dirty="0">
                <a:latin typeface="Symbol" pitchFamily="2" charset="2"/>
              </a:rPr>
              <a:t>a</a:t>
            </a:r>
            <a:r>
              <a:rPr lang="en-US" dirty="0"/>
              <a:t>-particle scattering experiments of Geiger and Marsden.</a:t>
            </a:r>
          </a:p>
          <a:p>
            <a:pPr marL="0" indent="0">
              <a:buNone/>
            </a:pPr>
            <a:r>
              <a:rPr lang="en-US" u="sng" dirty="0"/>
              <a:t>1913</a:t>
            </a:r>
            <a:r>
              <a:rPr lang="en-US" dirty="0"/>
              <a:t> – Henry Moseley supported Bohr’s atomic theory with results of X-ray spectra of elements  and identified atomic number (Z) as positive charge of nucleus.</a:t>
            </a:r>
          </a:p>
        </p:txBody>
      </p:sp>
      <p:sp>
        <p:nvSpPr>
          <p:cNvPr id="4" name="Footer Placeholder 3">
            <a:extLst>
              <a:ext uri="{FF2B5EF4-FFF2-40B4-BE49-F238E27FC236}">
                <a16:creationId xmlns:a16="http://schemas.microsoft.com/office/drawing/2014/main" id="{E5639B95-51B0-4B79-7B22-1BE19B876CCE}"/>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A409B81D-DFE3-8DCC-B8D6-16389437B010}"/>
              </a:ext>
            </a:extLst>
          </p:cNvPr>
          <p:cNvSpPr>
            <a:spLocks noGrp="1"/>
          </p:cNvSpPr>
          <p:nvPr>
            <p:ph type="sldNum" sz="quarter" idx="12"/>
          </p:nvPr>
        </p:nvSpPr>
        <p:spPr/>
        <p:txBody>
          <a:bodyPr/>
          <a:lstStyle/>
          <a:p>
            <a:fld id="{572ECE96-1129-3643-9372-739AE1075948}" type="slidenum">
              <a:rPr lang="en-US" smtClean="0"/>
              <a:t>20</a:t>
            </a:fld>
            <a:endParaRPr lang="en-US"/>
          </a:p>
        </p:txBody>
      </p:sp>
    </p:spTree>
    <p:extLst>
      <p:ext uri="{BB962C8B-B14F-4D97-AF65-F5344CB8AC3E}">
        <p14:creationId xmlns:p14="http://schemas.microsoft.com/office/powerpoint/2010/main" val="97368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A8985-6BEE-26ED-0609-E7163EA74F9F}"/>
              </a:ext>
            </a:extLst>
          </p:cNvPr>
          <p:cNvSpPr>
            <a:spLocks noGrp="1"/>
          </p:cNvSpPr>
          <p:nvPr>
            <p:ph type="title"/>
          </p:nvPr>
        </p:nvSpPr>
        <p:spPr>
          <a:xfrm>
            <a:off x="838200" y="365126"/>
            <a:ext cx="10515600" cy="741780"/>
          </a:xfrm>
        </p:spPr>
        <p:txBody>
          <a:bodyPr/>
          <a:lstStyle/>
          <a:p>
            <a:pPr algn="ctr"/>
            <a:r>
              <a:rPr lang="en-US" dirty="0"/>
              <a:t>Radioactive Transformations – 9</a:t>
            </a:r>
          </a:p>
        </p:txBody>
      </p:sp>
      <p:sp>
        <p:nvSpPr>
          <p:cNvPr id="3" name="Content Placeholder 2">
            <a:extLst>
              <a:ext uri="{FF2B5EF4-FFF2-40B4-BE49-F238E27FC236}">
                <a16:creationId xmlns:a16="http://schemas.microsoft.com/office/drawing/2014/main" id="{FA3B09AA-6EAE-9F06-F01E-E5E773AB7120}"/>
              </a:ext>
            </a:extLst>
          </p:cNvPr>
          <p:cNvSpPr>
            <a:spLocks noGrp="1"/>
          </p:cNvSpPr>
          <p:nvPr>
            <p:ph idx="1"/>
          </p:nvPr>
        </p:nvSpPr>
        <p:spPr>
          <a:xfrm>
            <a:off x="838200" y="1106906"/>
            <a:ext cx="10515600" cy="5070057"/>
          </a:xfrm>
        </p:spPr>
        <p:txBody>
          <a:bodyPr>
            <a:normAutofit lnSpcReduction="10000"/>
          </a:bodyPr>
          <a:lstStyle/>
          <a:p>
            <a:pPr marL="0" indent="0">
              <a:buNone/>
            </a:pPr>
            <a:r>
              <a:rPr lang="en-US" dirty="0"/>
              <a:t>1913 – Kasimir Fajans and Frederick Soddy proposed that the emission of an </a:t>
            </a:r>
            <a:r>
              <a:rPr lang="en-US" dirty="0">
                <a:latin typeface="Symbol" pitchFamily="2" charset="2"/>
              </a:rPr>
              <a:t>a</a:t>
            </a:r>
            <a:r>
              <a:rPr lang="en-US" dirty="0"/>
              <a:t>-particle moved the daughter atom two places lower (Z-2) on the periodic table and </a:t>
            </a:r>
            <a:r>
              <a:rPr lang="en-US" dirty="0">
                <a:latin typeface="Symbol" pitchFamily="2" charset="2"/>
              </a:rPr>
              <a:t>b</a:t>
            </a:r>
            <a:r>
              <a:rPr lang="en-US" dirty="0"/>
              <a:t>-particle emission moved the daughter one place higher (Z+1).</a:t>
            </a:r>
          </a:p>
          <a:p>
            <a:pPr marL="0" indent="0">
              <a:buNone/>
            </a:pPr>
            <a:r>
              <a:rPr lang="en-US" dirty="0"/>
              <a:t>1913 – Soddy proposed to call atoms with same atomic number (Z) but different mass “isotopes” “because they occupy the same place on the periodic table.”</a:t>
            </a:r>
          </a:p>
          <a:p>
            <a:pPr marL="0" indent="0">
              <a:buNone/>
            </a:pPr>
            <a:r>
              <a:rPr lang="en-US" dirty="0"/>
              <a:t>1913 – J. J. Thomson announced that most neon atoms have mass 20, but a significant fraction have mass 22. </a:t>
            </a:r>
            <a:br>
              <a:rPr lang="en-US" dirty="0"/>
            </a:br>
            <a:r>
              <a:rPr lang="en-US" dirty="0"/>
              <a:t>1913 – Francis Aston separated neon gas into two fractions, one denser than the other.</a:t>
            </a:r>
          </a:p>
          <a:p>
            <a:pPr marL="0" indent="0">
              <a:buNone/>
            </a:pPr>
            <a:r>
              <a:rPr lang="en-US" dirty="0"/>
              <a:t>1919 – Aston developed the mass spectrometer and separated isotopes of many non-radioactive elements.</a:t>
            </a:r>
          </a:p>
          <a:p>
            <a:pPr marL="0" indent="0">
              <a:buNone/>
            </a:pPr>
            <a:endParaRPr lang="en-US" dirty="0"/>
          </a:p>
        </p:txBody>
      </p:sp>
      <p:sp>
        <p:nvSpPr>
          <p:cNvPr id="4" name="Footer Placeholder 3">
            <a:extLst>
              <a:ext uri="{FF2B5EF4-FFF2-40B4-BE49-F238E27FC236}">
                <a16:creationId xmlns:a16="http://schemas.microsoft.com/office/drawing/2014/main" id="{61DECF36-FAB2-DC0C-68DA-CD59BC73DE61}"/>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4CB1A15D-97A9-1B2D-13DE-255B127DC665}"/>
              </a:ext>
            </a:extLst>
          </p:cNvPr>
          <p:cNvSpPr>
            <a:spLocks noGrp="1"/>
          </p:cNvSpPr>
          <p:nvPr>
            <p:ph type="sldNum" sz="quarter" idx="12"/>
          </p:nvPr>
        </p:nvSpPr>
        <p:spPr/>
        <p:txBody>
          <a:bodyPr/>
          <a:lstStyle/>
          <a:p>
            <a:fld id="{572ECE96-1129-3643-9372-739AE1075948}" type="slidenum">
              <a:rPr lang="en-US" smtClean="0"/>
              <a:t>21</a:t>
            </a:fld>
            <a:endParaRPr lang="en-US"/>
          </a:p>
        </p:txBody>
      </p:sp>
    </p:spTree>
    <p:extLst>
      <p:ext uri="{BB962C8B-B14F-4D97-AF65-F5344CB8AC3E}">
        <p14:creationId xmlns:p14="http://schemas.microsoft.com/office/powerpoint/2010/main" val="2159726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3D6F1-A885-6B05-3E24-E1F3C16BC1DD}"/>
              </a:ext>
            </a:extLst>
          </p:cNvPr>
          <p:cNvSpPr>
            <a:spLocks noGrp="1"/>
          </p:cNvSpPr>
          <p:nvPr>
            <p:ph type="title"/>
          </p:nvPr>
        </p:nvSpPr>
        <p:spPr/>
        <p:txBody>
          <a:bodyPr/>
          <a:lstStyle/>
          <a:p>
            <a:pPr algn="ctr"/>
            <a:r>
              <a:rPr lang="en-US" u="sng" dirty="0"/>
              <a:t>Activity 3</a:t>
            </a:r>
            <a:r>
              <a:rPr lang="en-US" dirty="0"/>
              <a:t> </a:t>
            </a:r>
            <a:r>
              <a:rPr lang="en-US" dirty="0">
                <a:latin typeface="Symbol" pitchFamily="2" charset="2"/>
              </a:rPr>
              <a:t>a</a:t>
            </a:r>
            <a:r>
              <a:rPr lang="en-US" dirty="0"/>
              <a:t>-Particle Energy Measurement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FF37FF5-4F97-DBD6-4555-FBA622CD6359}"/>
                  </a:ext>
                </a:extLst>
              </p:cNvPr>
              <p:cNvSpPr>
                <a:spLocks noGrp="1"/>
              </p:cNvSpPr>
              <p:nvPr>
                <p:ph idx="1"/>
              </p:nvPr>
            </p:nvSpPr>
            <p:spPr/>
            <p:txBody>
              <a:bodyPr>
                <a:normAutofit/>
              </a:bodyPr>
              <a:lstStyle/>
              <a:p>
                <a:pPr marL="514350" indent="-514350">
                  <a:buFont typeface="+mj-lt"/>
                  <a:buAutoNum type="arabicPeriod"/>
                </a:pPr>
                <a:r>
                  <a:rPr lang="en-US" dirty="0"/>
                  <a:t>Measure the maximum range (cm) of Po-210 </a:t>
                </a:r>
                <a:r>
                  <a:rPr lang="en-US" dirty="0">
                    <a:latin typeface="Symbol" pitchFamily="2" charset="2"/>
                  </a:rPr>
                  <a:t>a</a:t>
                </a:r>
                <a:r>
                  <a:rPr lang="en-US" dirty="0"/>
                  <a:t>-particles in a cloud chamber. Click </a:t>
                </a:r>
                <a:r>
                  <a:rPr lang="en-US" u="sng" dirty="0">
                    <a:hlinkClick r:id="rId3"/>
                  </a:rPr>
                  <a:t>here</a:t>
                </a:r>
                <a:r>
                  <a:rPr lang="en-US" dirty="0"/>
                  <a:t> for a video of Po-210 </a:t>
                </a:r>
                <a:r>
                  <a:rPr lang="en-US" dirty="0">
                    <a:latin typeface="Symbol" pitchFamily="2" charset="2"/>
                  </a:rPr>
                  <a:t>a</a:t>
                </a:r>
                <a:r>
                  <a:rPr lang="en-US" dirty="0"/>
                  <a:t>-particles.</a:t>
                </a:r>
                <a:br>
                  <a:rPr lang="en-US" dirty="0"/>
                </a:br>
                <a:r>
                  <a:rPr lang="en-US" dirty="0"/>
                  <a:t>The chamber diameter in the video is 15 cm.</a:t>
                </a:r>
                <a:br>
                  <a:rPr lang="en-US" dirty="0"/>
                </a:br>
                <a:endParaRPr lang="en-US" dirty="0"/>
              </a:p>
              <a:p>
                <a:pPr marL="514350" indent="-514350">
                  <a:buFont typeface="+mj-lt"/>
                  <a:buAutoNum type="arabicPeriod"/>
                </a:pPr>
                <a:r>
                  <a:rPr lang="en-US" dirty="0"/>
                  <a:t>Compare your measured range in air to the range expected for 5.3 MeV </a:t>
                </a:r>
                <a:r>
                  <a:rPr lang="en-US" dirty="0">
                    <a:latin typeface="Symbol" pitchFamily="2" charset="2"/>
                  </a:rPr>
                  <a:t>a</a:t>
                </a:r>
                <a:r>
                  <a:rPr lang="en-US" dirty="0"/>
                  <a:t>-particles from a Po-210 decay.</a:t>
                </a:r>
                <a:br>
                  <a:rPr lang="en-US" dirty="0"/>
                </a:br>
                <a:br>
                  <a:rPr lang="en-US" dirty="0"/>
                </a:br>
                <a:r>
                  <a:rPr lang="en-US" dirty="0"/>
                  <a:t>An empirical approximation relating </a:t>
                </a:r>
                <a:r>
                  <a:rPr lang="en-US" dirty="0">
                    <a:latin typeface="Symbol" pitchFamily="2" charset="2"/>
                  </a:rPr>
                  <a:t>a</a:t>
                </a:r>
                <a:r>
                  <a:rPr lang="en-US" dirty="0"/>
                  <a:t>-particle range (</a:t>
                </a:r>
                <a:r>
                  <a:rPr lang="en-US" i="1" dirty="0"/>
                  <a:t>R in cm</a:t>
                </a:r>
                <a:r>
                  <a:rPr lang="en-US" dirty="0"/>
                  <a:t>) in air at STP and </a:t>
                </a:r>
                <a:r>
                  <a:rPr lang="en-US" dirty="0">
                    <a:latin typeface="Symbol" pitchFamily="2" charset="2"/>
                  </a:rPr>
                  <a:t>a</a:t>
                </a:r>
                <a:r>
                  <a:rPr lang="en-US" dirty="0"/>
                  <a:t>-particle kinetic energy (</a:t>
                </a:r>
                <a:r>
                  <a:rPr lang="en-US" i="1" dirty="0"/>
                  <a:t>KE</a:t>
                </a:r>
                <a:r>
                  <a:rPr lang="en-US" dirty="0"/>
                  <a:t> in MeV) is</a:t>
                </a:r>
                <a:br>
                  <a:rPr lang="en-US" dirty="0"/>
                </a:br>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𝑎𝑖𝑟</m:t>
                        </m:r>
                      </m:sub>
                    </m:sSub>
                    <m:r>
                      <a:rPr lang="en-US" i="1">
                        <a:latin typeface="Cambria Math" panose="02040503050406030204" pitchFamily="18" charset="0"/>
                        <a:ea typeface="Cambria Math" panose="02040503050406030204" pitchFamily="18" charset="0"/>
                      </a:rPr>
                      <m:t>≅(0.005</m:t>
                    </m:r>
                    <m:r>
                      <a:rPr lang="en-US" i="1">
                        <a:latin typeface="Cambria Math" panose="02040503050406030204" pitchFamily="18" charset="0"/>
                        <a:ea typeface="Cambria Math" panose="02040503050406030204" pitchFamily="18" charset="0"/>
                      </a:rPr>
                      <m:t>𝐾𝐸</m:t>
                    </m:r>
                    <m:r>
                      <a:rPr lang="en-US" i="1">
                        <a:latin typeface="Cambria Math" panose="02040503050406030204" pitchFamily="18" charset="0"/>
                        <a:ea typeface="Cambria Math" panose="02040503050406030204" pitchFamily="18" charset="0"/>
                      </a:rPr>
                      <m:t>+0.285)</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𝐾𝐸</m:t>
                        </m:r>
                      </m:e>
                      <m:sup>
                        <m:r>
                          <a:rPr lang="en-US" i="1">
                            <a:latin typeface="Cambria Math" panose="02040503050406030204" pitchFamily="18" charset="0"/>
                            <a:ea typeface="Cambria Math" panose="02040503050406030204" pitchFamily="18" charset="0"/>
                          </a:rPr>
                          <m:t>3/2</m:t>
                        </m:r>
                      </m:sup>
                    </m:sSup>
                  </m:oMath>
                </a14:m>
                <a:r>
                  <a:rPr lang="en-US" dirty="0"/>
                  <a:t> .</a:t>
                </a:r>
                <a:br>
                  <a:rPr lang="en-US" dirty="0"/>
                </a:br>
                <a:r>
                  <a:rPr lang="en-US" sz="2000" dirty="0" err="1"/>
                  <a:t>L’Annunziata</a:t>
                </a:r>
                <a:r>
                  <a:rPr lang="en-US" sz="2000" dirty="0"/>
                  <a:t>, </a:t>
                </a:r>
                <a:r>
                  <a:rPr lang="en-US" sz="2000" i="1" dirty="0"/>
                  <a:t>Radioactivity: Introduction and History</a:t>
                </a:r>
                <a:r>
                  <a:rPr lang="en-US" sz="2000" dirty="0"/>
                  <a:t>, Elsevier, Amsterdam, 2007, p, 78.</a:t>
                </a:r>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2FF37FF5-4F97-DBD6-4555-FBA622CD6359}"/>
                  </a:ext>
                </a:extLst>
              </p:cNvPr>
              <p:cNvSpPr>
                <a:spLocks noGrp="1" noRot="1" noChangeAspect="1" noMove="1" noResize="1" noEditPoints="1" noAdjustHandles="1" noChangeArrowheads="1" noChangeShapeType="1" noTextEdit="1"/>
              </p:cNvSpPr>
              <p:nvPr>
                <p:ph idx="1"/>
              </p:nvPr>
            </p:nvSpPr>
            <p:spPr>
              <a:blipFill>
                <a:blip r:embed="rId4"/>
                <a:stretch>
                  <a:fillRect l="-1206" t="-2907" r="-844" b="-2616"/>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A1586C61-5D66-960B-8DE0-C0F2634FC2CC}"/>
              </a:ext>
            </a:extLst>
          </p:cNvPr>
          <p:cNvSpPr>
            <a:spLocks noGrp="1"/>
          </p:cNvSpPr>
          <p:nvPr>
            <p:ph type="ftr" sz="quarter" idx="11"/>
          </p:nvPr>
        </p:nvSpPr>
        <p:spPr/>
        <p:txBody>
          <a:bodyPr/>
          <a:lstStyle/>
          <a:p>
            <a:r>
              <a:rPr lang="en-US" dirty="0" err="1"/>
              <a:t>QuarkNet</a:t>
            </a:r>
            <a:r>
              <a:rPr lang="en-US" dirty="0"/>
              <a:t> Quantum Tunneling Workshop</a:t>
            </a:r>
          </a:p>
        </p:txBody>
      </p:sp>
      <p:sp>
        <p:nvSpPr>
          <p:cNvPr id="5" name="Slide Number Placeholder 4">
            <a:extLst>
              <a:ext uri="{FF2B5EF4-FFF2-40B4-BE49-F238E27FC236}">
                <a16:creationId xmlns:a16="http://schemas.microsoft.com/office/drawing/2014/main" id="{4380AB82-E59D-2A4E-4117-B61A2E71E595}"/>
              </a:ext>
            </a:extLst>
          </p:cNvPr>
          <p:cNvSpPr>
            <a:spLocks noGrp="1"/>
          </p:cNvSpPr>
          <p:nvPr>
            <p:ph type="sldNum" sz="quarter" idx="12"/>
          </p:nvPr>
        </p:nvSpPr>
        <p:spPr/>
        <p:txBody>
          <a:bodyPr/>
          <a:lstStyle/>
          <a:p>
            <a:fld id="{572ECE96-1129-3643-9372-739AE1075948}" type="slidenum">
              <a:rPr lang="en-US" smtClean="0"/>
              <a:t>22</a:t>
            </a:fld>
            <a:endParaRPr lang="en-US" dirty="0"/>
          </a:p>
        </p:txBody>
      </p:sp>
    </p:spTree>
    <p:extLst>
      <p:ext uri="{BB962C8B-B14F-4D97-AF65-F5344CB8AC3E}">
        <p14:creationId xmlns:p14="http://schemas.microsoft.com/office/powerpoint/2010/main" val="834762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C6812-37D4-2810-31FA-5B6141524784}"/>
              </a:ext>
            </a:extLst>
          </p:cNvPr>
          <p:cNvSpPr>
            <a:spLocks noGrp="1"/>
          </p:cNvSpPr>
          <p:nvPr>
            <p:ph type="title"/>
          </p:nvPr>
        </p:nvSpPr>
        <p:spPr/>
        <p:txBody>
          <a:bodyPr/>
          <a:lstStyle/>
          <a:p>
            <a:pPr algn="ctr"/>
            <a:r>
              <a:rPr lang="en-US" u="sng" dirty="0"/>
              <a:t>Activity 4</a:t>
            </a:r>
            <a:r>
              <a:rPr lang="en-US" dirty="0"/>
              <a:t> </a:t>
            </a:r>
            <a:r>
              <a:rPr lang="en-US" dirty="0">
                <a:latin typeface="Symbol" pitchFamily="2" charset="2"/>
              </a:rPr>
              <a:t>a</a:t>
            </a:r>
            <a:r>
              <a:rPr lang="en-US" dirty="0"/>
              <a:t>-Particle Energy Calculation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62077D9-9849-5D73-4CFB-0341FA641E5F}"/>
                  </a:ext>
                </a:extLst>
              </p:cNvPr>
              <p:cNvSpPr>
                <a:spLocks noGrp="1"/>
              </p:cNvSpPr>
              <p:nvPr>
                <p:ph idx="1"/>
              </p:nvPr>
            </p:nvSpPr>
            <p:spPr/>
            <p:txBody>
              <a:bodyPr/>
              <a:lstStyle/>
              <a:p>
                <a:pPr marL="0" indent="0">
                  <a:buNone/>
                </a:pPr>
                <a:r>
                  <a:rPr lang="en-US" dirty="0"/>
                  <a:t>Masses of nuclides in Po-210 decay:</a:t>
                </a:r>
                <a:br>
                  <a:rPr lang="en-US" dirty="0"/>
                </a:br>
                <a:r>
                  <a:rPr lang="en-US" dirty="0"/>
                  <a:t>	Po-210	210 Da – 15.9531 MeV/c</a:t>
                </a:r>
                <a:r>
                  <a:rPr lang="en-US" baseline="30000" dirty="0"/>
                  <a:t>2</a:t>
                </a:r>
                <a:r>
                  <a:rPr lang="en-US" dirty="0"/>
                  <a:t> </a:t>
                </a:r>
                <a:br>
                  <a:rPr lang="en-US" dirty="0"/>
                </a:br>
                <a:r>
                  <a:rPr lang="en-US" dirty="0"/>
                  <a:t>	Pb-206	206 Da – 23.7855 MeV/c</a:t>
                </a:r>
                <a:r>
                  <a:rPr lang="en-US" baseline="30000" dirty="0"/>
                  <a:t>2</a:t>
                </a:r>
                <a:r>
                  <a:rPr lang="en-US" dirty="0"/>
                  <a:t> </a:t>
                </a:r>
                <a:br>
                  <a:rPr lang="en-US" dirty="0"/>
                </a:br>
                <a:r>
                  <a:rPr lang="en-US" dirty="0"/>
                  <a:t>	He-4		     4 Da +    2.4249 MeV/c</a:t>
                </a:r>
                <a:r>
                  <a:rPr lang="en-US" baseline="30000" dirty="0"/>
                  <a:t>2</a:t>
                </a:r>
                <a:r>
                  <a:rPr lang="en-US" dirty="0"/>
                  <a:t> </a:t>
                </a:r>
                <a:br>
                  <a:rPr lang="en-US" dirty="0"/>
                </a:br>
                <a:r>
                  <a:rPr lang="en-US" dirty="0"/>
                  <a:t>  </a:t>
                </a:r>
                <a:r>
                  <a:rPr lang="en-US" sz="2000" dirty="0"/>
                  <a:t>[National Nuclear Data Center, </a:t>
                </a:r>
                <a:r>
                  <a:rPr lang="en-US" sz="2000" dirty="0">
                    <a:hlinkClick r:id="rId3"/>
                  </a:rPr>
                  <a:t>https://www.nndc.bnl.gov/nudat3/</a:t>
                </a:r>
                <a:r>
                  <a:rPr lang="en-US" sz="2000" dirty="0"/>
                  <a:t>  accessed April 17, 2026]</a:t>
                </a:r>
                <a:br>
                  <a:rPr lang="en-US" sz="2000" dirty="0"/>
                </a:br>
                <a:r>
                  <a:rPr lang="en-US" sz="2000" dirty="0"/>
                  <a:t>	</a:t>
                </a:r>
                <a:r>
                  <a:rPr lang="en-US" dirty="0"/>
                  <a:t>NOTE: 1 Da = Dalton =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12</m:t>
                        </m:r>
                      </m:den>
                    </m:f>
                  </m:oMath>
                </a14:m>
                <a:r>
                  <a:rPr lang="en-US" dirty="0"/>
                  <a:t>(mass of C12) = 931.494 MeV/c</a:t>
                </a:r>
                <a:r>
                  <a:rPr lang="en-US" baseline="30000" dirty="0"/>
                  <a:t>2</a:t>
                </a:r>
                <a:r>
                  <a:rPr lang="en-US" dirty="0"/>
                  <a:t> </a:t>
                </a:r>
              </a:p>
              <a:p>
                <a:pPr marL="514350" indent="-514350">
                  <a:buFont typeface="+mj-lt"/>
                  <a:buAutoNum type="arabicPeriod"/>
                </a:pPr>
                <a:r>
                  <a:rPr lang="en-US" dirty="0"/>
                  <a:t>Calculate the total KE available to (Pb-206 + </a:t>
                </a:r>
                <a:r>
                  <a:rPr lang="en-US" dirty="0">
                    <a:latin typeface="Symbol" pitchFamily="2" charset="2"/>
                  </a:rPr>
                  <a:t>a</a:t>
                </a:r>
                <a:r>
                  <a:rPr lang="en-US" dirty="0"/>
                  <a:t>-particle) in the decay.</a:t>
                </a:r>
              </a:p>
              <a:p>
                <a:pPr marL="514350" indent="-514350">
                  <a:buFont typeface="+mj-lt"/>
                  <a:buAutoNum type="arabicPeriod"/>
                </a:pPr>
                <a:r>
                  <a:rPr lang="en-US" dirty="0"/>
                  <a:t>Calculate the expected </a:t>
                </a:r>
                <a:r>
                  <a:rPr lang="en-US" dirty="0">
                    <a:latin typeface="Symbol" pitchFamily="2" charset="2"/>
                  </a:rPr>
                  <a:t>a</a:t>
                </a:r>
                <a:r>
                  <a:rPr lang="en-US" dirty="0"/>
                  <a:t>-particle KE. </a:t>
                </a:r>
                <a:br>
                  <a:rPr lang="en-US" dirty="0"/>
                </a:br>
                <a:r>
                  <a:rPr lang="en-US" dirty="0"/>
                  <a:t>Compare to observed </a:t>
                </a:r>
                <a:r>
                  <a:rPr lang="en-US" dirty="0">
                    <a:latin typeface="Symbol" pitchFamily="2" charset="2"/>
                  </a:rPr>
                  <a:t>a</a:t>
                </a:r>
                <a:r>
                  <a:rPr lang="en-US" dirty="0"/>
                  <a:t>-particle KE for this decay.</a:t>
                </a:r>
              </a:p>
            </p:txBody>
          </p:sp>
        </mc:Choice>
        <mc:Fallback xmlns="">
          <p:sp>
            <p:nvSpPr>
              <p:cNvPr id="3" name="Content Placeholder 2">
                <a:extLst>
                  <a:ext uri="{FF2B5EF4-FFF2-40B4-BE49-F238E27FC236}">
                    <a16:creationId xmlns:a16="http://schemas.microsoft.com/office/drawing/2014/main" id="{162077D9-9849-5D73-4CFB-0341FA641E5F}"/>
                  </a:ext>
                </a:extLst>
              </p:cNvPr>
              <p:cNvSpPr>
                <a:spLocks noGrp="1" noRot="1" noChangeAspect="1" noMove="1" noResize="1" noEditPoints="1" noAdjustHandles="1" noChangeArrowheads="1" noChangeShapeType="1" noTextEdit="1"/>
              </p:cNvSpPr>
              <p:nvPr>
                <p:ph idx="1"/>
              </p:nvPr>
            </p:nvSpPr>
            <p:spPr>
              <a:blipFill>
                <a:blip r:embed="rId4"/>
                <a:stretch>
                  <a:fillRect l="-1206" t="-2326" b="-3779"/>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6BDD4A84-2F10-34AC-A14D-2E49BFF8249E}"/>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9790D11F-4132-D0AD-B415-17C0A5081CE6}"/>
              </a:ext>
            </a:extLst>
          </p:cNvPr>
          <p:cNvSpPr>
            <a:spLocks noGrp="1"/>
          </p:cNvSpPr>
          <p:nvPr>
            <p:ph type="sldNum" sz="quarter" idx="12"/>
          </p:nvPr>
        </p:nvSpPr>
        <p:spPr/>
        <p:txBody>
          <a:bodyPr/>
          <a:lstStyle/>
          <a:p>
            <a:fld id="{572ECE96-1129-3643-9372-739AE1075948}" type="slidenum">
              <a:rPr lang="en-US" smtClean="0"/>
              <a:t>23</a:t>
            </a:fld>
            <a:endParaRPr lang="en-US"/>
          </a:p>
        </p:txBody>
      </p:sp>
    </p:spTree>
    <p:extLst>
      <p:ext uri="{BB962C8B-B14F-4D97-AF65-F5344CB8AC3E}">
        <p14:creationId xmlns:p14="http://schemas.microsoft.com/office/powerpoint/2010/main" val="119606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3D03-E007-7867-ABB5-DFC537AB7423}"/>
              </a:ext>
            </a:extLst>
          </p:cNvPr>
          <p:cNvSpPr>
            <a:spLocks noGrp="1"/>
          </p:cNvSpPr>
          <p:nvPr>
            <p:ph type="title"/>
          </p:nvPr>
        </p:nvSpPr>
        <p:spPr/>
        <p:txBody>
          <a:bodyPr/>
          <a:lstStyle/>
          <a:p>
            <a:pPr algn="ctr"/>
            <a:r>
              <a:rPr lang="en-US" dirty="0"/>
              <a:t>Why don’t heavy nuclei eject protons?</a:t>
            </a:r>
          </a:p>
        </p:txBody>
      </p:sp>
      <p:sp>
        <p:nvSpPr>
          <p:cNvPr id="3" name="Content Placeholder 2">
            <a:extLst>
              <a:ext uri="{FF2B5EF4-FFF2-40B4-BE49-F238E27FC236}">
                <a16:creationId xmlns:a16="http://schemas.microsoft.com/office/drawing/2014/main" id="{9950D0F8-2398-1C41-78B0-573FE2B1D486}"/>
              </a:ext>
            </a:extLst>
          </p:cNvPr>
          <p:cNvSpPr>
            <a:spLocks noGrp="1"/>
          </p:cNvSpPr>
          <p:nvPr>
            <p:ph idx="1"/>
          </p:nvPr>
        </p:nvSpPr>
        <p:spPr/>
        <p:txBody>
          <a:bodyPr/>
          <a:lstStyle/>
          <a:p>
            <a:pPr marL="0" indent="0">
              <a:buNone/>
            </a:pPr>
            <a:endParaRPr lang="en-US" dirty="0"/>
          </a:p>
        </p:txBody>
      </p:sp>
      <p:sp>
        <p:nvSpPr>
          <p:cNvPr id="4" name="Footer Placeholder 3">
            <a:extLst>
              <a:ext uri="{FF2B5EF4-FFF2-40B4-BE49-F238E27FC236}">
                <a16:creationId xmlns:a16="http://schemas.microsoft.com/office/drawing/2014/main" id="{6ABCEBFC-1D91-27A6-74DD-8464A8E7E639}"/>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CE9E5B4B-A766-8F8D-AB0B-720217B09620}"/>
              </a:ext>
            </a:extLst>
          </p:cNvPr>
          <p:cNvSpPr>
            <a:spLocks noGrp="1"/>
          </p:cNvSpPr>
          <p:nvPr>
            <p:ph type="sldNum" sz="quarter" idx="12"/>
          </p:nvPr>
        </p:nvSpPr>
        <p:spPr/>
        <p:txBody>
          <a:bodyPr/>
          <a:lstStyle/>
          <a:p>
            <a:fld id="{572ECE96-1129-3643-9372-739AE1075948}" type="slidenum">
              <a:rPr lang="en-US" smtClean="0"/>
              <a:t>24</a:t>
            </a:fld>
            <a:endParaRPr lang="en-US"/>
          </a:p>
        </p:txBody>
      </p:sp>
    </p:spTree>
    <p:extLst>
      <p:ext uri="{BB962C8B-B14F-4D97-AF65-F5344CB8AC3E}">
        <p14:creationId xmlns:p14="http://schemas.microsoft.com/office/powerpoint/2010/main" val="2524901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F3CE1-DBD3-F039-7D00-F7A20E7C613C}"/>
              </a:ext>
            </a:extLst>
          </p:cNvPr>
          <p:cNvSpPr>
            <a:spLocks noGrp="1"/>
          </p:cNvSpPr>
          <p:nvPr>
            <p:ph type="title"/>
          </p:nvPr>
        </p:nvSpPr>
        <p:spPr/>
        <p:txBody>
          <a:bodyPr/>
          <a:lstStyle/>
          <a:p>
            <a:pPr algn="ctr"/>
            <a:r>
              <a:rPr lang="en-US" u="sng" dirty="0"/>
              <a:t>Activity 5</a:t>
            </a:r>
            <a:r>
              <a:rPr lang="en-US" dirty="0"/>
              <a:t> </a:t>
            </a:r>
            <a:r>
              <a:rPr lang="en-US" dirty="0">
                <a:latin typeface="Symbol" pitchFamily="2" charset="2"/>
              </a:rPr>
              <a:t>a</a:t>
            </a:r>
            <a:r>
              <a:rPr lang="en-US" dirty="0"/>
              <a:t>-Particle Binding Energy</a:t>
            </a:r>
          </a:p>
        </p:txBody>
      </p:sp>
      <p:sp>
        <p:nvSpPr>
          <p:cNvPr id="3" name="Content Placeholder 2">
            <a:extLst>
              <a:ext uri="{FF2B5EF4-FFF2-40B4-BE49-F238E27FC236}">
                <a16:creationId xmlns:a16="http://schemas.microsoft.com/office/drawing/2014/main" id="{ADAC8853-42B9-C17B-D6BD-595AE47E27D6}"/>
              </a:ext>
            </a:extLst>
          </p:cNvPr>
          <p:cNvSpPr>
            <a:spLocks noGrp="1"/>
          </p:cNvSpPr>
          <p:nvPr>
            <p:ph idx="1"/>
          </p:nvPr>
        </p:nvSpPr>
        <p:spPr/>
        <p:txBody>
          <a:bodyPr>
            <a:normAutofit/>
          </a:bodyPr>
          <a:lstStyle/>
          <a:p>
            <a:pPr marL="514350" indent="-514350">
              <a:buFont typeface="+mj-lt"/>
              <a:buAutoNum type="arabicPeriod"/>
            </a:pPr>
            <a:r>
              <a:rPr lang="en-US" dirty="0"/>
              <a:t>Calculate the binding energy of an </a:t>
            </a:r>
            <a:r>
              <a:rPr lang="en-US" dirty="0">
                <a:latin typeface="Symbol" pitchFamily="2" charset="2"/>
              </a:rPr>
              <a:t>a</a:t>
            </a:r>
            <a:r>
              <a:rPr lang="en-US" dirty="0"/>
              <a:t>-particle, </a:t>
            </a:r>
            <a:r>
              <a:rPr lang="en-US" i="1" dirty="0" err="1"/>
              <a:t>i</a:t>
            </a:r>
            <a:r>
              <a:rPr lang="en-US" i="1" dirty="0"/>
              <a:t>. e. </a:t>
            </a:r>
            <a:r>
              <a:rPr lang="en-US" dirty="0"/>
              <a:t>the energy needed to separate an </a:t>
            </a:r>
            <a:r>
              <a:rPr lang="en-US" dirty="0">
                <a:latin typeface="Symbol" pitchFamily="2" charset="2"/>
              </a:rPr>
              <a:t>a</a:t>
            </a:r>
            <a:r>
              <a:rPr lang="en-US" dirty="0"/>
              <a:t>-particle into its constituent protons and neutrons. 	</a:t>
            </a:r>
            <a:br>
              <a:rPr lang="en-US" dirty="0"/>
            </a:br>
            <a:r>
              <a:rPr lang="en-US" dirty="0"/>
              <a:t>Proton mass = 938.272 MeV/c</a:t>
            </a:r>
            <a:r>
              <a:rPr lang="en-US" baseline="30000" dirty="0"/>
              <a:t>2</a:t>
            </a:r>
            <a:r>
              <a:rPr lang="en-US" dirty="0"/>
              <a:t>    Neutron mass = 939.565 MeV/c</a:t>
            </a:r>
            <a:r>
              <a:rPr lang="en-US" baseline="30000" dirty="0"/>
              <a:t>2</a:t>
            </a:r>
            <a:r>
              <a:rPr lang="en-US" dirty="0"/>
              <a:t> </a:t>
            </a:r>
            <a:br>
              <a:rPr lang="en-US" dirty="0"/>
            </a:br>
            <a:r>
              <a:rPr lang="en-US" dirty="0">
                <a:latin typeface="Symbol" pitchFamily="2" charset="2"/>
              </a:rPr>
              <a:t>a</a:t>
            </a:r>
            <a:r>
              <a:rPr lang="en-US" dirty="0"/>
              <a:t>-particle mass = 3,727.379 MeV/c</a:t>
            </a:r>
            <a:r>
              <a:rPr lang="en-US" baseline="30000" dirty="0"/>
              <a:t>2</a:t>
            </a:r>
            <a:r>
              <a:rPr lang="en-US" dirty="0"/>
              <a:t> </a:t>
            </a:r>
          </a:p>
          <a:p>
            <a:pPr marL="514350" indent="-514350">
              <a:buFont typeface="+mj-lt"/>
              <a:buAutoNum type="arabicPeriod"/>
            </a:pPr>
            <a:endParaRPr lang="en-US" dirty="0"/>
          </a:p>
          <a:p>
            <a:pPr marL="514350" indent="-514350">
              <a:buFont typeface="+mj-lt"/>
              <a:buAutoNum type="arabicPeriod"/>
            </a:pPr>
            <a:r>
              <a:rPr lang="en-US" dirty="0"/>
              <a:t>Calculate the binding energy per nucleon of an </a:t>
            </a:r>
            <a:r>
              <a:rPr lang="en-US" dirty="0">
                <a:latin typeface="Symbol" pitchFamily="2" charset="2"/>
              </a:rPr>
              <a:t>a</a:t>
            </a:r>
            <a:r>
              <a:rPr lang="en-US" dirty="0"/>
              <a:t>-particle.</a:t>
            </a:r>
          </a:p>
          <a:p>
            <a:pPr marL="514350" indent="-514350">
              <a:buFont typeface="+mj-lt"/>
              <a:buAutoNum type="arabicPeriod"/>
            </a:pPr>
            <a:endParaRPr lang="en-US" dirty="0"/>
          </a:p>
          <a:p>
            <a:pPr marL="514350" indent="-514350">
              <a:buFont typeface="+mj-lt"/>
              <a:buAutoNum type="arabicPeriod"/>
            </a:pPr>
            <a:r>
              <a:rPr lang="en-US" dirty="0"/>
              <a:t>Why don’t heavy nuclei eject protons, rather than </a:t>
            </a:r>
            <a:r>
              <a:rPr lang="en-US" dirty="0">
                <a:latin typeface="Symbol" pitchFamily="2" charset="2"/>
              </a:rPr>
              <a:t>a</a:t>
            </a:r>
            <a:r>
              <a:rPr lang="en-US" dirty="0"/>
              <a:t>-particles?</a:t>
            </a:r>
          </a:p>
        </p:txBody>
      </p:sp>
      <p:sp>
        <p:nvSpPr>
          <p:cNvPr id="4" name="Footer Placeholder 3">
            <a:extLst>
              <a:ext uri="{FF2B5EF4-FFF2-40B4-BE49-F238E27FC236}">
                <a16:creationId xmlns:a16="http://schemas.microsoft.com/office/drawing/2014/main" id="{11BB3B92-2A83-9181-F44B-C83E6A5DF446}"/>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9FA03BE1-1BED-7EF8-AFC0-3BC2228DC372}"/>
              </a:ext>
            </a:extLst>
          </p:cNvPr>
          <p:cNvSpPr>
            <a:spLocks noGrp="1"/>
          </p:cNvSpPr>
          <p:nvPr>
            <p:ph type="sldNum" sz="quarter" idx="12"/>
          </p:nvPr>
        </p:nvSpPr>
        <p:spPr/>
        <p:txBody>
          <a:bodyPr/>
          <a:lstStyle/>
          <a:p>
            <a:fld id="{572ECE96-1129-3643-9372-739AE1075948}" type="slidenum">
              <a:rPr lang="en-US" smtClean="0"/>
              <a:t>25</a:t>
            </a:fld>
            <a:endParaRPr lang="en-US"/>
          </a:p>
        </p:txBody>
      </p:sp>
    </p:spTree>
    <p:extLst>
      <p:ext uri="{BB962C8B-B14F-4D97-AF65-F5344CB8AC3E}">
        <p14:creationId xmlns:p14="http://schemas.microsoft.com/office/powerpoint/2010/main" val="3542903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C7450-69E2-16F6-7F24-EA4018C9E7D9}"/>
              </a:ext>
            </a:extLst>
          </p:cNvPr>
          <p:cNvSpPr>
            <a:spLocks noGrp="1"/>
          </p:cNvSpPr>
          <p:nvPr>
            <p:ph type="title"/>
          </p:nvPr>
        </p:nvSpPr>
        <p:spPr/>
        <p:txBody>
          <a:bodyPr/>
          <a:lstStyle/>
          <a:p>
            <a:pPr algn="ctr"/>
            <a:r>
              <a:rPr lang="en-US" dirty="0"/>
              <a:t>Binding Energy/Nucleon (Da)</a:t>
            </a:r>
          </a:p>
        </p:txBody>
      </p:sp>
      <p:sp>
        <p:nvSpPr>
          <p:cNvPr id="4" name="Footer Placeholder 3">
            <a:extLst>
              <a:ext uri="{FF2B5EF4-FFF2-40B4-BE49-F238E27FC236}">
                <a16:creationId xmlns:a16="http://schemas.microsoft.com/office/drawing/2014/main" id="{5B146ACB-7677-D6AD-02A0-81376F597B74}"/>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233E008A-B5B9-066D-52DF-0DABC2FF4CA1}"/>
              </a:ext>
            </a:extLst>
          </p:cNvPr>
          <p:cNvSpPr>
            <a:spLocks noGrp="1"/>
          </p:cNvSpPr>
          <p:nvPr>
            <p:ph type="sldNum" sz="quarter" idx="12"/>
          </p:nvPr>
        </p:nvSpPr>
        <p:spPr/>
        <p:txBody>
          <a:bodyPr/>
          <a:lstStyle/>
          <a:p>
            <a:fld id="{572ECE96-1129-3643-9372-739AE1075948}" type="slidenum">
              <a:rPr lang="en-US" smtClean="0"/>
              <a:t>26</a:t>
            </a:fld>
            <a:endParaRPr lang="en-US"/>
          </a:p>
        </p:txBody>
      </p:sp>
      <p:graphicFrame>
        <p:nvGraphicFramePr>
          <p:cNvPr id="7" name="Content Placeholder 6">
            <a:extLst>
              <a:ext uri="{FF2B5EF4-FFF2-40B4-BE49-F238E27FC236}">
                <a16:creationId xmlns:a16="http://schemas.microsoft.com/office/drawing/2014/main" id="{21F09025-2431-8750-4AFB-3428EDEBB064}"/>
              </a:ext>
            </a:extLst>
          </p:cNvPr>
          <p:cNvGraphicFramePr>
            <a:graphicFrameLocks noGrp="1"/>
          </p:cNvGraphicFramePr>
          <p:nvPr>
            <p:ph idx="1"/>
            <p:extLst>
              <p:ext uri="{D42A27DB-BD31-4B8C-83A1-F6EECF244321}">
                <p14:modId xmlns:p14="http://schemas.microsoft.com/office/powerpoint/2010/main" val="3664889505"/>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03317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A565D-E001-0652-4C25-3D7A8A499627}"/>
              </a:ext>
            </a:extLst>
          </p:cNvPr>
          <p:cNvSpPr>
            <a:spLocks noGrp="1"/>
          </p:cNvSpPr>
          <p:nvPr>
            <p:ph type="title"/>
          </p:nvPr>
        </p:nvSpPr>
        <p:spPr/>
        <p:txBody>
          <a:bodyPr/>
          <a:lstStyle/>
          <a:p>
            <a:pPr algn="ctr"/>
            <a:r>
              <a:rPr lang="en-US" u="sng" dirty="0"/>
              <a:t>Activity 6</a:t>
            </a:r>
            <a:r>
              <a:rPr lang="en-US" dirty="0"/>
              <a:t> </a:t>
            </a:r>
            <a:r>
              <a:rPr lang="en-US" dirty="0">
                <a:latin typeface="Symbol" pitchFamily="2" charset="2"/>
              </a:rPr>
              <a:t>a</a:t>
            </a:r>
            <a:r>
              <a:rPr lang="en-US" dirty="0"/>
              <a:t>-Particle Decay Patterns</a:t>
            </a:r>
          </a:p>
        </p:txBody>
      </p:sp>
      <p:sp>
        <p:nvSpPr>
          <p:cNvPr id="3" name="Content Placeholder 2">
            <a:extLst>
              <a:ext uri="{FF2B5EF4-FFF2-40B4-BE49-F238E27FC236}">
                <a16:creationId xmlns:a16="http://schemas.microsoft.com/office/drawing/2014/main" id="{3E162466-F309-47F1-6E19-32EFEA0C4D80}"/>
              </a:ext>
            </a:extLst>
          </p:cNvPr>
          <p:cNvSpPr>
            <a:spLocks noGrp="1"/>
          </p:cNvSpPr>
          <p:nvPr>
            <p:ph idx="1"/>
          </p:nvPr>
        </p:nvSpPr>
        <p:spPr/>
        <p:txBody>
          <a:bodyPr/>
          <a:lstStyle/>
          <a:p>
            <a:pPr marL="514350" indent="-514350">
              <a:buFont typeface="+mj-lt"/>
              <a:buAutoNum type="arabicPeriod"/>
            </a:pPr>
            <a:r>
              <a:rPr lang="en-US" dirty="0"/>
              <a:t>Get the </a:t>
            </a:r>
            <a:r>
              <a:rPr lang="en-US" i="1" dirty="0"/>
              <a:t>Radioactive Decay Series </a:t>
            </a:r>
            <a:r>
              <a:rPr lang="en-US" dirty="0"/>
              <a:t>sheets that include </a:t>
            </a:r>
            <a:r>
              <a:rPr lang="en-US" dirty="0">
                <a:latin typeface="Symbol" pitchFamily="2" charset="2"/>
              </a:rPr>
              <a:t>a</a:t>
            </a:r>
            <a:r>
              <a:rPr lang="en-US" dirty="0"/>
              <a:t> and </a:t>
            </a:r>
            <a:r>
              <a:rPr lang="en-US" dirty="0">
                <a:latin typeface="Symbol" pitchFamily="2" charset="2"/>
              </a:rPr>
              <a:t>b</a:t>
            </a:r>
            <a:r>
              <a:rPr lang="en-US" dirty="0"/>
              <a:t> energies and half-lives. </a:t>
            </a:r>
          </a:p>
          <a:p>
            <a:pPr marL="514350" indent="-514350">
              <a:buFont typeface="+mj-lt"/>
              <a:buAutoNum type="arabicPeriod"/>
            </a:pPr>
            <a:r>
              <a:rPr lang="en-US" dirty="0"/>
              <a:t>What pattern between </a:t>
            </a:r>
            <a:r>
              <a:rPr lang="en-US" dirty="0">
                <a:latin typeface="Symbol" pitchFamily="2" charset="2"/>
              </a:rPr>
              <a:t>a</a:t>
            </a:r>
            <a:r>
              <a:rPr lang="en-US" dirty="0"/>
              <a:t>-particle kinetic energy (</a:t>
            </a:r>
            <a:r>
              <a:rPr lang="en-US" i="1" dirty="0" err="1"/>
              <a:t>KE</a:t>
            </a:r>
            <a:r>
              <a:rPr lang="en-US" baseline="-25000" dirty="0" err="1">
                <a:latin typeface="Symbol" pitchFamily="2" charset="2"/>
              </a:rPr>
              <a:t>a</a:t>
            </a:r>
            <a:r>
              <a:rPr lang="en-US" dirty="0"/>
              <a:t>)</a:t>
            </a:r>
            <a:r>
              <a:rPr lang="en-US" dirty="0">
                <a:latin typeface="Symbol" pitchFamily="2" charset="2"/>
              </a:rPr>
              <a:t> </a:t>
            </a:r>
            <a:r>
              <a:rPr lang="en-US" dirty="0"/>
              <a:t>and its starting distance from the nucleus (</a:t>
            </a:r>
            <a:r>
              <a:rPr lang="en-US" i="1" dirty="0" err="1"/>
              <a:t>r</a:t>
            </a:r>
            <a:r>
              <a:rPr lang="en-US" baseline="-25000" dirty="0" err="1">
                <a:latin typeface="Symbol" pitchFamily="2" charset="2"/>
              </a:rPr>
              <a:t>a</a:t>
            </a:r>
            <a:r>
              <a:rPr lang="en-US" baseline="-25000" dirty="0" err="1"/>
              <a:t>min</a:t>
            </a:r>
            <a:r>
              <a:rPr lang="en-US" dirty="0"/>
              <a:t>) do you expect?</a:t>
            </a:r>
          </a:p>
          <a:p>
            <a:pPr marL="514350" indent="-514350">
              <a:buFont typeface="+mj-lt"/>
              <a:buAutoNum type="arabicPeriod"/>
            </a:pPr>
            <a:r>
              <a:rPr lang="en-US" dirty="0"/>
              <a:t>What relationship do you notice between an emitted </a:t>
            </a:r>
            <a:r>
              <a:rPr lang="en-US" dirty="0">
                <a:latin typeface="Symbol" pitchFamily="2" charset="2"/>
              </a:rPr>
              <a:t>a</a:t>
            </a:r>
            <a:r>
              <a:rPr lang="en-US" dirty="0"/>
              <a:t>-particle kinetic energy (</a:t>
            </a:r>
            <a:r>
              <a:rPr lang="en-US" i="1" dirty="0" err="1"/>
              <a:t>KE</a:t>
            </a:r>
            <a:r>
              <a:rPr lang="en-US" baseline="-25000" dirty="0" err="1">
                <a:latin typeface="Symbol" pitchFamily="2" charset="2"/>
              </a:rPr>
              <a:t>a</a:t>
            </a:r>
            <a:r>
              <a:rPr lang="en-US" dirty="0"/>
              <a:t>) and decay half-life of its parent nucleus?</a:t>
            </a:r>
          </a:p>
          <a:p>
            <a:pPr marL="514350" indent="-514350">
              <a:buFont typeface="+mj-lt"/>
              <a:buAutoNum type="arabicPeriod"/>
            </a:pPr>
            <a:r>
              <a:rPr lang="en-US" dirty="0"/>
              <a:t>How could you plot values on graphs to look for patterns in these relationships?</a:t>
            </a:r>
            <a:br>
              <a:rPr lang="en-US" dirty="0"/>
            </a:br>
            <a:endParaRPr lang="en-US" dirty="0"/>
          </a:p>
        </p:txBody>
      </p:sp>
      <p:sp>
        <p:nvSpPr>
          <p:cNvPr id="4" name="Footer Placeholder 3">
            <a:extLst>
              <a:ext uri="{FF2B5EF4-FFF2-40B4-BE49-F238E27FC236}">
                <a16:creationId xmlns:a16="http://schemas.microsoft.com/office/drawing/2014/main" id="{FE0ADA6A-71D2-788B-A7BE-59B7F25A653E}"/>
              </a:ext>
            </a:extLst>
          </p:cNvPr>
          <p:cNvSpPr>
            <a:spLocks noGrp="1"/>
          </p:cNvSpPr>
          <p:nvPr>
            <p:ph type="ftr" sz="quarter" idx="11"/>
          </p:nvPr>
        </p:nvSpPr>
        <p:spPr/>
        <p:txBody>
          <a:bodyPr/>
          <a:lstStyle/>
          <a:p>
            <a:r>
              <a:rPr lang="en-US" dirty="0" err="1"/>
              <a:t>QuarkNet</a:t>
            </a:r>
            <a:r>
              <a:rPr lang="en-US" dirty="0"/>
              <a:t> Quantum Tunneling Workshop</a:t>
            </a:r>
          </a:p>
        </p:txBody>
      </p:sp>
      <p:sp>
        <p:nvSpPr>
          <p:cNvPr id="5" name="Slide Number Placeholder 4">
            <a:extLst>
              <a:ext uri="{FF2B5EF4-FFF2-40B4-BE49-F238E27FC236}">
                <a16:creationId xmlns:a16="http://schemas.microsoft.com/office/drawing/2014/main" id="{08D9847E-7D31-B7C9-4F53-A74E1639E840}"/>
              </a:ext>
            </a:extLst>
          </p:cNvPr>
          <p:cNvSpPr>
            <a:spLocks noGrp="1"/>
          </p:cNvSpPr>
          <p:nvPr>
            <p:ph type="sldNum" sz="quarter" idx="12"/>
          </p:nvPr>
        </p:nvSpPr>
        <p:spPr/>
        <p:txBody>
          <a:bodyPr/>
          <a:lstStyle/>
          <a:p>
            <a:fld id="{572ECE96-1129-3643-9372-739AE1075948}" type="slidenum">
              <a:rPr lang="en-US" smtClean="0"/>
              <a:t>27</a:t>
            </a:fld>
            <a:endParaRPr lang="en-US"/>
          </a:p>
        </p:txBody>
      </p:sp>
    </p:spTree>
    <p:extLst>
      <p:ext uri="{BB962C8B-B14F-4D97-AF65-F5344CB8AC3E}">
        <p14:creationId xmlns:p14="http://schemas.microsoft.com/office/powerpoint/2010/main" val="957245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BCB8D-55AB-BF70-0F85-5C2AF6DAF7D5}"/>
              </a:ext>
            </a:extLst>
          </p:cNvPr>
          <p:cNvSpPr>
            <a:spLocks noGrp="1"/>
          </p:cNvSpPr>
          <p:nvPr>
            <p:ph type="title"/>
          </p:nvPr>
        </p:nvSpPr>
        <p:spPr/>
        <p:txBody>
          <a:bodyPr/>
          <a:lstStyle/>
          <a:p>
            <a:pPr algn="ctr"/>
            <a:r>
              <a:rPr lang="en-US" u="sng" dirty="0"/>
              <a:t>Activity 7</a:t>
            </a:r>
            <a:r>
              <a:rPr lang="en-US" dirty="0"/>
              <a:t> </a:t>
            </a:r>
            <a:r>
              <a:rPr lang="en-US" dirty="0">
                <a:latin typeface="Symbol" pitchFamily="2" charset="2"/>
              </a:rPr>
              <a:t>a</a:t>
            </a:r>
            <a:r>
              <a:rPr lang="en-US" dirty="0"/>
              <a:t>-Decay Patterns (Plots)</a:t>
            </a:r>
          </a:p>
        </p:txBody>
      </p:sp>
      <p:sp>
        <p:nvSpPr>
          <p:cNvPr id="3" name="Content Placeholder 2">
            <a:extLst>
              <a:ext uri="{FF2B5EF4-FFF2-40B4-BE49-F238E27FC236}">
                <a16:creationId xmlns:a16="http://schemas.microsoft.com/office/drawing/2014/main" id="{2B19D776-B240-F479-0768-060784A27F8A}"/>
              </a:ext>
            </a:extLst>
          </p:cNvPr>
          <p:cNvSpPr>
            <a:spLocks noGrp="1"/>
          </p:cNvSpPr>
          <p:nvPr>
            <p:ph idx="1"/>
          </p:nvPr>
        </p:nvSpPr>
        <p:spPr/>
        <p:txBody>
          <a:bodyPr>
            <a:normAutofit/>
          </a:bodyPr>
          <a:lstStyle/>
          <a:p>
            <a:pPr marL="514350" indent="-514350">
              <a:buFont typeface="+mj-lt"/>
              <a:buAutoNum type="arabicPeriod"/>
            </a:pPr>
            <a:r>
              <a:rPr lang="en-US" dirty="0"/>
              <a:t>Get the </a:t>
            </a:r>
            <a:r>
              <a:rPr lang="en-US" i="1" dirty="0"/>
              <a:t>Radioactive Decay Patterns </a:t>
            </a:r>
            <a:r>
              <a:rPr lang="en-US" dirty="0"/>
              <a:t>sheet for your decay series.</a:t>
            </a:r>
            <a:br>
              <a:rPr lang="en-US" dirty="0"/>
            </a:br>
            <a:endParaRPr lang="en-US" dirty="0"/>
          </a:p>
          <a:p>
            <a:pPr marL="514350" indent="-514350">
              <a:buFont typeface="+mj-lt"/>
              <a:buAutoNum type="arabicPeriod"/>
            </a:pPr>
            <a:r>
              <a:rPr lang="en-US" dirty="0"/>
              <a:t>Collaborate with others working on the same decay series to calculate and fill in the values in the blank columns of the sheet. NOTE: Nuclear Radius = </a:t>
            </a:r>
            <a:r>
              <a:rPr lang="en-US" i="1" dirty="0"/>
              <a:t>r</a:t>
            </a:r>
            <a:r>
              <a:rPr lang="en-US" baseline="-25000" dirty="0"/>
              <a:t>0</a:t>
            </a:r>
            <a:r>
              <a:rPr lang="en-US" i="1" dirty="0"/>
              <a:t>A</a:t>
            </a:r>
            <a:r>
              <a:rPr lang="en-US" baseline="30000" dirty="0"/>
              <a:t>1/3</a:t>
            </a:r>
            <a:r>
              <a:rPr lang="en-US" dirty="0"/>
              <a:t>, </a:t>
            </a:r>
            <a:r>
              <a:rPr lang="en-US" i="1" dirty="0"/>
              <a:t>r</a:t>
            </a:r>
            <a:r>
              <a:rPr lang="en-US" baseline="-25000" dirty="0"/>
              <a:t>0</a:t>
            </a:r>
            <a:r>
              <a:rPr lang="en-US" dirty="0"/>
              <a:t> = 1.2 </a:t>
            </a:r>
            <a:r>
              <a:rPr lang="en-US" dirty="0" err="1"/>
              <a:t>fm</a:t>
            </a:r>
            <a:r>
              <a:rPr lang="en-US" dirty="0"/>
              <a:t> = proton radius.</a:t>
            </a:r>
            <a:br>
              <a:rPr lang="en-US" dirty="0"/>
            </a:br>
            <a:endParaRPr lang="en-US" dirty="0"/>
          </a:p>
          <a:p>
            <a:pPr marL="514350" indent="-514350">
              <a:buFont typeface="+mj-lt"/>
              <a:buAutoNum type="arabicPeriod"/>
            </a:pPr>
            <a:r>
              <a:rPr lang="en-US" dirty="0"/>
              <a:t>What model of the nucleus does the above formula reflect?</a:t>
            </a:r>
            <a:br>
              <a:rPr lang="en-US" dirty="0"/>
            </a:br>
            <a:endParaRPr lang="en-US" dirty="0"/>
          </a:p>
          <a:p>
            <a:pPr marL="514350" indent="-514350">
              <a:buFont typeface="+mj-lt"/>
              <a:buAutoNum type="arabicPeriod"/>
            </a:pPr>
            <a:r>
              <a:rPr lang="en-US" dirty="0"/>
              <a:t>Plot the values of (</a:t>
            </a:r>
            <a:r>
              <a:rPr lang="en-US" i="1" dirty="0" err="1"/>
              <a:t>KE</a:t>
            </a:r>
            <a:r>
              <a:rPr lang="en-US" baseline="-25000" dirty="0" err="1">
                <a:latin typeface="Symbol" pitchFamily="2" charset="2"/>
              </a:rPr>
              <a:t>a</a:t>
            </a:r>
            <a:r>
              <a:rPr lang="en-US" dirty="0"/>
              <a:t>, </a:t>
            </a:r>
            <a:r>
              <a:rPr lang="en-US" i="1" dirty="0" err="1"/>
              <a:t>r</a:t>
            </a:r>
            <a:r>
              <a:rPr lang="en-US" baseline="-25000" dirty="0" err="1">
                <a:latin typeface="Symbol" pitchFamily="2" charset="2"/>
              </a:rPr>
              <a:t>a</a:t>
            </a:r>
            <a:r>
              <a:rPr lang="en-US" baseline="-25000" dirty="0" err="1"/>
              <a:t>min</a:t>
            </a:r>
            <a:r>
              <a:rPr lang="en-US" dirty="0"/>
              <a:t>) and (</a:t>
            </a:r>
            <a:r>
              <a:rPr lang="en-US" i="1" dirty="0" err="1"/>
              <a:t>KE</a:t>
            </a:r>
            <a:r>
              <a:rPr lang="en-US" baseline="-25000" dirty="0" err="1">
                <a:latin typeface="Symbol" pitchFamily="2" charset="2"/>
              </a:rPr>
              <a:t>a</a:t>
            </a:r>
            <a:r>
              <a:rPr lang="en-US" dirty="0"/>
              <a:t>, log</a:t>
            </a:r>
            <a:r>
              <a:rPr lang="en-US" baseline="-25000" dirty="0"/>
              <a:t>10</a:t>
            </a:r>
            <a:r>
              <a:rPr lang="en-US" dirty="0"/>
              <a:t>(</a:t>
            </a:r>
            <a:r>
              <a:rPr lang="en-US" i="1" dirty="0"/>
              <a:t>t</a:t>
            </a:r>
            <a:r>
              <a:rPr lang="en-US" baseline="-25000" dirty="0"/>
              <a:t>1/2</a:t>
            </a:r>
            <a:r>
              <a:rPr lang="en-US" dirty="0"/>
              <a:t>)) for your series on the two graphs on the sheet.</a:t>
            </a:r>
          </a:p>
          <a:p>
            <a:pPr marL="0" indent="0">
              <a:buNone/>
            </a:pPr>
            <a:endParaRPr lang="en-US" dirty="0"/>
          </a:p>
        </p:txBody>
      </p:sp>
      <p:sp>
        <p:nvSpPr>
          <p:cNvPr id="4" name="Footer Placeholder 3">
            <a:extLst>
              <a:ext uri="{FF2B5EF4-FFF2-40B4-BE49-F238E27FC236}">
                <a16:creationId xmlns:a16="http://schemas.microsoft.com/office/drawing/2014/main" id="{AF8E17DC-3637-34C8-8518-2A6FA707C35E}"/>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31419307-4376-5DC1-E237-AFABAF321EE8}"/>
              </a:ext>
            </a:extLst>
          </p:cNvPr>
          <p:cNvSpPr>
            <a:spLocks noGrp="1"/>
          </p:cNvSpPr>
          <p:nvPr>
            <p:ph type="sldNum" sz="quarter" idx="12"/>
          </p:nvPr>
        </p:nvSpPr>
        <p:spPr/>
        <p:txBody>
          <a:bodyPr/>
          <a:lstStyle/>
          <a:p>
            <a:fld id="{572ECE96-1129-3643-9372-739AE1075948}" type="slidenum">
              <a:rPr lang="en-US" smtClean="0"/>
              <a:t>28</a:t>
            </a:fld>
            <a:endParaRPr lang="en-US"/>
          </a:p>
        </p:txBody>
      </p:sp>
    </p:spTree>
    <p:extLst>
      <p:ext uri="{BB962C8B-B14F-4D97-AF65-F5344CB8AC3E}">
        <p14:creationId xmlns:p14="http://schemas.microsoft.com/office/powerpoint/2010/main" val="3573801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142D-38AB-721B-305F-889B3B0EB185}"/>
              </a:ext>
            </a:extLst>
          </p:cNvPr>
          <p:cNvSpPr>
            <a:spLocks noGrp="1"/>
          </p:cNvSpPr>
          <p:nvPr>
            <p:ph type="title"/>
          </p:nvPr>
        </p:nvSpPr>
        <p:spPr/>
        <p:txBody>
          <a:bodyPr/>
          <a:lstStyle/>
          <a:p>
            <a:pPr algn="ctr"/>
            <a:r>
              <a:rPr lang="en-US" u="sng" dirty="0"/>
              <a:t>Activity 8</a:t>
            </a:r>
            <a:r>
              <a:rPr lang="en-US" dirty="0"/>
              <a:t> (</a:t>
            </a:r>
            <a:r>
              <a:rPr lang="en-US" i="1" dirty="0" err="1"/>
              <a:t>KE</a:t>
            </a:r>
            <a:r>
              <a:rPr lang="en-US" baseline="-25000" dirty="0" err="1">
                <a:latin typeface="Symbol" pitchFamily="2" charset="2"/>
              </a:rPr>
              <a:t>a</a:t>
            </a:r>
            <a:r>
              <a:rPr lang="en-US" dirty="0"/>
              <a:t>, </a:t>
            </a:r>
            <a:r>
              <a:rPr lang="en-US" i="1" dirty="0" err="1"/>
              <a:t>r</a:t>
            </a:r>
            <a:r>
              <a:rPr lang="en-US" baseline="-25000" dirty="0" err="1">
                <a:latin typeface="Symbol" pitchFamily="2" charset="2"/>
              </a:rPr>
              <a:t>a</a:t>
            </a:r>
            <a:r>
              <a:rPr lang="en-US" baseline="-25000" dirty="0" err="1"/>
              <a:t>min</a:t>
            </a:r>
            <a:r>
              <a:rPr lang="en-US" dirty="0"/>
              <a:t>) Plot Discussion</a:t>
            </a:r>
          </a:p>
        </p:txBody>
      </p:sp>
      <p:sp>
        <p:nvSpPr>
          <p:cNvPr id="3" name="Content Placeholder 2">
            <a:extLst>
              <a:ext uri="{FF2B5EF4-FFF2-40B4-BE49-F238E27FC236}">
                <a16:creationId xmlns:a16="http://schemas.microsoft.com/office/drawing/2014/main" id="{2C186F47-2028-3ABD-C483-501F6C9EE56D}"/>
              </a:ext>
            </a:extLst>
          </p:cNvPr>
          <p:cNvSpPr>
            <a:spLocks noGrp="1"/>
          </p:cNvSpPr>
          <p:nvPr>
            <p:ph idx="1"/>
          </p:nvPr>
        </p:nvSpPr>
        <p:spPr/>
        <p:txBody>
          <a:bodyPr/>
          <a:lstStyle/>
          <a:p>
            <a:pPr marL="514350" indent="-514350">
              <a:buFont typeface="+mj-lt"/>
              <a:buAutoNum type="arabicPeriod"/>
            </a:pPr>
            <a:r>
              <a:rPr lang="en-US" dirty="0"/>
              <a:t>Draw a line representing the approximate value of the nuclear radii in your decay series on your </a:t>
            </a:r>
            <a:r>
              <a:rPr lang="en-US" dirty="0" err="1"/>
              <a:t>KE</a:t>
            </a:r>
            <a:r>
              <a:rPr lang="en-US" baseline="-25000" dirty="0" err="1">
                <a:latin typeface="Symbol" pitchFamily="2" charset="2"/>
              </a:rPr>
              <a:t>a</a:t>
            </a:r>
            <a:r>
              <a:rPr lang="en-US" dirty="0"/>
              <a:t> vs. </a:t>
            </a:r>
            <a:r>
              <a:rPr lang="en-US" i="1" dirty="0" err="1"/>
              <a:t>r</a:t>
            </a:r>
            <a:r>
              <a:rPr lang="en-US" baseline="-25000" dirty="0" err="1">
                <a:latin typeface="Symbol" pitchFamily="2" charset="2"/>
              </a:rPr>
              <a:t>a</a:t>
            </a:r>
            <a:r>
              <a:rPr lang="en-US" baseline="-25000" dirty="0" err="1"/>
              <a:t>min</a:t>
            </a:r>
            <a:r>
              <a:rPr lang="en-US" dirty="0"/>
              <a:t> plot.</a:t>
            </a:r>
          </a:p>
          <a:p>
            <a:pPr marL="514350" indent="-514350">
              <a:buFont typeface="+mj-lt"/>
              <a:buAutoNum type="arabicPeriod"/>
            </a:pPr>
            <a:endParaRPr lang="en-US" dirty="0"/>
          </a:p>
          <a:p>
            <a:pPr marL="514350" indent="-514350">
              <a:buFont typeface="+mj-lt"/>
              <a:buAutoNum type="arabicPeriod"/>
            </a:pPr>
            <a:r>
              <a:rPr lang="en-US" dirty="0"/>
              <a:t>How are your </a:t>
            </a:r>
            <a:r>
              <a:rPr lang="en-US" i="1" dirty="0" err="1"/>
              <a:t>r</a:t>
            </a:r>
            <a:r>
              <a:rPr lang="en-US" i="1" baseline="-25000" dirty="0" err="1">
                <a:latin typeface="Symbol" pitchFamily="2" charset="2"/>
              </a:rPr>
              <a:t>a</a:t>
            </a:r>
            <a:r>
              <a:rPr lang="en-US" baseline="-25000" dirty="0" err="1"/>
              <a:t>min</a:t>
            </a:r>
            <a:r>
              <a:rPr lang="en-US" dirty="0"/>
              <a:t> values related to </a:t>
            </a:r>
            <a:r>
              <a:rPr lang="en-US" dirty="0" err="1"/>
              <a:t>KE</a:t>
            </a:r>
            <a:r>
              <a:rPr lang="en-US" baseline="-25000" dirty="0" err="1">
                <a:latin typeface="Symbol" pitchFamily="2" charset="2"/>
              </a:rPr>
              <a:t>a</a:t>
            </a:r>
            <a:r>
              <a:rPr lang="en-US" dirty="0"/>
              <a:t> values? 	</a:t>
            </a:r>
            <a:br>
              <a:rPr lang="en-US" dirty="0"/>
            </a:br>
            <a:r>
              <a:rPr lang="en-US" dirty="0"/>
              <a:t>Explain the relationship.</a:t>
            </a:r>
          </a:p>
          <a:p>
            <a:pPr marL="514350" indent="-514350">
              <a:buFont typeface="+mj-lt"/>
              <a:buAutoNum type="arabicPeriod"/>
            </a:pPr>
            <a:endParaRPr lang="en-US" dirty="0"/>
          </a:p>
          <a:p>
            <a:pPr marL="514350" indent="-514350">
              <a:buFont typeface="+mj-lt"/>
              <a:buAutoNum type="arabicPeriod"/>
            </a:pPr>
            <a:r>
              <a:rPr lang="en-US" dirty="0"/>
              <a:t>How are your </a:t>
            </a:r>
            <a:r>
              <a:rPr lang="en-US" i="1" dirty="0" err="1"/>
              <a:t>r</a:t>
            </a:r>
            <a:r>
              <a:rPr lang="en-US" baseline="-25000" dirty="0" err="1">
                <a:latin typeface="Symbol" pitchFamily="2" charset="2"/>
              </a:rPr>
              <a:t>a</a:t>
            </a:r>
            <a:r>
              <a:rPr lang="en-US" baseline="-25000" dirty="0" err="1"/>
              <a:t>min</a:t>
            </a:r>
            <a:r>
              <a:rPr lang="en-US" baseline="-25000" dirty="0"/>
              <a:t> </a:t>
            </a:r>
            <a:r>
              <a:rPr lang="en-US" dirty="0"/>
              <a:t>values related to your nuclear radii values?</a:t>
            </a:r>
          </a:p>
          <a:p>
            <a:pPr marL="514350" indent="-514350">
              <a:buFont typeface="+mj-lt"/>
              <a:buAutoNum type="arabicPeriod"/>
            </a:pPr>
            <a:endParaRPr lang="en-US" dirty="0"/>
          </a:p>
          <a:p>
            <a:pPr marL="514350" indent="-514350">
              <a:buFont typeface="+mj-lt"/>
              <a:buAutoNum type="arabicPeriod"/>
            </a:pPr>
            <a:r>
              <a:rPr lang="en-US" dirty="0"/>
              <a:t>Why is this relationship a problem?</a:t>
            </a:r>
          </a:p>
        </p:txBody>
      </p:sp>
      <p:sp>
        <p:nvSpPr>
          <p:cNvPr id="4" name="Footer Placeholder 3">
            <a:extLst>
              <a:ext uri="{FF2B5EF4-FFF2-40B4-BE49-F238E27FC236}">
                <a16:creationId xmlns:a16="http://schemas.microsoft.com/office/drawing/2014/main" id="{47DE0B1F-C4FC-C3A4-ACC9-F3A004FF7913}"/>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0E2EAC46-3A50-5681-77D2-69A3A9E4515D}"/>
              </a:ext>
            </a:extLst>
          </p:cNvPr>
          <p:cNvSpPr>
            <a:spLocks noGrp="1"/>
          </p:cNvSpPr>
          <p:nvPr>
            <p:ph type="sldNum" sz="quarter" idx="12"/>
          </p:nvPr>
        </p:nvSpPr>
        <p:spPr/>
        <p:txBody>
          <a:bodyPr/>
          <a:lstStyle/>
          <a:p>
            <a:fld id="{572ECE96-1129-3643-9372-739AE1075948}" type="slidenum">
              <a:rPr lang="en-US" smtClean="0"/>
              <a:t>29</a:t>
            </a:fld>
            <a:endParaRPr lang="en-US"/>
          </a:p>
        </p:txBody>
      </p:sp>
    </p:spTree>
    <p:extLst>
      <p:ext uri="{BB962C8B-B14F-4D97-AF65-F5344CB8AC3E}">
        <p14:creationId xmlns:p14="http://schemas.microsoft.com/office/powerpoint/2010/main" val="355293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270BE-5923-03C3-E747-3E6B92842C4F}"/>
              </a:ext>
            </a:extLst>
          </p:cNvPr>
          <p:cNvSpPr>
            <a:spLocks noGrp="1"/>
          </p:cNvSpPr>
          <p:nvPr>
            <p:ph type="title"/>
          </p:nvPr>
        </p:nvSpPr>
        <p:spPr>
          <a:xfrm>
            <a:off x="839788" y="365125"/>
            <a:ext cx="10515600" cy="870551"/>
          </a:xfrm>
        </p:spPr>
        <p:txBody>
          <a:bodyPr/>
          <a:lstStyle/>
          <a:p>
            <a:pPr algn="ctr"/>
            <a:r>
              <a:rPr lang="en-US" dirty="0"/>
              <a:t>Radioactivity Discovered - 1</a:t>
            </a:r>
          </a:p>
        </p:txBody>
      </p:sp>
      <p:sp>
        <p:nvSpPr>
          <p:cNvPr id="3" name="Text Placeholder 2">
            <a:extLst>
              <a:ext uri="{FF2B5EF4-FFF2-40B4-BE49-F238E27FC236}">
                <a16:creationId xmlns:a16="http://schemas.microsoft.com/office/drawing/2014/main" id="{82D4E944-C766-4DCB-6B74-7035A1BADA4F}"/>
              </a:ext>
            </a:extLst>
          </p:cNvPr>
          <p:cNvSpPr>
            <a:spLocks noGrp="1"/>
          </p:cNvSpPr>
          <p:nvPr>
            <p:ph type="body" idx="1"/>
          </p:nvPr>
        </p:nvSpPr>
        <p:spPr>
          <a:xfrm>
            <a:off x="862014" y="1248677"/>
            <a:ext cx="5157787" cy="468913"/>
          </a:xfrm>
        </p:spPr>
        <p:txBody>
          <a:bodyPr/>
          <a:lstStyle/>
          <a:p>
            <a:pPr algn="ctr"/>
            <a:r>
              <a:rPr lang="en-US" dirty="0"/>
              <a:t>Henri Becquerel (1852-1908)</a:t>
            </a:r>
          </a:p>
        </p:txBody>
      </p:sp>
      <p:pic>
        <p:nvPicPr>
          <p:cNvPr id="8" name="Content Placeholder 7" descr="A person standing in front of a table&#10;&#10;AI-generated content may be incorrect.">
            <a:extLst>
              <a:ext uri="{FF2B5EF4-FFF2-40B4-BE49-F238E27FC236}">
                <a16:creationId xmlns:a16="http://schemas.microsoft.com/office/drawing/2014/main" id="{CBEC8EC9-E5B6-18F8-B0DE-FDDF31015E41}"/>
              </a:ext>
            </a:extLst>
          </p:cNvPr>
          <p:cNvPicPr>
            <a:picLocks noGrp="1" noChangeAspect="1"/>
          </p:cNvPicPr>
          <p:nvPr>
            <p:ph sz="half" idx="2"/>
          </p:nvPr>
        </p:nvPicPr>
        <p:blipFill>
          <a:blip r:embed="rId2"/>
          <a:stretch>
            <a:fillRect/>
          </a:stretch>
        </p:blipFill>
        <p:spPr>
          <a:xfrm>
            <a:off x="1669768" y="1766374"/>
            <a:ext cx="2997273" cy="4423289"/>
          </a:xfrm>
        </p:spPr>
      </p:pic>
      <p:sp>
        <p:nvSpPr>
          <p:cNvPr id="5" name="Text Placeholder 4">
            <a:extLst>
              <a:ext uri="{FF2B5EF4-FFF2-40B4-BE49-F238E27FC236}">
                <a16:creationId xmlns:a16="http://schemas.microsoft.com/office/drawing/2014/main" id="{20584DC9-8E0D-A024-20E3-912BA9E95E0E}"/>
              </a:ext>
            </a:extLst>
          </p:cNvPr>
          <p:cNvSpPr>
            <a:spLocks noGrp="1"/>
          </p:cNvSpPr>
          <p:nvPr>
            <p:ph type="body" sz="quarter" idx="3"/>
          </p:nvPr>
        </p:nvSpPr>
        <p:spPr>
          <a:xfrm>
            <a:off x="6096000" y="1297461"/>
            <a:ext cx="5183188" cy="468913"/>
          </a:xfrm>
        </p:spPr>
        <p:txBody>
          <a:bodyPr/>
          <a:lstStyle/>
          <a:p>
            <a:pPr algn="ctr"/>
            <a:r>
              <a:rPr lang="en-US" dirty="0"/>
              <a:t>Timeline</a:t>
            </a:r>
          </a:p>
        </p:txBody>
      </p:sp>
      <p:sp>
        <p:nvSpPr>
          <p:cNvPr id="6" name="Content Placeholder 5">
            <a:extLst>
              <a:ext uri="{FF2B5EF4-FFF2-40B4-BE49-F238E27FC236}">
                <a16:creationId xmlns:a16="http://schemas.microsoft.com/office/drawing/2014/main" id="{FF22A066-C941-6050-2C74-7B667498C622}"/>
              </a:ext>
            </a:extLst>
          </p:cNvPr>
          <p:cNvSpPr>
            <a:spLocks noGrp="1"/>
          </p:cNvSpPr>
          <p:nvPr>
            <p:ph sz="quarter" idx="4"/>
          </p:nvPr>
        </p:nvSpPr>
        <p:spPr>
          <a:xfrm>
            <a:off x="6019801" y="1828160"/>
            <a:ext cx="5335587" cy="4361504"/>
          </a:xfrm>
        </p:spPr>
        <p:txBody>
          <a:bodyPr>
            <a:normAutofit lnSpcReduction="10000"/>
          </a:bodyPr>
          <a:lstStyle/>
          <a:p>
            <a:pPr marL="0" indent="0">
              <a:buNone/>
            </a:pPr>
            <a:r>
              <a:rPr lang="en-US" u="sng" dirty="0"/>
              <a:t>20 Jan.1896 </a:t>
            </a:r>
            <a:r>
              <a:rPr lang="en-US" dirty="0"/>
              <a:t>– Becquerel learned of </a:t>
            </a:r>
            <a:r>
              <a:rPr lang="en-US" dirty="0" err="1"/>
              <a:t>Röntgen’s</a:t>
            </a:r>
            <a:r>
              <a:rPr lang="en-US" dirty="0"/>
              <a:t> discovery of X-rays.</a:t>
            </a:r>
          </a:p>
          <a:p>
            <a:pPr marL="0" indent="0">
              <a:buNone/>
            </a:pPr>
            <a:r>
              <a:rPr lang="en-US" u="sng" dirty="0"/>
              <a:t>24 Feb. 1896</a:t>
            </a:r>
            <a:r>
              <a:rPr lang="en-US" dirty="0"/>
              <a:t> – Becquerel reported that phosphorescent materials activated by sunlight produced shadows on photo plates wrapped in black paper.</a:t>
            </a:r>
          </a:p>
          <a:p>
            <a:pPr marL="0" indent="0">
              <a:buNone/>
            </a:pPr>
            <a:r>
              <a:rPr lang="en-US" u="sng" dirty="0"/>
              <a:t>26-27 Feb, 1896 </a:t>
            </a:r>
            <a:r>
              <a:rPr lang="en-US" dirty="0"/>
              <a:t>– cloudy and dark in Paris. Becquerel placed wrapped photo plates with uranium salts on top in a drawer.</a:t>
            </a:r>
          </a:p>
          <a:p>
            <a:pPr marL="0" indent="0">
              <a:buNone/>
            </a:pPr>
            <a:endParaRPr lang="en-US" dirty="0"/>
          </a:p>
        </p:txBody>
      </p:sp>
      <p:sp>
        <p:nvSpPr>
          <p:cNvPr id="4" name="Footer Placeholder 3">
            <a:extLst>
              <a:ext uri="{FF2B5EF4-FFF2-40B4-BE49-F238E27FC236}">
                <a16:creationId xmlns:a16="http://schemas.microsoft.com/office/drawing/2014/main" id="{8F1EBDC1-4471-EEB0-6FC6-CFBEA72107F0}"/>
              </a:ext>
            </a:extLst>
          </p:cNvPr>
          <p:cNvSpPr>
            <a:spLocks noGrp="1"/>
          </p:cNvSpPr>
          <p:nvPr>
            <p:ph type="ftr" sz="quarter" idx="11"/>
          </p:nvPr>
        </p:nvSpPr>
        <p:spPr/>
        <p:txBody>
          <a:bodyPr/>
          <a:lstStyle/>
          <a:p>
            <a:r>
              <a:rPr lang="en-US"/>
              <a:t>QuarkNet Quantum Tunneling Workshop</a:t>
            </a:r>
          </a:p>
        </p:txBody>
      </p:sp>
      <p:sp>
        <p:nvSpPr>
          <p:cNvPr id="7" name="Slide Number Placeholder 6">
            <a:extLst>
              <a:ext uri="{FF2B5EF4-FFF2-40B4-BE49-F238E27FC236}">
                <a16:creationId xmlns:a16="http://schemas.microsoft.com/office/drawing/2014/main" id="{2B8B36D7-AF86-D013-3BE0-A0462E8DBCE6}"/>
              </a:ext>
            </a:extLst>
          </p:cNvPr>
          <p:cNvSpPr>
            <a:spLocks noGrp="1"/>
          </p:cNvSpPr>
          <p:nvPr>
            <p:ph type="sldNum" sz="quarter" idx="12"/>
          </p:nvPr>
        </p:nvSpPr>
        <p:spPr/>
        <p:txBody>
          <a:bodyPr/>
          <a:lstStyle/>
          <a:p>
            <a:fld id="{572ECE96-1129-3643-9372-739AE1075948}" type="slidenum">
              <a:rPr lang="en-US" smtClean="0"/>
              <a:t>3</a:t>
            </a:fld>
            <a:endParaRPr lang="en-US"/>
          </a:p>
        </p:txBody>
      </p:sp>
    </p:spTree>
    <p:extLst>
      <p:ext uri="{BB962C8B-B14F-4D97-AF65-F5344CB8AC3E}">
        <p14:creationId xmlns:p14="http://schemas.microsoft.com/office/powerpoint/2010/main" val="40673873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68026-AFB1-1CAE-D618-DF8DCDABBDDA}"/>
              </a:ext>
            </a:extLst>
          </p:cNvPr>
          <p:cNvSpPr>
            <a:spLocks noGrp="1"/>
          </p:cNvSpPr>
          <p:nvPr>
            <p:ph type="title"/>
          </p:nvPr>
        </p:nvSpPr>
        <p:spPr/>
        <p:txBody>
          <a:bodyPr/>
          <a:lstStyle/>
          <a:p>
            <a:pPr algn="ctr"/>
            <a:r>
              <a:rPr lang="en-US" dirty="0"/>
              <a:t>(</a:t>
            </a:r>
            <a:r>
              <a:rPr lang="en-US" i="1" dirty="0"/>
              <a:t>Ke</a:t>
            </a:r>
            <a:r>
              <a:rPr lang="en-US" baseline="-25000" dirty="0">
                <a:latin typeface="Symbol" pitchFamily="2" charset="2"/>
              </a:rPr>
              <a:t>a</a:t>
            </a:r>
            <a:r>
              <a:rPr lang="en-US" dirty="0">
                <a:latin typeface="Symbol" pitchFamily="2" charset="2"/>
              </a:rPr>
              <a:t> </a:t>
            </a:r>
            <a:r>
              <a:rPr lang="en-US" dirty="0">
                <a:latin typeface="+mn-lt"/>
              </a:rPr>
              <a:t>vs</a:t>
            </a:r>
            <a:r>
              <a:rPr lang="en-US" dirty="0">
                <a:latin typeface="Symbol" pitchFamily="2" charset="2"/>
              </a:rPr>
              <a:t>.</a:t>
            </a:r>
            <a:r>
              <a:rPr lang="en-US" dirty="0"/>
              <a:t> </a:t>
            </a:r>
            <a:r>
              <a:rPr lang="en-US" i="1" dirty="0" err="1"/>
              <a:t>r</a:t>
            </a:r>
            <a:r>
              <a:rPr lang="en-US" baseline="-25000" dirty="0" err="1">
                <a:latin typeface="Symbol" pitchFamily="2" charset="2"/>
              </a:rPr>
              <a:t>a</a:t>
            </a:r>
            <a:r>
              <a:rPr lang="en-US" baseline="-25000" dirty="0" err="1"/>
              <a:t>min</a:t>
            </a:r>
            <a:r>
              <a:rPr lang="en-US" dirty="0"/>
              <a:t>) Plot</a:t>
            </a:r>
          </a:p>
        </p:txBody>
      </p:sp>
      <p:sp>
        <p:nvSpPr>
          <p:cNvPr id="4" name="Footer Placeholder 3">
            <a:extLst>
              <a:ext uri="{FF2B5EF4-FFF2-40B4-BE49-F238E27FC236}">
                <a16:creationId xmlns:a16="http://schemas.microsoft.com/office/drawing/2014/main" id="{B2C59546-71F5-DA8B-0480-2A14D273AD1E}"/>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5304B79A-02D3-DDCF-7E3A-3A97D02C2D87}"/>
              </a:ext>
            </a:extLst>
          </p:cNvPr>
          <p:cNvSpPr>
            <a:spLocks noGrp="1"/>
          </p:cNvSpPr>
          <p:nvPr>
            <p:ph type="sldNum" sz="quarter" idx="12"/>
          </p:nvPr>
        </p:nvSpPr>
        <p:spPr/>
        <p:txBody>
          <a:bodyPr/>
          <a:lstStyle/>
          <a:p>
            <a:fld id="{572ECE96-1129-3643-9372-739AE1075948}" type="slidenum">
              <a:rPr lang="en-US" smtClean="0"/>
              <a:t>30</a:t>
            </a:fld>
            <a:endParaRPr lang="en-US"/>
          </a:p>
        </p:txBody>
      </p:sp>
      <p:graphicFrame>
        <p:nvGraphicFramePr>
          <p:cNvPr id="8" name="Content Placeholder 7">
            <a:extLst>
              <a:ext uri="{FF2B5EF4-FFF2-40B4-BE49-F238E27FC236}">
                <a16:creationId xmlns:a16="http://schemas.microsoft.com/office/drawing/2014/main" id="{C0F777A9-381B-51AA-E37D-90D3CB018D34}"/>
              </a:ext>
            </a:extLst>
          </p:cNvPr>
          <p:cNvGraphicFramePr>
            <a:graphicFrameLocks noGrp="1"/>
          </p:cNvGraphicFramePr>
          <p:nvPr>
            <p:ph idx="1"/>
            <p:extLst>
              <p:ext uri="{D42A27DB-BD31-4B8C-83A1-F6EECF244321}">
                <p14:modId xmlns:p14="http://schemas.microsoft.com/office/powerpoint/2010/main" val="2940592324"/>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28527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D6C4C-E8BC-6AC6-6FF4-5B414193CF75}"/>
              </a:ext>
            </a:extLst>
          </p:cNvPr>
          <p:cNvSpPr>
            <a:spLocks noGrp="1"/>
          </p:cNvSpPr>
          <p:nvPr>
            <p:ph type="title"/>
          </p:nvPr>
        </p:nvSpPr>
        <p:spPr/>
        <p:txBody>
          <a:bodyPr/>
          <a:lstStyle/>
          <a:p>
            <a:pPr algn="ctr"/>
            <a:r>
              <a:rPr lang="en-US" dirty="0"/>
              <a:t>What theory can account for the characteristics of </a:t>
            </a:r>
            <a:r>
              <a:rPr lang="en-US" dirty="0">
                <a:latin typeface="Symbol" pitchFamily="2" charset="2"/>
              </a:rPr>
              <a:t>a</a:t>
            </a:r>
            <a:r>
              <a:rPr lang="en-US" dirty="0"/>
              <a:t>-decay?</a:t>
            </a:r>
          </a:p>
        </p:txBody>
      </p:sp>
      <p:sp>
        <p:nvSpPr>
          <p:cNvPr id="3" name="Text Placeholder 2">
            <a:extLst>
              <a:ext uri="{FF2B5EF4-FFF2-40B4-BE49-F238E27FC236}">
                <a16:creationId xmlns:a16="http://schemas.microsoft.com/office/drawing/2014/main" id="{41E2008B-A8FC-4C4D-4B66-0597CACCEE23}"/>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2117E329-EBF7-6D59-10C8-EB806B50C535}"/>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0241A7D7-3FFF-7CA4-2077-06BFA169ED8B}"/>
              </a:ext>
            </a:extLst>
          </p:cNvPr>
          <p:cNvSpPr>
            <a:spLocks noGrp="1"/>
          </p:cNvSpPr>
          <p:nvPr>
            <p:ph type="sldNum" sz="quarter" idx="12"/>
          </p:nvPr>
        </p:nvSpPr>
        <p:spPr/>
        <p:txBody>
          <a:bodyPr/>
          <a:lstStyle/>
          <a:p>
            <a:fld id="{572ECE96-1129-3643-9372-739AE1075948}" type="slidenum">
              <a:rPr lang="en-US" smtClean="0"/>
              <a:t>31</a:t>
            </a:fld>
            <a:endParaRPr lang="en-US" dirty="0"/>
          </a:p>
        </p:txBody>
      </p:sp>
    </p:spTree>
    <p:extLst>
      <p:ext uri="{BB962C8B-B14F-4D97-AF65-F5344CB8AC3E}">
        <p14:creationId xmlns:p14="http://schemas.microsoft.com/office/powerpoint/2010/main" val="2106006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E22F9-9F40-FDF1-0B50-4940D57B41BB}"/>
              </a:ext>
            </a:extLst>
          </p:cNvPr>
          <p:cNvSpPr>
            <a:spLocks noGrp="1"/>
          </p:cNvSpPr>
          <p:nvPr>
            <p:ph type="title"/>
          </p:nvPr>
        </p:nvSpPr>
        <p:spPr/>
        <p:txBody>
          <a:bodyPr/>
          <a:lstStyle/>
          <a:p>
            <a:pPr algn="ctr"/>
            <a:r>
              <a:rPr lang="en-US" dirty="0"/>
              <a:t>Light Quanta - 1</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E6224D4-7482-486A-9404-5D61EA339CAC}"/>
                  </a:ext>
                </a:extLst>
              </p:cNvPr>
              <p:cNvSpPr>
                <a:spLocks noGrp="1"/>
              </p:cNvSpPr>
              <p:nvPr>
                <p:ph idx="1"/>
              </p:nvPr>
            </p:nvSpPr>
            <p:spPr/>
            <p:txBody>
              <a:bodyPr>
                <a:normAutofit lnSpcReduction="10000"/>
              </a:bodyPr>
              <a:lstStyle/>
              <a:p>
                <a:pPr marL="0" indent="0">
                  <a:buNone/>
                </a:pPr>
                <a:r>
                  <a:rPr lang="en-US" dirty="0"/>
                  <a:t>The first quantum theory described the behavior of light.</a:t>
                </a:r>
              </a:p>
              <a:p>
                <a:pPr marL="0" indent="0">
                  <a:buNone/>
                </a:pPr>
                <a:endParaRPr lang="en-US" dirty="0"/>
              </a:p>
              <a:p>
                <a:pPr marL="0" indent="0">
                  <a:buNone/>
                </a:pPr>
                <a:r>
                  <a:rPr lang="en-US" dirty="0"/>
                  <a:t>1900 – Max Planck accounted for continuous black body radiation spectrum of an ideal radiator by assuming that light energy is emitted from the glowing object in discrete chunks, later named photons,  with energy: </a:t>
                </a:r>
                <a14:m>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h𝑓</m:t>
                    </m:r>
                    <m:r>
                      <a:rPr lang="en-US" b="0" i="1" smtClean="0">
                        <a:latin typeface="Cambria Math" panose="02040503050406030204" pitchFamily="18" charset="0"/>
                      </a:rPr>
                      <m:t>=</m:t>
                    </m:r>
                    <m:r>
                      <a:rPr lang="en-US" b="0" i="1" smtClean="0">
                        <a:latin typeface="Cambria Math" panose="02040503050406030204" pitchFamily="18" charset="0"/>
                      </a:rPr>
                      <m:t>h</m:t>
                    </m:r>
                    <m:f>
                      <m:fPr>
                        <m:ctrlPr>
                          <a:rPr lang="en-US" b="0" i="1" smtClean="0">
                            <a:latin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𝜔</m:t>
                        </m:r>
                      </m:num>
                      <m:den>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den>
                    </m:f>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ℏ</m:t>
                    </m:r>
                    <m:r>
                      <a:rPr lang="en-US" b="0" i="1" smtClean="0">
                        <a:latin typeface="Cambria Math" panose="02040503050406030204" pitchFamily="18" charset="0"/>
                        <a:ea typeface="Cambria Math" panose="02040503050406030204" pitchFamily="18" charset="0"/>
                      </a:rPr>
                      <m:t>𝜔</m:t>
                    </m:r>
                  </m:oMath>
                </a14:m>
                <a:r>
                  <a:rPr lang="en-US" dirty="0"/>
                  <a:t>.</a:t>
                </a:r>
              </a:p>
              <a:p>
                <a:pPr marL="0" indent="0">
                  <a:buNone/>
                </a:pPr>
                <a:r>
                  <a:rPr lang="en-US" dirty="0">
                    <a:solidFill>
                      <a:schemeClr val="bg1"/>
                    </a:solidFill>
                  </a:rPr>
                  <a:t>     </a:t>
                </a:r>
                <a14:m>
                  <m:oMath xmlns:m="http://schemas.openxmlformats.org/officeDocument/2006/math">
                    <m:r>
                      <a:rPr lang="en-US" i="1" smtClean="0">
                        <a:solidFill>
                          <a:schemeClr val="bg1"/>
                        </a:solidFill>
                        <a:latin typeface="Cambria Math" panose="02040503050406030204" pitchFamily="18" charset="0"/>
                        <a:ea typeface="Cambria Math" panose="02040503050406030204" pitchFamily="18" charset="0"/>
                      </a:rPr>
                      <m:t>𝜔</m:t>
                    </m:r>
                    <m:r>
                      <a:rPr lang="en-US" b="0" i="1" smtClean="0">
                        <a:solidFill>
                          <a:schemeClr val="bg1"/>
                        </a:solidFill>
                        <a:latin typeface="Cambria Math" panose="02040503050406030204" pitchFamily="18" charset="0"/>
                        <a:ea typeface="Cambria Math" panose="02040503050406030204" pitchFamily="18" charset="0"/>
                      </a:rPr>
                      <m:t>=</m:t>
                    </m:r>
                  </m:oMath>
                </a14:m>
                <a:r>
                  <a:rPr lang="en-US" dirty="0">
                    <a:solidFill>
                      <a:schemeClr val="bg1"/>
                    </a:solidFill>
                  </a:rPr>
                  <a:t> angular frequency = phase angle change (rad) per unit time</a:t>
                </a:r>
                <a:br>
                  <a:rPr lang="en-US" dirty="0">
                    <a:solidFill>
                      <a:schemeClr val="bg1"/>
                    </a:solidFill>
                  </a:rPr>
                </a:br>
                <a:endParaRPr lang="en-US" dirty="0">
                  <a:solidFill>
                    <a:schemeClr val="bg1"/>
                  </a:solidFill>
                </a:endParaRPr>
              </a:p>
              <a:p>
                <a:pPr marL="0" indent="0">
                  <a:buNone/>
                </a:pPr>
                <a:r>
                  <a:rPr lang="en-US" dirty="0"/>
                  <a:t>1905 – Albert Einstein explained photoelectric effect as an energy transfer </a:t>
                </a:r>
                <a14:m>
                  <m:oMath xmlns:m="http://schemas.openxmlformats.org/officeDocument/2006/math">
                    <m:d>
                      <m:dPr>
                        <m:ctrlPr>
                          <a:rPr lang="en-US" i="1" smtClean="0">
                            <a:latin typeface="Cambria Math" panose="02040503050406030204" pitchFamily="18" charset="0"/>
                          </a:rPr>
                        </m:ctrlPr>
                      </m:dPr>
                      <m:e>
                        <m:r>
                          <a:rPr lang="en-US" b="0" i="1" smtClean="0">
                            <a:latin typeface="Cambria Math" panose="02040503050406030204" pitchFamily="18" charset="0"/>
                          </a:rPr>
                          <m:t>𝐸</m:t>
                        </m:r>
                        <m:r>
                          <a:rPr lang="en-US" b="0" i="1" smtClean="0">
                            <a:latin typeface="Cambria Math" panose="02040503050406030204" pitchFamily="18" charset="0"/>
                          </a:rPr>
                          <m:t>=ℏ</m:t>
                        </m:r>
                        <m:r>
                          <a:rPr lang="en-US" b="0" i="1" smtClean="0">
                            <a:latin typeface="Cambria Math" panose="02040503050406030204" pitchFamily="18" charset="0"/>
                            <a:ea typeface="Cambria Math" panose="02040503050406030204" pitchFamily="18" charset="0"/>
                          </a:rPr>
                          <m:t>𝜔</m:t>
                        </m:r>
                      </m:e>
                    </m:d>
                  </m:oMath>
                </a14:m>
                <a:r>
                  <a:rPr lang="en-US" dirty="0"/>
                  <a:t> from individual photon to individual electron.</a:t>
                </a:r>
              </a:p>
            </p:txBody>
          </p:sp>
        </mc:Choice>
        <mc:Fallback xmlns="">
          <p:sp>
            <p:nvSpPr>
              <p:cNvPr id="3" name="Content Placeholder 2">
                <a:extLst>
                  <a:ext uri="{FF2B5EF4-FFF2-40B4-BE49-F238E27FC236}">
                    <a16:creationId xmlns:a16="http://schemas.microsoft.com/office/drawing/2014/main" id="{7E6224D4-7482-486A-9404-5D61EA339CAC}"/>
                  </a:ext>
                </a:extLst>
              </p:cNvPr>
              <p:cNvSpPr>
                <a:spLocks noGrp="1" noRot="1" noChangeAspect="1" noMove="1" noResize="1" noEditPoints="1" noAdjustHandles="1" noChangeArrowheads="1" noChangeShapeType="1" noTextEdit="1"/>
              </p:cNvSpPr>
              <p:nvPr>
                <p:ph idx="1"/>
              </p:nvPr>
            </p:nvSpPr>
            <p:spPr>
              <a:blipFill>
                <a:blip r:embed="rId2"/>
                <a:stretch>
                  <a:fillRect l="-1206" t="-3198"/>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527635AC-99FF-2BA1-7070-72B97750643C}"/>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F2FD34A4-98FD-8B2A-60C7-C0012BB94398}"/>
              </a:ext>
            </a:extLst>
          </p:cNvPr>
          <p:cNvSpPr>
            <a:spLocks noGrp="1"/>
          </p:cNvSpPr>
          <p:nvPr>
            <p:ph type="sldNum" sz="quarter" idx="12"/>
          </p:nvPr>
        </p:nvSpPr>
        <p:spPr/>
        <p:txBody>
          <a:bodyPr/>
          <a:lstStyle/>
          <a:p>
            <a:fld id="{572ECE96-1129-3643-9372-739AE1075948}" type="slidenum">
              <a:rPr lang="en-US" smtClean="0"/>
              <a:t>32</a:t>
            </a:fld>
            <a:endParaRPr lang="en-US"/>
          </a:p>
        </p:txBody>
      </p:sp>
    </p:spTree>
    <p:extLst>
      <p:ext uri="{BB962C8B-B14F-4D97-AF65-F5344CB8AC3E}">
        <p14:creationId xmlns:p14="http://schemas.microsoft.com/office/powerpoint/2010/main" val="4030182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CC5BA-C88D-FE47-4BB8-B74FF9366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51B18F-25FB-FD28-951E-E04F291556D3}"/>
              </a:ext>
            </a:extLst>
          </p:cNvPr>
          <p:cNvSpPr>
            <a:spLocks noGrp="1"/>
          </p:cNvSpPr>
          <p:nvPr>
            <p:ph type="title"/>
          </p:nvPr>
        </p:nvSpPr>
        <p:spPr/>
        <p:txBody>
          <a:bodyPr/>
          <a:lstStyle/>
          <a:p>
            <a:pPr algn="ctr"/>
            <a:r>
              <a:rPr lang="en-US" dirty="0"/>
              <a:t>Light Quanta - 2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20B4D25-4BEF-EE1F-F81C-8008B262FEB3}"/>
                  </a:ext>
                </a:extLst>
              </p:cNvPr>
              <p:cNvSpPr>
                <a:spLocks noGrp="1"/>
              </p:cNvSpPr>
              <p:nvPr>
                <p:ph idx="1"/>
              </p:nvPr>
            </p:nvSpPr>
            <p:spPr/>
            <p:txBody>
              <a:bodyPr>
                <a:normAutofit lnSpcReduction="10000"/>
              </a:bodyPr>
              <a:lstStyle/>
              <a:p>
                <a:pPr marL="0" indent="0">
                  <a:buNone/>
                </a:pPr>
                <a:r>
                  <a:rPr lang="en-US" dirty="0"/>
                  <a:t>1916 – Robert Millikan experimentally verified predictions of Einstein’s photoelectric  theory, though he still doubted the theory.</a:t>
                </a:r>
                <a:br>
                  <a:rPr lang="en-US" dirty="0"/>
                </a:br>
                <a:endParaRPr lang="en-US" dirty="0"/>
              </a:p>
              <a:p>
                <a:pPr marL="0" indent="0">
                  <a:buNone/>
                </a:pPr>
                <a:r>
                  <a:rPr lang="en-US" dirty="0"/>
                  <a:t>1923 – Arthur Compton experimentally showed that X-ray photons scatter off electrons as if they have momentum:</a:t>
                </a:r>
                <a:br>
                  <a:rPr lang="en-US" dirty="0"/>
                </a:br>
                <a:r>
                  <a:rPr lang="en-US" dirty="0"/>
                  <a:t>			 </a:t>
                </a:r>
                <a14:m>
                  <m:oMath xmlns:m="http://schemas.openxmlformats.org/officeDocument/2006/math">
                    <m:r>
                      <a:rPr lang="en-US" i="1">
                        <a:latin typeface="Cambria Math" panose="02040503050406030204" pitchFamily="18" charset="0"/>
                      </a:rPr>
                      <m:t>𝑝</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𝐸</m:t>
                        </m:r>
                      </m:num>
                      <m:den>
                        <m:r>
                          <a:rPr lang="en-US" i="1">
                            <a:latin typeface="Cambria Math" panose="02040503050406030204" pitchFamily="18" charset="0"/>
                          </a:rPr>
                          <m:t>𝑐</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h𝑓</m:t>
                        </m:r>
                      </m:num>
                      <m:den>
                        <m:r>
                          <a:rPr lang="en-US" i="1">
                            <a:latin typeface="Cambria Math" panose="02040503050406030204" pitchFamily="18" charset="0"/>
                            <a:ea typeface="Cambria Math" panose="02040503050406030204" pitchFamily="18" charset="0"/>
                          </a:rPr>
                          <m:t>𝜆</m:t>
                        </m:r>
                        <m:r>
                          <a:rPr lang="en-US" i="1">
                            <a:latin typeface="Cambria Math" panose="02040503050406030204" pitchFamily="18" charset="0"/>
                            <a:ea typeface="Cambria Math" panose="02040503050406030204" pitchFamily="18" charset="0"/>
                          </a:rPr>
                          <m:t>𝑓</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h</m:t>
                        </m:r>
                      </m:num>
                      <m:den>
                        <m:r>
                          <a:rPr lang="en-US" i="1">
                            <a:latin typeface="Cambria Math" panose="02040503050406030204" pitchFamily="18" charset="0"/>
                            <a:ea typeface="Cambria Math" panose="02040503050406030204" pitchFamily="18" charset="0"/>
                          </a:rPr>
                          <m:t>𝜆</m:t>
                        </m:r>
                      </m:den>
                    </m:f>
                    <m:r>
                      <a:rPr lang="en-US" i="1">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h</m:t>
                        </m:r>
                      </m:num>
                      <m:den>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den>
                    </m:f>
                    <m:f>
                      <m:fPr>
                        <m:ctrlPr>
                          <a:rPr lang="en-US" i="1" smtClean="0">
                            <a:latin typeface="Cambria Math" panose="02040503050406030204" pitchFamily="18" charset="0"/>
                          </a:rPr>
                        </m:ctrlPr>
                      </m:fPr>
                      <m:num>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num>
                      <m:den>
                        <m:r>
                          <a:rPr lang="en-US" i="1" smtClean="0">
                            <a:latin typeface="Cambria Math" panose="02040503050406030204" pitchFamily="18" charset="0"/>
                            <a:ea typeface="Cambria Math" panose="02040503050406030204" pitchFamily="18" charset="0"/>
                          </a:rPr>
                          <m:t>𝜆</m:t>
                        </m:r>
                      </m:den>
                    </m:f>
                    <m:r>
                      <a:rPr lang="en-US" b="0" i="1" smtClean="0">
                        <a:latin typeface="Cambria Math" panose="02040503050406030204" pitchFamily="18" charset="0"/>
                      </a:rPr>
                      <m:t>=</m:t>
                    </m:r>
                    <m:r>
                      <a:rPr lang="en-US" i="1">
                        <a:latin typeface="Cambria Math" panose="02040503050406030204" pitchFamily="18" charset="0"/>
                        <a:ea typeface="Cambria Math" panose="02040503050406030204" pitchFamily="18" charset="0"/>
                      </a:rPr>
                      <m:t>ℏ</m:t>
                    </m:r>
                    <m:r>
                      <a:rPr lang="en-US" b="0" i="1" smtClean="0">
                        <a:latin typeface="Cambria Math" panose="02040503050406030204" pitchFamily="18" charset="0"/>
                        <a:ea typeface="Cambria Math" panose="02040503050406030204" pitchFamily="18" charset="0"/>
                      </a:rPr>
                      <m:t>𝑘</m:t>
                    </m:r>
                  </m:oMath>
                </a14:m>
                <a:r>
                  <a:rPr lang="en-US" dirty="0"/>
                  <a:t> .</a:t>
                </a:r>
              </a:p>
              <a:p>
                <a:pPr marL="0" indent="0">
                  <a:buNone/>
                </a:pPr>
                <a:r>
                  <a:rPr lang="en-US" dirty="0">
                    <a:solidFill>
                      <a:schemeClr val="bg1"/>
                    </a:solidFill>
                  </a:rPr>
                  <a:t>       </a:t>
                </a:r>
                <a14:m>
                  <m:oMath xmlns:m="http://schemas.openxmlformats.org/officeDocument/2006/math">
                    <m:r>
                      <a:rPr lang="en-US" b="0" i="1" smtClean="0">
                        <a:solidFill>
                          <a:schemeClr val="bg1"/>
                        </a:solidFill>
                        <a:latin typeface="Cambria Math" panose="02040503050406030204" pitchFamily="18" charset="0"/>
                        <a:ea typeface="Cambria Math" panose="02040503050406030204" pitchFamily="18" charset="0"/>
                      </a:rPr>
                      <m:t>𝑘</m:t>
                    </m:r>
                    <m:r>
                      <a:rPr lang="en-US" b="0" i="1" smtClean="0">
                        <a:solidFill>
                          <a:schemeClr val="bg1"/>
                        </a:solidFill>
                        <a:latin typeface="Cambria Math" panose="02040503050406030204" pitchFamily="18" charset="0"/>
                        <a:ea typeface="Cambria Math" panose="02040503050406030204" pitchFamily="18" charset="0"/>
                      </a:rPr>
                      <m:t>=</m:t>
                    </m:r>
                  </m:oMath>
                </a14:m>
                <a:r>
                  <a:rPr lang="en-US" dirty="0">
                    <a:solidFill>
                      <a:schemeClr val="bg1"/>
                    </a:solidFill>
                  </a:rPr>
                  <a:t> spatial frequency = phase change (radians) per unit length</a:t>
                </a:r>
              </a:p>
              <a:p>
                <a:pPr marL="0" indent="0">
                  <a:buNone/>
                </a:pPr>
                <a:br>
                  <a:rPr lang="en-US" dirty="0"/>
                </a:br>
                <a:r>
                  <a:rPr lang="en-US" dirty="0"/>
                  <a:t>The interaction conserves energy and momentum, as in particle collisions. Particle aspect of photons became generally accepted.</a:t>
                </a:r>
              </a:p>
            </p:txBody>
          </p:sp>
        </mc:Choice>
        <mc:Fallback xmlns="">
          <p:sp>
            <p:nvSpPr>
              <p:cNvPr id="3" name="Content Placeholder 2">
                <a:extLst>
                  <a:ext uri="{FF2B5EF4-FFF2-40B4-BE49-F238E27FC236}">
                    <a16:creationId xmlns:a16="http://schemas.microsoft.com/office/drawing/2014/main" id="{C20B4D25-4BEF-EE1F-F81C-8008B262FEB3}"/>
                  </a:ext>
                </a:extLst>
              </p:cNvPr>
              <p:cNvSpPr>
                <a:spLocks noGrp="1" noRot="1" noChangeAspect="1" noMove="1" noResize="1" noEditPoints="1" noAdjustHandles="1" noChangeArrowheads="1" noChangeShapeType="1" noTextEdit="1"/>
              </p:cNvSpPr>
              <p:nvPr>
                <p:ph idx="1"/>
              </p:nvPr>
            </p:nvSpPr>
            <p:spPr>
              <a:blipFill>
                <a:blip r:embed="rId2"/>
                <a:stretch>
                  <a:fillRect l="-1206" t="-3198"/>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9195B06C-0023-3AD5-2735-FA7D21B3638C}"/>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431663C6-D806-35CE-F0B4-12E787BA499C}"/>
              </a:ext>
            </a:extLst>
          </p:cNvPr>
          <p:cNvSpPr>
            <a:spLocks noGrp="1"/>
          </p:cNvSpPr>
          <p:nvPr>
            <p:ph type="sldNum" sz="quarter" idx="12"/>
          </p:nvPr>
        </p:nvSpPr>
        <p:spPr/>
        <p:txBody>
          <a:bodyPr/>
          <a:lstStyle/>
          <a:p>
            <a:fld id="{572ECE96-1129-3643-9372-739AE1075948}" type="slidenum">
              <a:rPr lang="en-US" smtClean="0"/>
              <a:t>33</a:t>
            </a:fld>
            <a:endParaRPr lang="en-US"/>
          </a:p>
        </p:txBody>
      </p:sp>
    </p:spTree>
    <p:extLst>
      <p:ext uri="{BB962C8B-B14F-4D97-AF65-F5344CB8AC3E}">
        <p14:creationId xmlns:p14="http://schemas.microsoft.com/office/powerpoint/2010/main" val="3216150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08192-6F68-CF6A-98D4-771246480383}"/>
              </a:ext>
            </a:extLst>
          </p:cNvPr>
          <p:cNvSpPr>
            <a:spLocks noGrp="1"/>
          </p:cNvSpPr>
          <p:nvPr>
            <p:ph type="title"/>
          </p:nvPr>
        </p:nvSpPr>
        <p:spPr/>
        <p:txBody>
          <a:bodyPr/>
          <a:lstStyle/>
          <a:p>
            <a:pPr algn="ctr"/>
            <a:r>
              <a:rPr lang="en-US" dirty="0"/>
              <a:t>Light Quanta - 3</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1B919F9-11FA-D0E5-3C6F-590E953271E9}"/>
                  </a:ext>
                </a:extLst>
              </p:cNvPr>
              <p:cNvSpPr>
                <a:spLocks noGrp="1"/>
              </p:cNvSpPr>
              <p:nvPr>
                <p:ph idx="1"/>
              </p:nvPr>
            </p:nvSpPr>
            <p:spPr/>
            <p:txBody>
              <a:bodyPr>
                <a:normAutofit lnSpcReduction="10000"/>
              </a:bodyPr>
              <a:lstStyle/>
              <a:p>
                <a:pPr marL="0" indent="0">
                  <a:buNone/>
                </a:pPr>
                <a:r>
                  <a:rPr lang="en-US" dirty="0"/>
                  <a:t>The next quantum theory connected atomic light emission and atomic structure.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1885 – Johann Balmer formula: 		</a:t>
                </a:r>
                <a14:m>
                  <m:oMath xmlns:m="http://schemas.openxmlformats.org/officeDocument/2006/math">
                    <m:r>
                      <a:rPr lang="en-US"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𝑛</m:t>
                            </m:r>
                          </m:e>
                          <m:sup>
                            <m:r>
                              <a:rPr lang="en-US" b="0" i="1" smtClean="0">
                                <a:latin typeface="Cambria Math" panose="02040503050406030204" pitchFamily="18" charset="0"/>
                                <a:ea typeface="Cambria Math" panose="02040503050406030204" pitchFamily="18" charset="0"/>
                              </a:rPr>
                              <m:t>2</m:t>
                            </m:r>
                          </m:sup>
                        </m:sSup>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𝑛</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2</m:t>
                            </m:r>
                          </m:e>
                          <m:sup>
                            <m:r>
                              <a:rPr lang="en-US" b="0" i="1" smtClean="0">
                                <a:latin typeface="Cambria Math" panose="02040503050406030204" pitchFamily="18" charset="0"/>
                                <a:ea typeface="Cambria Math" panose="02040503050406030204" pitchFamily="18" charset="0"/>
                              </a:rPr>
                              <m:t>2</m:t>
                            </m:r>
                          </m:sup>
                        </m:sSup>
                      </m:den>
                    </m:f>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&gt;2</m:t>
                    </m:r>
                  </m:oMath>
                </a14:m>
                <a:endParaRPr lang="en-US" dirty="0"/>
              </a:p>
              <a:p>
                <a:pPr marL="0" indent="0">
                  <a:buNone/>
                </a:pPr>
                <a:r>
                  <a:rPr lang="en-US" dirty="0"/>
                  <a:t>1890 – Johannes Rydberg formula: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1</m:t>
                        </m:r>
                      </m:num>
                      <m:den>
                        <m:r>
                          <a:rPr lang="en-US" i="1" smtClean="0">
                            <a:latin typeface="Cambria Math" panose="02040503050406030204" pitchFamily="18" charset="0"/>
                            <a:ea typeface="Cambria Math" panose="02040503050406030204" pitchFamily="18" charset="0"/>
                          </a:rPr>
                          <m:t>𝜆</m:t>
                        </m:r>
                      </m:den>
                    </m:f>
                    <m:r>
                      <a:rPr lang="en-US" b="0" i="1" smtClean="0">
                        <a:latin typeface="Cambria Math" panose="02040503050406030204" pitchFamily="18" charset="0"/>
                      </a:rPr>
                      <m:t>=</m:t>
                    </m:r>
                    <m:r>
                      <a:rPr lang="en-US" b="0" i="1" smtClean="0">
                        <a:latin typeface="Cambria Math" panose="02040503050406030204" pitchFamily="18" charset="0"/>
                      </a:rPr>
                      <m:t>𝑅</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𝑛</m:t>
                                </m:r>
                              </m:e>
                              <m:sub>
                                <m:r>
                                  <a:rPr lang="en-US" b="0" i="1" smtClean="0">
                                    <a:latin typeface="Cambria Math" panose="02040503050406030204" pitchFamily="18" charset="0"/>
                                  </a:rPr>
                                  <m:t>𝑓</m:t>
                                </m:r>
                              </m:sub>
                              <m:sup>
                                <m:r>
                                  <a:rPr lang="en-US" b="0" i="1" smtClean="0">
                                    <a:latin typeface="Cambria Math" panose="02040503050406030204" pitchFamily="18" charset="0"/>
                                  </a:rPr>
                                  <m:t>2</m:t>
                                </m:r>
                              </m:sup>
                            </m:sSub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𝑛</m:t>
                                </m:r>
                              </m:e>
                              <m:sub>
                                <m:r>
                                  <a:rPr lang="en-US" b="0" i="1" smtClean="0">
                                    <a:latin typeface="Cambria Math" panose="02040503050406030204" pitchFamily="18" charset="0"/>
                                  </a:rPr>
                                  <m:t>𝑖</m:t>
                                </m:r>
                              </m:sub>
                              <m:sup>
                                <m:r>
                                  <a:rPr lang="en-US" b="0" i="1" smtClean="0">
                                    <a:latin typeface="Cambria Math" panose="02040503050406030204" pitchFamily="18" charset="0"/>
                                  </a:rPr>
                                  <m:t>2</m:t>
                                </m:r>
                              </m:sup>
                            </m:sSubSup>
                          </m:den>
                        </m:f>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&gt;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𝑛</m:t>
                        </m:r>
                      </m:e>
                      <m:sub>
                        <m:r>
                          <a:rPr lang="en-US" b="0" i="1" smtClean="0">
                            <a:latin typeface="Cambria Math" panose="02040503050406030204" pitchFamily="18" charset="0"/>
                            <a:ea typeface="Cambria Math" panose="02040503050406030204" pitchFamily="18" charset="0"/>
                          </a:rPr>
                          <m:t>𝑓</m:t>
                        </m:r>
                      </m:sub>
                    </m:sSub>
                  </m:oMath>
                </a14:m>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B1B919F9-11FA-D0E5-3C6F-590E953271E9}"/>
                  </a:ext>
                </a:extLst>
              </p:cNvPr>
              <p:cNvSpPr>
                <a:spLocks noGrp="1" noRot="1" noChangeAspect="1" noMove="1" noResize="1" noEditPoints="1" noAdjustHandles="1" noChangeArrowheads="1" noChangeShapeType="1" noTextEdit="1"/>
              </p:cNvSpPr>
              <p:nvPr>
                <p:ph idx="1"/>
              </p:nvPr>
            </p:nvSpPr>
            <p:spPr>
              <a:blipFill>
                <a:blip r:embed="rId2"/>
                <a:stretch>
                  <a:fillRect l="-1206" t="-3198"/>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83A4824B-29E5-435D-B8A0-995138FD387A}"/>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B2A18912-06F8-422C-E697-D58C1152335C}"/>
              </a:ext>
            </a:extLst>
          </p:cNvPr>
          <p:cNvSpPr>
            <a:spLocks noGrp="1"/>
          </p:cNvSpPr>
          <p:nvPr>
            <p:ph type="sldNum" sz="quarter" idx="12"/>
          </p:nvPr>
        </p:nvSpPr>
        <p:spPr/>
        <p:txBody>
          <a:bodyPr/>
          <a:lstStyle/>
          <a:p>
            <a:fld id="{572ECE96-1129-3643-9372-739AE1075948}" type="slidenum">
              <a:rPr lang="en-US" smtClean="0"/>
              <a:t>34</a:t>
            </a:fld>
            <a:endParaRPr lang="en-US"/>
          </a:p>
        </p:txBody>
      </p:sp>
      <p:pic>
        <p:nvPicPr>
          <p:cNvPr id="7" name="Picture 6" descr="A black rectangle with white text&#10;&#10;AI-generated content may be incorrect.">
            <a:extLst>
              <a:ext uri="{FF2B5EF4-FFF2-40B4-BE49-F238E27FC236}">
                <a16:creationId xmlns:a16="http://schemas.microsoft.com/office/drawing/2014/main" id="{E97B49E8-F5C4-6879-A520-48466A1CB8FE}"/>
              </a:ext>
            </a:extLst>
          </p:cNvPr>
          <p:cNvPicPr>
            <a:picLocks noChangeAspect="1"/>
          </p:cNvPicPr>
          <p:nvPr/>
        </p:nvPicPr>
        <p:blipFill>
          <a:blip r:embed="rId3"/>
          <a:stretch>
            <a:fillRect/>
          </a:stretch>
        </p:blipFill>
        <p:spPr>
          <a:xfrm>
            <a:off x="1505619" y="2702600"/>
            <a:ext cx="7772400" cy="1476863"/>
          </a:xfrm>
          <a:prstGeom prst="rect">
            <a:avLst/>
          </a:prstGeom>
        </p:spPr>
      </p:pic>
    </p:spTree>
    <p:extLst>
      <p:ext uri="{BB962C8B-B14F-4D97-AF65-F5344CB8AC3E}">
        <p14:creationId xmlns:p14="http://schemas.microsoft.com/office/powerpoint/2010/main" val="2818286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A92D5-60CE-90B4-DDCD-BA0B5BCE6F57}"/>
              </a:ext>
            </a:extLst>
          </p:cNvPr>
          <p:cNvSpPr>
            <a:spLocks noGrp="1"/>
          </p:cNvSpPr>
          <p:nvPr>
            <p:ph type="title"/>
          </p:nvPr>
        </p:nvSpPr>
        <p:spPr/>
        <p:txBody>
          <a:bodyPr/>
          <a:lstStyle/>
          <a:p>
            <a:pPr algn="ctr"/>
            <a:r>
              <a:rPr lang="en-US" dirty="0"/>
              <a:t>Niels Bohr (1885 – 1962)</a:t>
            </a:r>
          </a:p>
        </p:txBody>
      </p:sp>
      <p:pic>
        <p:nvPicPr>
          <p:cNvPr id="7" name="Content Placeholder 6" descr="A close-up of a currency&#10;&#10;AI-generated content may be incorrect.">
            <a:extLst>
              <a:ext uri="{FF2B5EF4-FFF2-40B4-BE49-F238E27FC236}">
                <a16:creationId xmlns:a16="http://schemas.microsoft.com/office/drawing/2014/main" id="{DD9528C8-AC42-323C-3D05-090093E00515}"/>
              </a:ext>
            </a:extLst>
          </p:cNvPr>
          <p:cNvPicPr>
            <a:picLocks noGrp="1" noChangeAspect="1"/>
          </p:cNvPicPr>
          <p:nvPr>
            <p:ph idx="1"/>
          </p:nvPr>
        </p:nvPicPr>
        <p:blipFill>
          <a:blip r:embed="rId2"/>
          <a:stretch>
            <a:fillRect/>
          </a:stretch>
        </p:blipFill>
        <p:spPr>
          <a:xfrm>
            <a:off x="1956296" y="2069432"/>
            <a:ext cx="8390862" cy="3915736"/>
          </a:xfrm>
        </p:spPr>
      </p:pic>
      <p:sp>
        <p:nvSpPr>
          <p:cNvPr id="4" name="Footer Placeholder 3">
            <a:extLst>
              <a:ext uri="{FF2B5EF4-FFF2-40B4-BE49-F238E27FC236}">
                <a16:creationId xmlns:a16="http://schemas.microsoft.com/office/drawing/2014/main" id="{691E03C7-5493-6859-DF42-C4DE811F0D83}"/>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C8AA03F5-48FC-C95D-3B05-272BDAAE6862}"/>
              </a:ext>
            </a:extLst>
          </p:cNvPr>
          <p:cNvSpPr>
            <a:spLocks noGrp="1"/>
          </p:cNvSpPr>
          <p:nvPr>
            <p:ph type="sldNum" sz="quarter" idx="12"/>
          </p:nvPr>
        </p:nvSpPr>
        <p:spPr/>
        <p:txBody>
          <a:bodyPr/>
          <a:lstStyle/>
          <a:p>
            <a:fld id="{572ECE96-1129-3643-9372-739AE1075948}" type="slidenum">
              <a:rPr lang="en-US" smtClean="0"/>
              <a:t>35</a:t>
            </a:fld>
            <a:endParaRPr lang="en-US"/>
          </a:p>
        </p:txBody>
      </p:sp>
    </p:spTree>
    <p:extLst>
      <p:ext uri="{BB962C8B-B14F-4D97-AF65-F5344CB8AC3E}">
        <p14:creationId xmlns:p14="http://schemas.microsoft.com/office/powerpoint/2010/main" val="6354240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583B5-1A00-3A84-9BC7-497894794B5F}"/>
              </a:ext>
            </a:extLst>
          </p:cNvPr>
          <p:cNvSpPr>
            <a:spLocks noGrp="1"/>
          </p:cNvSpPr>
          <p:nvPr>
            <p:ph type="title"/>
          </p:nvPr>
        </p:nvSpPr>
        <p:spPr/>
        <p:txBody>
          <a:bodyPr/>
          <a:lstStyle/>
          <a:p>
            <a:pPr algn="ctr"/>
            <a:r>
              <a:rPr lang="en-US" u="sng" dirty="0"/>
              <a:t>Activity 9</a:t>
            </a:r>
            <a:r>
              <a:rPr lang="en-US" dirty="0"/>
              <a:t> Bohr Model for H Atom</a:t>
            </a:r>
          </a:p>
        </p:txBody>
      </p:sp>
      <p:sp>
        <p:nvSpPr>
          <p:cNvPr id="3" name="Content Placeholder 2">
            <a:extLst>
              <a:ext uri="{FF2B5EF4-FFF2-40B4-BE49-F238E27FC236}">
                <a16:creationId xmlns:a16="http://schemas.microsoft.com/office/drawing/2014/main" id="{3473B113-1674-3608-7731-D0456FF12D20}"/>
              </a:ext>
            </a:extLst>
          </p:cNvPr>
          <p:cNvSpPr>
            <a:spLocks noGrp="1"/>
          </p:cNvSpPr>
          <p:nvPr>
            <p:ph idx="1"/>
          </p:nvPr>
        </p:nvSpPr>
        <p:spPr/>
        <p:txBody>
          <a:bodyPr/>
          <a:lstStyle/>
          <a:p>
            <a:pPr marL="0" indent="0">
              <a:buNone/>
            </a:pPr>
            <a:r>
              <a:rPr lang="en-US" dirty="0"/>
              <a:t>Work with colleagues to do the calculations and algebraic derivations in the “Bohr Model of Hydrogen Atom Worksheet.”</a:t>
            </a:r>
          </a:p>
        </p:txBody>
      </p:sp>
      <p:sp>
        <p:nvSpPr>
          <p:cNvPr id="4" name="Footer Placeholder 3">
            <a:extLst>
              <a:ext uri="{FF2B5EF4-FFF2-40B4-BE49-F238E27FC236}">
                <a16:creationId xmlns:a16="http://schemas.microsoft.com/office/drawing/2014/main" id="{645AD763-F03F-CF76-797E-2D7814E73859}"/>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684B7887-9D10-0FF1-2CE1-0F475453A880}"/>
              </a:ext>
            </a:extLst>
          </p:cNvPr>
          <p:cNvSpPr>
            <a:spLocks noGrp="1"/>
          </p:cNvSpPr>
          <p:nvPr>
            <p:ph type="sldNum" sz="quarter" idx="12"/>
          </p:nvPr>
        </p:nvSpPr>
        <p:spPr/>
        <p:txBody>
          <a:bodyPr/>
          <a:lstStyle/>
          <a:p>
            <a:fld id="{572ECE96-1129-3643-9372-739AE1075948}" type="slidenum">
              <a:rPr lang="en-US" smtClean="0"/>
              <a:t>36</a:t>
            </a:fld>
            <a:endParaRPr lang="en-US"/>
          </a:p>
        </p:txBody>
      </p:sp>
    </p:spTree>
    <p:extLst>
      <p:ext uri="{BB962C8B-B14F-4D97-AF65-F5344CB8AC3E}">
        <p14:creationId xmlns:p14="http://schemas.microsoft.com/office/powerpoint/2010/main" val="429128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CE0A5-8E76-66B4-8E1F-DB18D8595A21}"/>
              </a:ext>
            </a:extLst>
          </p:cNvPr>
          <p:cNvSpPr>
            <a:spLocks noGrp="1"/>
          </p:cNvSpPr>
          <p:nvPr>
            <p:ph type="title"/>
          </p:nvPr>
        </p:nvSpPr>
        <p:spPr/>
        <p:txBody>
          <a:bodyPr/>
          <a:lstStyle/>
          <a:p>
            <a:pPr algn="ctr"/>
            <a:r>
              <a:rPr lang="en-US" dirty="0"/>
              <a:t>Bohr’s Quantum Theory (1913)</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EF4A566-079D-6A42-D5F7-60126EE96D05}"/>
                  </a:ext>
                </a:extLst>
              </p:cNvPr>
              <p:cNvSpPr>
                <a:spLocks noGrp="1"/>
              </p:cNvSpPr>
              <p:nvPr>
                <p:ph idx="1"/>
              </p:nvPr>
            </p:nvSpPr>
            <p:spPr/>
            <p:txBody>
              <a:bodyPr/>
              <a:lstStyle/>
              <a:p>
                <a:pPr marL="0" indent="0">
                  <a:buNone/>
                </a:pPr>
                <a:r>
                  <a:rPr lang="en-US" dirty="0"/>
                  <a:t>Assumptions:</a:t>
                </a:r>
              </a:p>
              <a:p>
                <a:pPr marL="457200" lvl="1" indent="0">
                  <a:buNone/>
                </a:pPr>
                <a:r>
                  <a:rPr lang="en-US" sz="2800" dirty="0"/>
                  <a:t>Atoms do not radiate when in stationary states.</a:t>
                </a:r>
                <a:br>
                  <a:rPr lang="en-US" sz="2800" dirty="0"/>
                </a:br>
                <a:endParaRPr lang="en-US" sz="2800" dirty="0"/>
              </a:p>
              <a:p>
                <a:pPr marL="457200" lvl="1" indent="0">
                  <a:buNone/>
                </a:pPr>
                <a:r>
                  <a:rPr lang="en-US" sz="2800" dirty="0"/>
                  <a:t>Atoms do radiate when transitioning from one stationary state to another.</a:t>
                </a:r>
                <a:br>
                  <a:rPr lang="en-US" sz="2800" dirty="0"/>
                </a:br>
                <a:endParaRPr lang="en-US" sz="2800" dirty="0"/>
              </a:p>
              <a:p>
                <a:pPr marL="457200" lvl="1" indent="0">
                  <a:buNone/>
                </a:pPr>
                <a:r>
                  <a:rPr lang="en-US" sz="2800" dirty="0"/>
                  <a:t>Stationary states are characterized by electrons in circular orbits about a nucleus with discrete values of action and energy</a:t>
                </a:r>
                <a:br>
                  <a:rPr lang="en-US" sz="2800" dirty="0"/>
                </a:br>
                <a:r>
                  <a:rPr lang="en-US" sz="2800" dirty="0"/>
                  <a:t>	</a:t>
                </a:r>
                <a14:m>
                  <m:oMath xmlns:m="http://schemas.openxmlformats.org/officeDocument/2006/math">
                    <m:r>
                      <a:rPr lang="en-US" sz="2800" b="0" i="1" smtClean="0">
                        <a:latin typeface="Cambria Math" panose="02040503050406030204" pitchFamily="18" charset="0"/>
                      </a:rPr>
                      <m:t>𝑆</m:t>
                    </m:r>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𝑚</m:t>
                        </m:r>
                      </m:e>
                      <m:sub>
                        <m:r>
                          <a:rPr lang="en-US" sz="2800" i="1">
                            <a:latin typeface="Cambria Math" panose="02040503050406030204" pitchFamily="18" charset="0"/>
                          </a:rPr>
                          <m:t>𝑒</m:t>
                        </m:r>
                      </m:sub>
                    </m:sSub>
                    <m:r>
                      <a:rPr lang="en-US" sz="2800" i="1">
                        <a:latin typeface="Cambria Math" panose="02040503050406030204" pitchFamily="18" charset="0"/>
                      </a:rPr>
                      <m:t>𝑣</m:t>
                    </m:r>
                    <m:sSub>
                      <m:sSubPr>
                        <m:ctrlPr>
                          <a:rPr lang="en-US" sz="2800" i="1">
                            <a:latin typeface="Cambria Math" panose="02040503050406030204" pitchFamily="18" charset="0"/>
                          </a:rPr>
                        </m:ctrlPr>
                      </m:sSubPr>
                      <m:e>
                        <m:r>
                          <a:rPr lang="en-US" sz="2800" b="0" i="1" smtClean="0">
                            <a:latin typeface="Cambria Math" panose="02040503050406030204" pitchFamily="18" charset="0"/>
                          </a:rPr>
                          <m:t>(2</m:t>
                        </m:r>
                        <m:r>
                          <a:rPr lang="en-US" sz="2800" b="0" i="1" smtClean="0">
                            <a:latin typeface="Cambria Math" panose="02040503050406030204" pitchFamily="18" charset="0"/>
                            <a:ea typeface="Cambria Math" panose="02040503050406030204" pitchFamily="18" charset="0"/>
                          </a:rPr>
                          <m:t>𝜋</m:t>
                        </m:r>
                        <m:r>
                          <a:rPr lang="en-US" sz="2800" i="1">
                            <a:latin typeface="Cambria Math" panose="02040503050406030204" pitchFamily="18" charset="0"/>
                          </a:rPr>
                          <m:t>𝑟</m:t>
                        </m:r>
                      </m:e>
                      <m:sub>
                        <m:r>
                          <a:rPr lang="en-US" sz="2800" i="1">
                            <a:latin typeface="Cambria Math" panose="02040503050406030204" pitchFamily="18" charset="0"/>
                          </a:rPr>
                          <m:t>𝑛</m:t>
                        </m:r>
                      </m:sub>
                    </m:sSub>
                    <m:r>
                      <a:rPr lang="en-US" sz="2800" b="0" i="1" smtClean="0">
                        <a:latin typeface="Cambria Math" panose="02040503050406030204" pitchFamily="18" charset="0"/>
                      </a:rPr>
                      <m:t>)</m:t>
                    </m:r>
                    <m:r>
                      <a:rPr lang="en-US" sz="2800" i="1">
                        <a:latin typeface="Cambria Math" panose="02040503050406030204" pitchFamily="18" charset="0"/>
                      </a:rPr>
                      <m:t>=</m:t>
                    </m:r>
                    <m:r>
                      <a:rPr lang="en-US" sz="2800" i="1">
                        <a:latin typeface="Cambria Math" panose="02040503050406030204" pitchFamily="18" charset="0"/>
                      </a:rPr>
                      <m:t>𝑛h</m:t>
                    </m:r>
                  </m:oMath>
                </a14:m>
                <a:r>
                  <a:rPr lang="en-US" sz="2800" dirty="0"/>
                  <a:t> and </a:t>
                </a:r>
                <a:r>
                  <a:rPr lang="en-US" sz="2800" i="1" dirty="0"/>
                  <a:t>E</a:t>
                </a:r>
                <a:r>
                  <a:rPr lang="en-US" sz="2800" dirty="0"/>
                  <a:t> = -13.6 eV/</a:t>
                </a:r>
                <a:r>
                  <a:rPr lang="en-US" sz="2800" i="1" dirty="0"/>
                  <a:t>n</a:t>
                </a:r>
                <a:r>
                  <a:rPr lang="en-US" sz="2800" baseline="30000" dirty="0"/>
                  <a:t>2</a:t>
                </a:r>
                <a:r>
                  <a:rPr lang="en-US" sz="2800" dirty="0"/>
                  <a:t> , </a:t>
                </a:r>
                <a:r>
                  <a:rPr lang="en-US" sz="2800" i="1" dirty="0"/>
                  <a:t>n</a:t>
                </a:r>
                <a:r>
                  <a:rPr lang="en-US" sz="2800" dirty="0"/>
                  <a:t> = 1, 2, 3, … .</a:t>
                </a:r>
                <a:br>
                  <a:rPr lang="en-US" sz="2800" dirty="0"/>
                </a:br>
                <a:endParaRPr lang="en-US" sz="2800" dirty="0"/>
              </a:p>
            </p:txBody>
          </p:sp>
        </mc:Choice>
        <mc:Fallback xmlns="">
          <p:sp>
            <p:nvSpPr>
              <p:cNvPr id="3" name="Content Placeholder 2">
                <a:extLst>
                  <a:ext uri="{FF2B5EF4-FFF2-40B4-BE49-F238E27FC236}">
                    <a16:creationId xmlns:a16="http://schemas.microsoft.com/office/drawing/2014/main" id="{1EF4A566-079D-6A42-D5F7-60126EE96D05}"/>
                  </a:ext>
                </a:extLst>
              </p:cNvPr>
              <p:cNvSpPr>
                <a:spLocks noGrp="1" noRot="1" noChangeAspect="1" noMove="1" noResize="1" noEditPoints="1" noAdjustHandles="1" noChangeArrowheads="1" noChangeShapeType="1" noTextEdit="1"/>
              </p:cNvSpPr>
              <p:nvPr>
                <p:ph idx="1"/>
              </p:nvPr>
            </p:nvSpPr>
            <p:spPr>
              <a:blipFill>
                <a:blip r:embed="rId3"/>
                <a:stretch>
                  <a:fillRect l="-1206" t="-2326" r="-1327"/>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F25E7D57-8118-55B9-2DF3-F90D17BB1689}"/>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B5924FA6-3C46-32B8-2357-9EA836E0546A}"/>
              </a:ext>
            </a:extLst>
          </p:cNvPr>
          <p:cNvSpPr>
            <a:spLocks noGrp="1"/>
          </p:cNvSpPr>
          <p:nvPr>
            <p:ph type="sldNum" sz="quarter" idx="12"/>
          </p:nvPr>
        </p:nvSpPr>
        <p:spPr/>
        <p:txBody>
          <a:bodyPr/>
          <a:lstStyle/>
          <a:p>
            <a:fld id="{572ECE96-1129-3643-9372-739AE1075948}" type="slidenum">
              <a:rPr lang="en-US" smtClean="0"/>
              <a:t>37</a:t>
            </a:fld>
            <a:endParaRPr lang="en-US"/>
          </a:p>
        </p:txBody>
      </p:sp>
    </p:spTree>
    <p:extLst>
      <p:ext uri="{BB962C8B-B14F-4D97-AF65-F5344CB8AC3E}">
        <p14:creationId xmlns:p14="http://schemas.microsoft.com/office/powerpoint/2010/main" val="27944776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1AB1A-29FB-9869-8E06-7CAC95DFCC53}"/>
              </a:ext>
            </a:extLst>
          </p:cNvPr>
          <p:cNvSpPr>
            <a:spLocks noGrp="1"/>
          </p:cNvSpPr>
          <p:nvPr>
            <p:ph type="title"/>
          </p:nvPr>
        </p:nvSpPr>
        <p:spPr/>
        <p:txBody>
          <a:bodyPr/>
          <a:lstStyle/>
          <a:p>
            <a:pPr algn="ctr"/>
            <a:r>
              <a:rPr lang="en-US" dirty="0"/>
              <a:t>Bohr’s Quantum Theory - Successes</a:t>
            </a:r>
          </a:p>
        </p:txBody>
      </p:sp>
      <p:sp>
        <p:nvSpPr>
          <p:cNvPr id="3" name="Content Placeholder 2">
            <a:extLst>
              <a:ext uri="{FF2B5EF4-FFF2-40B4-BE49-F238E27FC236}">
                <a16:creationId xmlns:a16="http://schemas.microsoft.com/office/drawing/2014/main" id="{B036521B-E26E-5647-DD01-FF2E808E9743}"/>
              </a:ext>
            </a:extLst>
          </p:cNvPr>
          <p:cNvSpPr>
            <a:spLocks noGrp="1"/>
          </p:cNvSpPr>
          <p:nvPr>
            <p:ph idx="1"/>
          </p:nvPr>
        </p:nvSpPr>
        <p:spPr/>
        <p:txBody>
          <a:bodyPr/>
          <a:lstStyle/>
          <a:p>
            <a:pPr marL="0" indent="0">
              <a:buNone/>
            </a:pPr>
            <a:endParaRPr lang="en-US" dirty="0"/>
          </a:p>
          <a:p>
            <a:pPr marL="0" indent="0" algn="ctr">
              <a:buNone/>
            </a:pPr>
            <a:r>
              <a:rPr lang="en-US" sz="3600" dirty="0">
                <a:solidFill>
                  <a:schemeClr val="bg1"/>
                </a:solidFill>
              </a:rPr>
              <a:t>What were some of the successes of Bohr’s theory?</a:t>
            </a:r>
          </a:p>
        </p:txBody>
      </p:sp>
      <p:sp>
        <p:nvSpPr>
          <p:cNvPr id="4" name="Footer Placeholder 3">
            <a:extLst>
              <a:ext uri="{FF2B5EF4-FFF2-40B4-BE49-F238E27FC236}">
                <a16:creationId xmlns:a16="http://schemas.microsoft.com/office/drawing/2014/main" id="{008E2CDF-63B8-2C22-F153-4BE0584B1786}"/>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72683968-C5F2-7D7A-BEC5-8B0055DF0E82}"/>
              </a:ext>
            </a:extLst>
          </p:cNvPr>
          <p:cNvSpPr>
            <a:spLocks noGrp="1"/>
          </p:cNvSpPr>
          <p:nvPr>
            <p:ph type="sldNum" sz="quarter" idx="12"/>
          </p:nvPr>
        </p:nvSpPr>
        <p:spPr/>
        <p:txBody>
          <a:bodyPr/>
          <a:lstStyle/>
          <a:p>
            <a:fld id="{572ECE96-1129-3643-9372-739AE1075948}" type="slidenum">
              <a:rPr lang="en-US" smtClean="0"/>
              <a:t>38</a:t>
            </a:fld>
            <a:endParaRPr lang="en-US"/>
          </a:p>
        </p:txBody>
      </p:sp>
    </p:spTree>
    <p:extLst>
      <p:ext uri="{BB962C8B-B14F-4D97-AF65-F5344CB8AC3E}">
        <p14:creationId xmlns:p14="http://schemas.microsoft.com/office/powerpoint/2010/main" val="10440593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70E40-8AB1-D04D-3357-38A67B21AA6A}"/>
              </a:ext>
            </a:extLst>
          </p:cNvPr>
          <p:cNvSpPr>
            <a:spLocks noGrp="1"/>
          </p:cNvSpPr>
          <p:nvPr>
            <p:ph type="title"/>
          </p:nvPr>
        </p:nvSpPr>
        <p:spPr/>
        <p:txBody>
          <a:bodyPr/>
          <a:lstStyle/>
          <a:p>
            <a:pPr algn="ctr"/>
            <a:r>
              <a:rPr lang="en-US" dirty="0"/>
              <a:t>Bohr’s Quantum Theory – Successes 1</a:t>
            </a:r>
          </a:p>
        </p:txBody>
      </p:sp>
      <p:sp>
        <p:nvSpPr>
          <p:cNvPr id="3" name="Content Placeholder 2">
            <a:extLst>
              <a:ext uri="{FF2B5EF4-FFF2-40B4-BE49-F238E27FC236}">
                <a16:creationId xmlns:a16="http://schemas.microsoft.com/office/drawing/2014/main" id="{1386C30A-329C-052F-3C7C-176BC8E712C4}"/>
              </a:ext>
            </a:extLst>
          </p:cNvPr>
          <p:cNvSpPr>
            <a:spLocks noGrp="1"/>
          </p:cNvSpPr>
          <p:nvPr>
            <p:ph idx="1"/>
          </p:nvPr>
        </p:nvSpPr>
        <p:spPr/>
        <p:txBody>
          <a:bodyPr/>
          <a:lstStyle/>
          <a:p>
            <a:pPr marL="0" indent="0">
              <a:buNone/>
            </a:pPr>
            <a:r>
              <a:rPr lang="en-US" dirty="0"/>
              <a:t>Accounted for size of H atom (10</a:t>
            </a:r>
            <a:r>
              <a:rPr lang="en-US" baseline="30000" dirty="0"/>
              <a:t>-10</a:t>
            </a:r>
            <a:r>
              <a:rPr lang="en-US" dirty="0"/>
              <a:t> m)  known from kinetic theory .</a:t>
            </a:r>
          </a:p>
          <a:p>
            <a:pPr marL="0" indent="0">
              <a:buNone/>
            </a:pPr>
            <a:endParaRPr lang="en-US" dirty="0"/>
          </a:p>
          <a:p>
            <a:pPr marL="0" indent="0">
              <a:buNone/>
            </a:pPr>
            <a:r>
              <a:rPr lang="en-US" dirty="0"/>
              <a:t>Accounted for ionization energy of ground state H atom (13.6 eV).</a:t>
            </a:r>
          </a:p>
          <a:p>
            <a:pPr marL="0" indent="0">
              <a:buNone/>
            </a:pPr>
            <a:endParaRPr lang="en-US" dirty="0"/>
          </a:p>
          <a:p>
            <a:pPr marL="0" indent="0">
              <a:buNone/>
            </a:pPr>
            <a:r>
              <a:rPr lang="en-US" dirty="0"/>
              <a:t>Accounted for  Lyman (UV), Balmer (Visible), Paschen (IR) spectrum wavelengths and predicted Brackett and Pfund series values in IR.</a:t>
            </a:r>
          </a:p>
          <a:p>
            <a:pPr marL="0" indent="0">
              <a:buNone/>
            </a:pPr>
            <a:endParaRPr lang="en-US" dirty="0"/>
          </a:p>
          <a:p>
            <a:pPr marL="0" indent="0">
              <a:buNone/>
            </a:pPr>
            <a:r>
              <a:rPr lang="en-US" dirty="0"/>
              <a:t>Linked hydrogen spectrum to H atom electron energy levels.</a:t>
            </a:r>
          </a:p>
          <a:p>
            <a:pPr marL="0" indent="0">
              <a:buNone/>
            </a:pPr>
            <a:endParaRPr lang="en-US" dirty="0"/>
          </a:p>
        </p:txBody>
      </p:sp>
      <p:sp>
        <p:nvSpPr>
          <p:cNvPr id="4" name="Footer Placeholder 3">
            <a:extLst>
              <a:ext uri="{FF2B5EF4-FFF2-40B4-BE49-F238E27FC236}">
                <a16:creationId xmlns:a16="http://schemas.microsoft.com/office/drawing/2014/main" id="{29A3D224-47EB-21B6-7E28-5C5FDD658295}"/>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BC425146-35F8-F7BF-32EE-A03E696AD054}"/>
              </a:ext>
            </a:extLst>
          </p:cNvPr>
          <p:cNvSpPr>
            <a:spLocks noGrp="1"/>
          </p:cNvSpPr>
          <p:nvPr>
            <p:ph type="sldNum" sz="quarter" idx="12"/>
          </p:nvPr>
        </p:nvSpPr>
        <p:spPr/>
        <p:txBody>
          <a:bodyPr/>
          <a:lstStyle/>
          <a:p>
            <a:fld id="{572ECE96-1129-3643-9372-739AE1075948}" type="slidenum">
              <a:rPr lang="en-US" smtClean="0"/>
              <a:t>39</a:t>
            </a:fld>
            <a:endParaRPr lang="en-US"/>
          </a:p>
        </p:txBody>
      </p:sp>
    </p:spTree>
    <p:extLst>
      <p:ext uri="{BB962C8B-B14F-4D97-AF65-F5344CB8AC3E}">
        <p14:creationId xmlns:p14="http://schemas.microsoft.com/office/powerpoint/2010/main" val="3771550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EB5E0-11AD-9744-52A4-2B8D5F2E2331}"/>
              </a:ext>
            </a:extLst>
          </p:cNvPr>
          <p:cNvSpPr>
            <a:spLocks noGrp="1"/>
          </p:cNvSpPr>
          <p:nvPr>
            <p:ph type="title"/>
          </p:nvPr>
        </p:nvSpPr>
        <p:spPr>
          <a:xfrm>
            <a:off x="763588" y="345027"/>
            <a:ext cx="10515600" cy="823913"/>
          </a:xfrm>
        </p:spPr>
        <p:txBody>
          <a:bodyPr/>
          <a:lstStyle/>
          <a:p>
            <a:pPr algn="ctr"/>
            <a:r>
              <a:rPr lang="en-US" dirty="0"/>
              <a:t>Radioactivity Discovered - 2</a:t>
            </a:r>
          </a:p>
        </p:txBody>
      </p:sp>
      <p:sp>
        <p:nvSpPr>
          <p:cNvPr id="3" name="Text Placeholder 2">
            <a:extLst>
              <a:ext uri="{FF2B5EF4-FFF2-40B4-BE49-F238E27FC236}">
                <a16:creationId xmlns:a16="http://schemas.microsoft.com/office/drawing/2014/main" id="{4A4B3EA5-768F-3A31-9F3C-B09D0540DD28}"/>
              </a:ext>
            </a:extLst>
          </p:cNvPr>
          <p:cNvSpPr>
            <a:spLocks noGrp="1"/>
          </p:cNvSpPr>
          <p:nvPr>
            <p:ph type="body" idx="1"/>
          </p:nvPr>
        </p:nvSpPr>
        <p:spPr>
          <a:xfrm>
            <a:off x="836612" y="1249965"/>
            <a:ext cx="5157787" cy="444199"/>
          </a:xfrm>
        </p:spPr>
        <p:txBody>
          <a:bodyPr/>
          <a:lstStyle/>
          <a:p>
            <a:pPr algn="ctr"/>
            <a:r>
              <a:rPr lang="en-US" dirty="0"/>
              <a:t>Becquerel Photograph</a:t>
            </a:r>
          </a:p>
        </p:txBody>
      </p:sp>
      <p:pic>
        <p:nvPicPr>
          <p:cNvPr id="8" name="Content Placeholder 7" descr="A blurry image of a brain&#10;&#10;AI-generated content may be incorrect.">
            <a:extLst>
              <a:ext uri="{FF2B5EF4-FFF2-40B4-BE49-F238E27FC236}">
                <a16:creationId xmlns:a16="http://schemas.microsoft.com/office/drawing/2014/main" id="{35E14CD8-934B-3F51-70E3-547EA0689864}"/>
              </a:ext>
            </a:extLst>
          </p:cNvPr>
          <p:cNvPicPr>
            <a:picLocks noGrp="1" noChangeAspect="1"/>
          </p:cNvPicPr>
          <p:nvPr>
            <p:ph sz="half" idx="2"/>
          </p:nvPr>
        </p:nvPicPr>
        <p:blipFill>
          <a:blip r:embed="rId2"/>
          <a:stretch>
            <a:fillRect/>
          </a:stretch>
        </p:blipFill>
        <p:spPr>
          <a:xfrm>
            <a:off x="520579" y="1782774"/>
            <a:ext cx="5473820" cy="4406889"/>
          </a:xfrm>
        </p:spPr>
      </p:pic>
      <p:sp>
        <p:nvSpPr>
          <p:cNvPr id="5" name="Text Placeholder 4">
            <a:extLst>
              <a:ext uri="{FF2B5EF4-FFF2-40B4-BE49-F238E27FC236}">
                <a16:creationId xmlns:a16="http://schemas.microsoft.com/office/drawing/2014/main" id="{FEE50231-7EDA-E351-1A7B-84BACF39DCC6}"/>
              </a:ext>
            </a:extLst>
          </p:cNvPr>
          <p:cNvSpPr>
            <a:spLocks noGrp="1"/>
          </p:cNvSpPr>
          <p:nvPr>
            <p:ph type="body" sz="quarter" idx="3"/>
          </p:nvPr>
        </p:nvSpPr>
        <p:spPr>
          <a:xfrm>
            <a:off x="6096000" y="1288324"/>
            <a:ext cx="5183188" cy="444199"/>
          </a:xfrm>
        </p:spPr>
        <p:txBody>
          <a:bodyPr/>
          <a:lstStyle/>
          <a:p>
            <a:pPr algn="ctr"/>
            <a:r>
              <a:rPr lang="en-US" dirty="0"/>
              <a:t>Timeline</a:t>
            </a:r>
          </a:p>
        </p:txBody>
      </p:sp>
      <p:sp>
        <p:nvSpPr>
          <p:cNvPr id="6" name="Content Placeholder 5">
            <a:extLst>
              <a:ext uri="{FF2B5EF4-FFF2-40B4-BE49-F238E27FC236}">
                <a16:creationId xmlns:a16="http://schemas.microsoft.com/office/drawing/2014/main" id="{498E566D-F81E-9FFD-74DA-4D93B24C8B87}"/>
              </a:ext>
            </a:extLst>
          </p:cNvPr>
          <p:cNvSpPr>
            <a:spLocks noGrp="1"/>
          </p:cNvSpPr>
          <p:nvPr>
            <p:ph sz="quarter" idx="4"/>
          </p:nvPr>
        </p:nvSpPr>
        <p:spPr>
          <a:xfrm>
            <a:off x="6172200" y="1782773"/>
            <a:ext cx="5183188" cy="4406889"/>
          </a:xfrm>
        </p:spPr>
        <p:txBody>
          <a:bodyPr>
            <a:normAutofit lnSpcReduction="10000"/>
          </a:bodyPr>
          <a:lstStyle/>
          <a:p>
            <a:pPr marL="0" indent="0">
              <a:buNone/>
            </a:pPr>
            <a:r>
              <a:rPr lang="en-US" u="sng" dirty="0"/>
              <a:t>1 March 1896 </a:t>
            </a:r>
            <a:r>
              <a:rPr lang="en-US" dirty="0"/>
              <a:t>– Becquerel develops plate from drawer.</a:t>
            </a:r>
            <a:br>
              <a:rPr lang="en-US" dirty="0"/>
            </a:br>
            <a:r>
              <a:rPr lang="en-US" dirty="0"/>
              <a:t>He expects very faint image.</a:t>
            </a:r>
          </a:p>
          <a:p>
            <a:pPr marL="0" indent="0">
              <a:buNone/>
            </a:pPr>
            <a:r>
              <a:rPr lang="en-US" u="sng" dirty="0"/>
              <a:t>May 1896 </a:t>
            </a:r>
            <a:r>
              <a:rPr lang="en-US" dirty="0"/>
              <a:t>– Becquerel finds non-phosphorescent  uranium salt yields same result. </a:t>
            </a:r>
            <a:br>
              <a:rPr lang="en-US" dirty="0"/>
            </a:br>
            <a:r>
              <a:rPr lang="en-US" dirty="0"/>
              <a:t>Uranium is radioactive.</a:t>
            </a:r>
          </a:p>
          <a:p>
            <a:pPr marL="0" indent="0">
              <a:buNone/>
            </a:pPr>
            <a:r>
              <a:rPr lang="en-US" u="sng" dirty="0"/>
              <a:t>1898</a:t>
            </a:r>
            <a:r>
              <a:rPr lang="en-US" dirty="0"/>
              <a:t> – Marie Curie and </a:t>
            </a:r>
            <a:br>
              <a:rPr lang="en-US" dirty="0"/>
            </a:br>
            <a:r>
              <a:rPr lang="en-US" dirty="0"/>
              <a:t>Gerhard Carl Schmidt report :</a:t>
            </a:r>
            <a:br>
              <a:rPr lang="en-US" dirty="0"/>
            </a:br>
            <a:r>
              <a:rPr lang="en-US" dirty="0"/>
              <a:t>Thorium is radioactive, </a:t>
            </a:r>
            <a:br>
              <a:rPr lang="en-US" dirty="0"/>
            </a:br>
            <a:r>
              <a:rPr lang="en-US" dirty="0"/>
              <a:t>but no other element tested.</a:t>
            </a:r>
          </a:p>
        </p:txBody>
      </p:sp>
      <p:sp>
        <p:nvSpPr>
          <p:cNvPr id="4" name="Footer Placeholder 3">
            <a:extLst>
              <a:ext uri="{FF2B5EF4-FFF2-40B4-BE49-F238E27FC236}">
                <a16:creationId xmlns:a16="http://schemas.microsoft.com/office/drawing/2014/main" id="{48B3DA4C-8CE3-5339-23EE-CB02FDD811B9}"/>
              </a:ext>
            </a:extLst>
          </p:cNvPr>
          <p:cNvSpPr>
            <a:spLocks noGrp="1"/>
          </p:cNvSpPr>
          <p:nvPr>
            <p:ph type="ftr" sz="quarter" idx="11"/>
          </p:nvPr>
        </p:nvSpPr>
        <p:spPr/>
        <p:txBody>
          <a:bodyPr/>
          <a:lstStyle/>
          <a:p>
            <a:r>
              <a:rPr lang="en-US"/>
              <a:t>QuarkNet Quantum Tunneling Workshop</a:t>
            </a:r>
          </a:p>
        </p:txBody>
      </p:sp>
      <p:sp>
        <p:nvSpPr>
          <p:cNvPr id="7" name="Slide Number Placeholder 6">
            <a:extLst>
              <a:ext uri="{FF2B5EF4-FFF2-40B4-BE49-F238E27FC236}">
                <a16:creationId xmlns:a16="http://schemas.microsoft.com/office/drawing/2014/main" id="{814881EE-7CB1-EE5D-DD83-0CE17D883AEE}"/>
              </a:ext>
            </a:extLst>
          </p:cNvPr>
          <p:cNvSpPr>
            <a:spLocks noGrp="1"/>
          </p:cNvSpPr>
          <p:nvPr>
            <p:ph type="sldNum" sz="quarter" idx="12"/>
          </p:nvPr>
        </p:nvSpPr>
        <p:spPr/>
        <p:txBody>
          <a:bodyPr/>
          <a:lstStyle/>
          <a:p>
            <a:fld id="{572ECE96-1129-3643-9372-739AE1075948}" type="slidenum">
              <a:rPr lang="en-US" smtClean="0"/>
              <a:t>4</a:t>
            </a:fld>
            <a:endParaRPr lang="en-US"/>
          </a:p>
        </p:txBody>
      </p:sp>
    </p:spTree>
    <p:extLst>
      <p:ext uri="{BB962C8B-B14F-4D97-AF65-F5344CB8AC3E}">
        <p14:creationId xmlns:p14="http://schemas.microsoft.com/office/powerpoint/2010/main" val="210576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62D30-A1DE-85EA-C668-DCF4491802DC}"/>
              </a:ext>
            </a:extLst>
          </p:cNvPr>
          <p:cNvSpPr>
            <a:spLocks noGrp="1"/>
          </p:cNvSpPr>
          <p:nvPr>
            <p:ph type="title"/>
          </p:nvPr>
        </p:nvSpPr>
        <p:spPr/>
        <p:txBody>
          <a:bodyPr/>
          <a:lstStyle/>
          <a:p>
            <a:pPr algn="ctr"/>
            <a:r>
              <a:rPr lang="en-US" dirty="0"/>
              <a:t>Bohr’s Quantum Theory – Successes 2</a:t>
            </a:r>
          </a:p>
        </p:txBody>
      </p:sp>
      <p:sp>
        <p:nvSpPr>
          <p:cNvPr id="3" name="Content Placeholder 2">
            <a:extLst>
              <a:ext uri="{FF2B5EF4-FFF2-40B4-BE49-F238E27FC236}">
                <a16:creationId xmlns:a16="http://schemas.microsoft.com/office/drawing/2014/main" id="{045B6D29-DE25-68F5-40BB-14271D133563}"/>
              </a:ext>
            </a:extLst>
          </p:cNvPr>
          <p:cNvSpPr>
            <a:spLocks noGrp="1"/>
          </p:cNvSpPr>
          <p:nvPr>
            <p:ph idx="1"/>
          </p:nvPr>
        </p:nvSpPr>
        <p:spPr>
          <a:xfrm>
            <a:off x="838200" y="1847850"/>
            <a:ext cx="10515600" cy="4351338"/>
          </a:xfrm>
        </p:spPr>
        <p:txBody>
          <a:bodyPr/>
          <a:lstStyle/>
          <a:p>
            <a:pPr marL="0" indent="0">
              <a:buNone/>
            </a:pPr>
            <a:r>
              <a:rPr lang="en-US" dirty="0"/>
              <a:t>Accounted for spectral series for He+ and other 1-electron atoms.</a:t>
            </a:r>
          </a:p>
          <a:p>
            <a:pPr marL="0" indent="0">
              <a:buNone/>
            </a:pPr>
            <a:endParaRPr lang="en-US" dirty="0"/>
          </a:p>
          <a:p>
            <a:pPr marL="0" indent="0">
              <a:buNone/>
            </a:pPr>
            <a:r>
              <a:rPr lang="en-US" dirty="0"/>
              <a:t>Accounted for K</a:t>
            </a:r>
            <a:r>
              <a:rPr lang="en-US" baseline="-25000" dirty="0">
                <a:latin typeface="Symbol" pitchFamily="2" charset="2"/>
              </a:rPr>
              <a:t>a</a:t>
            </a:r>
            <a:r>
              <a:rPr lang="en-US" dirty="0"/>
              <a:t> X-rays of elements (Henry Moseley - 1913) and linked atomic number (Z) with nuclear + charge units.</a:t>
            </a:r>
          </a:p>
          <a:p>
            <a:pPr marL="0" indent="0">
              <a:buNone/>
            </a:pPr>
            <a:endParaRPr lang="en-US" dirty="0"/>
          </a:p>
          <a:p>
            <a:pPr marL="0" indent="0">
              <a:buNone/>
            </a:pPr>
            <a:r>
              <a:rPr lang="en-US" dirty="0"/>
              <a:t>Accounted for Franck-Hertz ionization of Hg vapor by electrons. </a:t>
            </a:r>
            <a:br>
              <a:rPr lang="en-US" dirty="0"/>
            </a:br>
            <a:r>
              <a:rPr lang="en-US" dirty="0"/>
              <a:t>Collision with 4.9 eV electrons ionized Hg atoms. Recombination of electrons with Hg ions, produced 4.9 eV  photons (1914).</a:t>
            </a:r>
          </a:p>
          <a:p>
            <a:pPr marL="0" indent="0">
              <a:buNone/>
            </a:pPr>
            <a:endParaRPr lang="en-US" dirty="0"/>
          </a:p>
        </p:txBody>
      </p:sp>
      <p:sp>
        <p:nvSpPr>
          <p:cNvPr id="4" name="Footer Placeholder 3">
            <a:extLst>
              <a:ext uri="{FF2B5EF4-FFF2-40B4-BE49-F238E27FC236}">
                <a16:creationId xmlns:a16="http://schemas.microsoft.com/office/drawing/2014/main" id="{9E9E0A09-C134-5B28-DDE3-A3651FCCB507}"/>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797B89E1-652D-F118-B46D-8F052567387F}"/>
              </a:ext>
            </a:extLst>
          </p:cNvPr>
          <p:cNvSpPr>
            <a:spLocks noGrp="1"/>
          </p:cNvSpPr>
          <p:nvPr>
            <p:ph type="sldNum" sz="quarter" idx="12"/>
          </p:nvPr>
        </p:nvSpPr>
        <p:spPr/>
        <p:txBody>
          <a:bodyPr/>
          <a:lstStyle/>
          <a:p>
            <a:fld id="{572ECE96-1129-3643-9372-739AE1075948}" type="slidenum">
              <a:rPr lang="en-US" smtClean="0"/>
              <a:t>40</a:t>
            </a:fld>
            <a:endParaRPr lang="en-US"/>
          </a:p>
        </p:txBody>
      </p:sp>
    </p:spTree>
    <p:extLst>
      <p:ext uri="{BB962C8B-B14F-4D97-AF65-F5344CB8AC3E}">
        <p14:creationId xmlns:p14="http://schemas.microsoft.com/office/powerpoint/2010/main" val="17648408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B0284-14EE-61D9-76D1-C2E41FE5AB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86377-4E1A-DA79-9325-14240A6FA5BF}"/>
              </a:ext>
            </a:extLst>
          </p:cNvPr>
          <p:cNvSpPr>
            <a:spLocks noGrp="1"/>
          </p:cNvSpPr>
          <p:nvPr>
            <p:ph type="title"/>
          </p:nvPr>
        </p:nvSpPr>
        <p:spPr/>
        <p:txBody>
          <a:bodyPr/>
          <a:lstStyle/>
          <a:p>
            <a:pPr algn="ctr"/>
            <a:r>
              <a:rPr lang="en-US" dirty="0"/>
              <a:t>Bohr’s Quantum Theory - Limitations</a:t>
            </a:r>
          </a:p>
        </p:txBody>
      </p:sp>
      <p:sp>
        <p:nvSpPr>
          <p:cNvPr id="3" name="Content Placeholder 2">
            <a:extLst>
              <a:ext uri="{FF2B5EF4-FFF2-40B4-BE49-F238E27FC236}">
                <a16:creationId xmlns:a16="http://schemas.microsoft.com/office/drawing/2014/main" id="{F64180CE-42D8-249B-B72E-3C3EDAFCCAF4}"/>
              </a:ext>
            </a:extLst>
          </p:cNvPr>
          <p:cNvSpPr>
            <a:spLocks noGrp="1"/>
          </p:cNvSpPr>
          <p:nvPr>
            <p:ph idx="1"/>
          </p:nvPr>
        </p:nvSpPr>
        <p:spPr/>
        <p:txBody>
          <a:bodyPr/>
          <a:lstStyle/>
          <a:p>
            <a:pPr marL="0" indent="0">
              <a:buNone/>
            </a:pPr>
            <a:endParaRPr lang="en-US" dirty="0"/>
          </a:p>
          <a:p>
            <a:pPr marL="0" indent="0" algn="ctr">
              <a:buNone/>
            </a:pPr>
            <a:r>
              <a:rPr lang="en-US" sz="3600" dirty="0">
                <a:solidFill>
                  <a:schemeClr val="bg1"/>
                </a:solidFill>
              </a:rPr>
              <a:t>What were some of the limitations of Bohr’s theory?</a:t>
            </a:r>
          </a:p>
        </p:txBody>
      </p:sp>
      <p:sp>
        <p:nvSpPr>
          <p:cNvPr id="4" name="Footer Placeholder 3">
            <a:extLst>
              <a:ext uri="{FF2B5EF4-FFF2-40B4-BE49-F238E27FC236}">
                <a16:creationId xmlns:a16="http://schemas.microsoft.com/office/drawing/2014/main" id="{B0E368E2-FA2E-2409-9805-29916E60A9B2}"/>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59A926A5-ED9F-7B88-101F-C8ECECCA5488}"/>
              </a:ext>
            </a:extLst>
          </p:cNvPr>
          <p:cNvSpPr>
            <a:spLocks noGrp="1"/>
          </p:cNvSpPr>
          <p:nvPr>
            <p:ph type="sldNum" sz="quarter" idx="12"/>
          </p:nvPr>
        </p:nvSpPr>
        <p:spPr/>
        <p:txBody>
          <a:bodyPr/>
          <a:lstStyle/>
          <a:p>
            <a:fld id="{572ECE96-1129-3643-9372-739AE1075948}" type="slidenum">
              <a:rPr lang="en-US" smtClean="0"/>
              <a:t>41</a:t>
            </a:fld>
            <a:endParaRPr lang="en-US"/>
          </a:p>
        </p:txBody>
      </p:sp>
    </p:spTree>
    <p:extLst>
      <p:ext uri="{BB962C8B-B14F-4D97-AF65-F5344CB8AC3E}">
        <p14:creationId xmlns:p14="http://schemas.microsoft.com/office/powerpoint/2010/main" val="3980868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11314-C0C5-0B67-B470-6A5FC7B3CFD5}"/>
              </a:ext>
            </a:extLst>
          </p:cNvPr>
          <p:cNvSpPr>
            <a:spLocks noGrp="1"/>
          </p:cNvSpPr>
          <p:nvPr>
            <p:ph type="title"/>
          </p:nvPr>
        </p:nvSpPr>
        <p:spPr/>
        <p:txBody>
          <a:bodyPr/>
          <a:lstStyle/>
          <a:p>
            <a:pPr algn="ctr"/>
            <a:r>
              <a:rPr lang="en-US" dirty="0"/>
              <a:t>Bohr’s Quantum Theory - Limitations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AFE9CE3-8DED-3664-046F-333D645879EA}"/>
                  </a:ext>
                </a:extLst>
              </p:cNvPr>
              <p:cNvSpPr>
                <a:spLocks noGrp="1"/>
              </p:cNvSpPr>
              <p:nvPr>
                <p:ph idx="1"/>
              </p:nvPr>
            </p:nvSpPr>
            <p:spPr/>
            <p:txBody>
              <a:bodyPr/>
              <a:lstStyle/>
              <a:p>
                <a:pPr marL="0" indent="0">
                  <a:buNone/>
                </a:pPr>
                <a:r>
                  <a:rPr lang="en-US" dirty="0"/>
                  <a:t>Why don’t stationary states radiate energy?</a:t>
                </a:r>
              </a:p>
              <a:p>
                <a:pPr marL="0" indent="0">
                  <a:buNone/>
                </a:pPr>
                <a:endParaRPr lang="en-US" dirty="0"/>
              </a:p>
              <a:p>
                <a:pPr marL="0" indent="0">
                  <a:buNone/>
                </a:pPr>
                <a:r>
                  <a:rPr lang="en-US" dirty="0"/>
                  <a:t>Why is Bohr’s quantum condition [</a:t>
                </a:r>
                <a14:m>
                  <m:oMath xmlns:m="http://schemas.openxmlformats.org/officeDocument/2006/math">
                    <m:r>
                      <m:rPr>
                        <m:sty m:val="p"/>
                      </m:rPr>
                      <a:rPr lang="en-US" b="0" i="0" smtClean="0">
                        <a:latin typeface="Cambria Math" panose="02040503050406030204" pitchFamily="18" charset="0"/>
                      </a:rPr>
                      <m:t>S</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i="1">
                            <a:latin typeface="Cambria Math" panose="02040503050406030204" pitchFamily="18" charset="0"/>
                          </a:rPr>
                          <m:t>𝑒</m:t>
                        </m:r>
                      </m:sub>
                    </m:sSub>
                    <m:r>
                      <a:rPr lang="en-US" i="1">
                        <a:latin typeface="Cambria Math" panose="02040503050406030204" pitchFamily="18" charset="0"/>
                      </a:rPr>
                      <m:t>𝑣</m:t>
                    </m:r>
                    <m:sSub>
                      <m:sSubPr>
                        <m:ctrlPr>
                          <a:rPr lang="en-US" i="1">
                            <a:latin typeface="Cambria Math" panose="02040503050406030204" pitchFamily="18" charset="0"/>
                          </a:rPr>
                        </m:ctrlPr>
                      </m:sSubPr>
                      <m:e>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r>
                          <a:rPr lang="en-US" i="1">
                            <a:latin typeface="Cambria Math" panose="02040503050406030204" pitchFamily="18" charset="0"/>
                          </a:rPr>
                          <m:t>𝑟</m:t>
                        </m:r>
                      </m:e>
                      <m:sub>
                        <m:r>
                          <a:rPr lang="en-US" i="1">
                            <a:latin typeface="Cambria Math" panose="02040503050406030204" pitchFamily="18" charset="0"/>
                          </a:rPr>
                          <m:t>𝑛</m:t>
                        </m:r>
                      </m:sub>
                    </m:sSub>
                    <m:r>
                      <a:rPr lang="en-US" b="0" i="1" smtClean="0">
                        <a:latin typeface="Cambria Math" panose="02040503050406030204" pitchFamily="18" charset="0"/>
                      </a:rPr>
                      <m:t>)</m:t>
                    </m:r>
                    <m:r>
                      <a:rPr lang="en-US" i="1">
                        <a:latin typeface="Cambria Math" panose="02040503050406030204" pitchFamily="18" charset="0"/>
                      </a:rPr>
                      <m:t>=</m:t>
                    </m:r>
                    <m:r>
                      <a:rPr lang="en-US" i="1">
                        <a:latin typeface="Cambria Math" panose="02040503050406030204" pitchFamily="18" charset="0"/>
                      </a:rPr>
                      <m:t>𝑛h</m:t>
                    </m:r>
                    <m:r>
                      <a:rPr lang="en-US" b="0" i="0" smtClean="0">
                        <a:latin typeface="Cambria Math" panose="02040503050406030204" pitchFamily="18" charset="0"/>
                      </a:rPr>
                      <m:t>]</m:t>
                    </m:r>
                  </m:oMath>
                </a14:m>
                <a:r>
                  <a:rPr lang="en-US" dirty="0"/>
                  <a:t> for electron orbits obeyed?</a:t>
                </a:r>
              </a:p>
              <a:p>
                <a:pPr marL="0" indent="0">
                  <a:buNone/>
                </a:pPr>
                <a:endParaRPr lang="en-US" dirty="0"/>
              </a:p>
              <a:p>
                <a:pPr marL="0" indent="0">
                  <a:buNone/>
                </a:pPr>
                <a:r>
                  <a:rPr lang="en-US" dirty="0"/>
                  <a:t>What determines energy levels in multi-electron atoms?</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7AFE9CE3-8DED-3664-046F-333D645879EA}"/>
                  </a:ext>
                </a:extLst>
              </p:cNvPr>
              <p:cNvSpPr>
                <a:spLocks noGrp="1" noRot="1" noChangeAspect="1" noMove="1" noResize="1" noEditPoints="1" noAdjustHandles="1" noChangeArrowheads="1" noChangeShapeType="1" noTextEdit="1"/>
              </p:cNvSpPr>
              <p:nvPr>
                <p:ph idx="1"/>
              </p:nvPr>
            </p:nvSpPr>
            <p:spPr>
              <a:blipFill>
                <a:blip r:embed="rId2"/>
                <a:stretch>
                  <a:fillRect l="-1206" t="-2326"/>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D79DFED9-8833-B8D6-3AC4-5AD5CC23AEB8}"/>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14224798-FDC5-B467-1AB3-DC1E36A602AB}"/>
              </a:ext>
            </a:extLst>
          </p:cNvPr>
          <p:cNvSpPr>
            <a:spLocks noGrp="1"/>
          </p:cNvSpPr>
          <p:nvPr>
            <p:ph type="sldNum" sz="quarter" idx="12"/>
          </p:nvPr>
        </p:nvSpPr>
        <p:spPr/>
        <p:txBody>
          <a:bodyPr/>
          <a:lstStyle/>
          <a:p>
            <a:fld id="{572ECE96-1129-3643-9372-739AE1075948}" type="slidenum">
              <a:rPr lang="en-US" smtClean="0"/>
              <a:t>42</a:t>
            </a:fld>
            <a:endParaRPr lang="en-US"/>
          </a:p>
        </p:txBody>
      </p:sp>
    </p:spTree>
    <p:extLst>
      <p:ext uri="{BB962C8B-B14F-4D97-AF65-F5344CB8AC3E}">
        <p14:creationId xmlns:p14="http://schemas.microsoft.com/office/powerpoint/2010/main" val="3682048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3B391-EF64-6351-24E8-EFDB83F60433}"/>
              </a:ext>
            </a:extLst>
          </p:cNvPr>
          <p:cNvSpPr>
            <a:spLocks noGrp="1"/>
          </p:cNvSpPr>
          <p:nvPr>
            <p:ph type="title"/>
          </p:nvPr>
        </p:nvSpPr>
        <p:spPr/>
        <p:txBody>
          <a:bodyPr/>
          <a:lstStyle/>
          <a:p>
            <a:pPr algn="ctr"/>
            <a:r>
              <a:rPr lang="en-US" dirty="0"/>
              <a:t>Matter Waves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705E7FE-7F4A-F5D7-0A84-57F0CF964149}"/>
                  </a:ext>
                </a:extLst>
              </p:cNvPr>
              <p:cNvSpPr>
                <a:spLocks noGrp="1"/>
              </p:cNvSpPr>
              <p:nvPr>
                <p:ph idx="1"/>
              </p:nvPr>
            </p:nvSpPr>
            <p:spPr/>
            <p:txBody>
              <a:bodyPr>
                <a:normAutofit lnSpcReduction="10000"/>
              </a:bodyPr>
              <a:lstStyle/>
              <a:p>
                <a:pPr marL="0" indent="0">
                  <a:buNone/>
                </a:pPr>
                <a:r>
                  <a:rPr lang="en-US" dirty="0"/>
                  <a:t>1924 – Prince Louis de Broglie suggested that since light waves can behave like particles, perhaps particles can behave like waves.</a:t>
                </a:r>
              </a:p>
              <a:p>
                <a:pPr marL="0" indent="0">
                  <a:buNone/>
                </a:pPr>
                <a:r>
                  <a:rPr lang="en-US" dirty="0"/>
                  <a:t>Light: 	</a:t>
                </a:r>
                <a14:m>
                  <m:oMath xmlns:m="http://schemas.openxmlformats.org/officeDocument/2006/math">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𝑓</m:t>
                    </m:r>
                  </m:oMath>
                </a14:m>
                <a:r>
                  <a:rPr lang="en-US" dirty="0"/>
                  <a:t> 	and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𝐸</m:t>
                        </m:r>
                      </m:num>
                      <m:den>
                        <m:r>
                          <a:rPr lang="en-US" b="0" i="1" smtClean="0">
                            <a:latin typeface="Cambria Math" panose="02040503050406030204" pitchFamily="18" charset="0"/>
                          </a:rPr>
                          <m:t>𝑐</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h𝑓</m:t>
                        </m:r>
                      </m:num>
                      <m:den>
                        <m:r>
                          <a:rPr lang="en-US" b="0"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𝑓</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h</m:t>
                        </m:r>
                      </m:num>
                      <m:den>
                        <m:r>
                          <a:rPr lang="en-US" b="0" i="1" smtClean="0">
                            <a:latin typeface="Cambria Math" panose="02040503050406030204" pitchFamily="18" charset="0"/>
                            <a:ea typeface="Cambria Math" panose="02040503050406030204" pitchFamily="18" charset="0"/>
                          </a:rPr>
                          <m:t>𝜆</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h</m:t>
                        </m:r>
                      </m:num>
                      <m:den>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den>
                    </m:f>
                    <m:f>
                      <m:fPr>
                        <m:ctrlPr>
                          <a:rPr lang="en-US" b="0" i="1" smtClean="0">
                            <a:latin typeface="Cambria Math" panose="02040503050406030204" pitchFamily="18" charset="0"/>
                          </a:rPr>
                        </m:ctrlPr>
                      </m:fPr>
                      <m:num>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num>
                      <m:den>
                        <m:r>
                          <a:rPr lang="en-US" b="0" i="1" smtClean="0">
                            <a:latin typeface="Cambria Math" panose="02040503050406030204" pitchFamily="18" charset="0"/>
                            <a:ea typeface="Cambria Math" panose="02040503050406030204" pitchFamily="18" charset="0"/>
                          </a:rPr>
                          <m:t>𝜆</m:t>
                        </m:r>
                      </m:den>
                    </m:f>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ℏ</m:t>
                    </m:r>
                    <m:r>
                      <a:rPr lang="en-US" b="0" i="1" smtClean="0">
                        <a:latin typeface="Cambria Math" panose="02040503050406030204" pitchFamily="18" charset="0"/>
                        <a:ea typeface="Cambria Math" panose="02040503050406030204" pitchFamily="18" charset="0"/>
                      </a:rPr>
                      <m:t>𝑘</m:t>
                    </m:r>
                  </m:oMath>
                </a14:m>
                <a:endParaRPr lang="en-US" dirty="0"/>
              </a:p>
              <a:p>
                <a:pPr marL="0" indent="0">
                  <a:buNone/>
                </a:pPr>
                <a:endParaRPr lang="en-US" dirty="0"/>
              </a:p>
              <a:p>
                <a:pPr marL="0" indent="0">
                  <a:buNone/>
                </a:pPr>
                <a:r>
                  <a:rPr lang="en-US" dirty="0"/>
                  <a:t>Non-relativistic particle: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𝑚𝑣</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h</m:t>
                        </m:r>
                      </m:num>
                      <m:den>
                        <m:r>
                          <a:rPr lang="en-US" b="0" i="1" smtClean="0">
                            <a:latin typeface="Cambria Math" panose="02040503050406030204" pitchFamily="18" charset="0"/>
                            <a:ea typeface="Cambria Math" panose="02040503050406030204" pitchFamily="18" charset="0"/>
                          </a:rPr>
                          <m:t>𝜆</m:t>
                        </m:r>
                      </m:den>
                    </m:f>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ℏ</m:t>
                    </m:r>
                    <m:r>
                      <a:rPr lang="en-US" b="0" i="1" smtClean="0">
                        <a:latin typeface="Cambria Math" panose="02040503050406030204" pitchFamily="18" charset="0"/>
                        <a:ea typeface="Cambria Math" panose="02040503050406030204" pitchFamily="18" charset="0"/>
                      </a:rPr>
                      <m:t>𝑘</m:t>
                    </m:r>
                  </m:oMath>
                </a14:m>
                <a:endParaRPr lang="en-US" dirty="0"/>
              </a:p>
              <a:p>
                <a:pPr marL="0" indent="0">
                  <a:buNone/>
                </a:pPr>
                <a:endParaRPr lang="en-US" dirty="0"/>
              </a:p>
              <a:p>
                <a:pPr marL="0" indent="0">
                  <a:buNone/>
                </a:pPr>
                <a:r>
                  <a:rPr lang="en-US" dirty="0"/>
                  <a:t>For standing waves in a circular orbit: </a:t>
                </a:r>
                <a14:m>
                  <m:oMath xmlns:m="http://schemas.openxmlformats.org/officeDocument/2006/math">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𝑟</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𝑛</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h</m:t>
                        </m:r>
                      </m:num>
                      <m:den>
                        <m:r>
                          <a:rPr lang="en-US" b="0" i="1" smtClean="0">
                            <a:latin typeface="Cambria Math" panose="02040503050406030204" pitchFamily="18" charset="0"/>
                            <a:ea typeface="Cambria Math" panose="02040503050406030204" pitchFamily="18" charset="0"/>
                          </a:rPr>
                          <m:t>𝑚𝑣</m:t>
                        </m:r>
                      </m:den>
                    </m:f>
                  </m:oMath>
                </a14:m>
                <a:r>
                  <a:rPr lang="en-US" dirty="0"/>
                  <a:t> .</a:t>
                </a:r>
              </a:p>
              <a:p>
                <a:pPr marL="0" indent="0">
                  <a:buNone/>
                </a:pPr>
                <a:r>
                  <a:rPr lang="en-US" dirty="0"/>
                  <a:t>Then  </a:t>
                </a:r>
                <a14:m>
                  <m:oMath xmlns:m="http://schemas.openxmlformats.org/officeDocument/2006/math">
                    <m:r>
                      <a:rPr lang="en-US" b="0" i="1" smtClean="0">
                        <a:latin typeface="Cambria Math" panose="02040503050406030204" pitchFamily="18" charset="0"/>
                      </a:rPr>
                      <m:t>𝑚𝑣</m:t>
                    </m:r>
                    <m:d>
                      <m:dPr>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𝑟</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𝑛h</m:t>
                    </m:r>
                  </m:oMath>
                </a14:m>
                <a:r>
                  <a:rPr lang="en-US" dirty="0"/>
                  <a:t>, which is Bohr’s assumption.</a:t>
                </a:r>
              </a:p>
            </p:txBody>
          </p:sp>
        </mc:Choice>
        <mc:Fallback xmlns="">
          <p:sp>
            <p:nvSpPr>
              <p:cNvPr id="3" name="Content Placeholder 2">
                <a:extLst>
                  <a:ext uri="{FF2B5EF4-FFF2-40B4-BE49-F238E27FC236}">
                    <a16:creationId xmlns:a16="http://schemas.microsoft.com/office/drawing/2014/main" id="{8705E7FE-7F4A-F5D7-0A84-57F0CF964149}"/>
                  </a:ext>
                </a:extLst>
              </p:cNvPr>
              <p:cNvSpPr>
                <a:spLocks noGrp="1" noRot="1" noChangeAspect="1" noMove="1" noResize="1" noEditPoints="1" noAdjustHandles="1" noChangeArrowheads="1" noChangeShapeType="1" noTextEdit="1"/>
              </p:cNvSpPr>
              <p:nvPr>
                <p:ph idx="1"/>
              </p:nvPr>
            </p:nvSpPr>
            <p:spPr>
              <a:blipFill>
                <a:blip r:embed="rId2"/>
                <a:stretch>
                  <a:fillRect l="-1206" t="-3198" r="-483"/>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8F132E4A-E66E-7EFB-7A68-1D86696CBB2C}"/>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ACDB5ABB-570B-821F-C1A8-BEF83A580FDD}"/>
              </a:ext>
            </a:extLst>
          </p:cNvPr>
          <p:cNvSpPr>
            <a:spLocks noGrp="1"/>
          </p:cNvSpPr>
          <p:nvPr>
            <p:ph type="sldNum" sz="quarter" idx="12"/>
          </p:nvPr>
        </p:nvSpPr>
        <p:spPr/>
        <p:txBody>
          <a:bodyPr/>
          <a:lstStyle/>
          <a:p>
            <a:fld id="{572ECE96-1129-3643-9372-739AE1075948}" type="slidenum">
              <a:rPr lang="en-US" smtClean="0"/>
              <a:t>43</a:t>
            </a:fld>
            <a:endParaRPr lang="en-US"/>
          </a:p>
        </p:txBody>
      </p:sp>
    </p:spTree>
    <p:extLst>
      <p:ext uri="{BB962C8B-B14F-4D97-AF65-F5344CB8AC3E}">
        <p14:creationId xmlns:p14="http://schemas.microsoft.com/office/powerpoint/2010/main" val="24608225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473D4-84D8-87BB-DAB6-8EADB20ABEFC}"/>
              </a:ext>
            </a:extLst>
          </p:cNvPr>
          <p:cNvSpPr>
            <a:spLocks noGrp="1"/>
          </p:cNvSpPr>
          <p:nvPr>
            <p:ph type="title"/>
          </p:nvPr>
        </p:nvSpPr>
        <p:spPr/>
        <p:txBody>
          <a:bodyPr/>
          <a:lstStyle/>
          <a:p>
            <a:pPr algn="ctr"/>
            <a:r>
              <a:rPr lang="en-US" dirty="0"/>
              <a:t>Modern Quantum Mechanics</a:t>
            </a:r>
          </a:p>
        </p:txBody>
      </p:sp>
      <p:sp>
        <p:nvSpPr>
          <p:cNvPr id="3" name="Content Placeholder 2">
            <a:extLst>
              <a:ext uri="{FF2B5EF4-FFF2-40B4-BE49-F238E27FC236}">
                <a16:creationId xmlns:a16="http://schemas.microsoft.com/office/drawing/2014/main" id="{50F4B552-FAC2-B9C1-1BD3-A8DC8AC4C9DD}"/>
              </a:ext>
            </a:extLst>
          </p:cNvPr>
          <p:cNvSpPr>
            <a:spLocks noGrp="1"/>
          </p:cNvSpPr>
          <p:nvPr>
            <p:ph idx="1"/>
          </p:nvPr>
        </p:nvSpPr>
        <p:spPr/>
        <p:txBody>
          <a:bodyPr/>
          <a:lstStyle/>
          <a:p>
            <a:pPr marL="0" indent="0">
              <a:buNone/>
            </a:pPr>
            <a:r>
              <a:rPr lang="en-US" dirty="0"/>
              <a:t>1925 – Werner Heisenberg developed first modern quantum mechanics using the mathematics of matrices.</a:t>
            </a:r>
          </a:p>
          <a:p>
            <a:pPr marL="0" indent="0">
              <a:buNone/>
            </a:pPr>
            <a:endParaRPr lang="en-US" dirty="0"/>
          </a:p>
          <a:p>
            <a:pPr marL="0" indent="0">
              <a:buNone/>
            </a:pPr>
            <a:r>
              <a:rPr lang="en-US" dirty="0"/>
              <a:t>1926 – Erwin Schrödinger developed wave mechanics version of non-relativistic quantum mechanics. Schrödinger also showed the equivalence of his version and Heisenberg’s version of QM.</a:t>
            </a:r>
          </a:p>
          <a:p>
            <a:pPr marL="0" indent="0">
              <a:buNone/>
            </a:pPr>
            <a:endParaRPr lang="en-US" dirty="0"/>
          </a:p>
          <a:p>
            <a:pPr marL="0" indent="0">
              <a:buNone/>
            </a:pPr>
            <a:r>
              <a:rPr lang="en-US" dirty="0"/>
              <a:t>1928 – Paul Dirac developed a relativistic equation for quantum mechanics.</a:t>
            </a:r>
          </a:p>
        </p:txBody>
      </p:sp>
      <p:sp>
        <p:nvSpPr>
          <p:cNvPr id="4" name="Footer Placeholder 3">
            <a:extLst>
              <a:ext uri="{FF2B5EF4-FFF2-40B4-BE49-F238E27FC236}">
                <a16:creationId xmlns:a16="http://schemas.microsoft.com/office/drawing/2014/main" id="{41CE3AF5-2BA9-5EF6-6DD7-9856735F07FE}"/>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988F1B6C-426B-3D7B-FC24-2644F2ED811A}"/>
              </a:ext>
            </a:extLst>
          </p:cNvPr>
          <p:cNvSpPr>
            <a:spLocks noGrp="1"/>
          </p:cNvSpPr>
          <p:nvPr>
            <p:ph type="sldNum" sz="quarter" idx="12"/>
          </p:nvPr>
        </p:nvSpPr>
        <p:spPr/>
        <p:txBody>
          <a:bodyPr/>
          <a:lstStyle/>
          <a:p>
            <a:fld id="{572ECE96-1129-3643-9372-739AE1075948}" type="slidenum">
              <a:rPr lang="en-US" smtClean="0"/>
              <a:t>44</a:t>
            </a:fld>
            <a:endParaRPr lang="en-US"/>
          </a:p>
        </p:txBody>
      </p:sp>
    </p:spTree>
    <p:extLst>
      <p:ext uri="{BB962C8B-B14F-4D97-AF65-F5344CB8AC3E}">
        <p14:creationId xmlns:p14="http://schemas.microsoft.com/office/powerpoint/2010/main" val="32957804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A848B-F120-9B4E-2804-37427802B4B9}"/>
              </a:ext>
            </a:extLst>
          </p:cNvPr>
          <p:cNvSpPr>
            <a:spLocks noGrp="1"/>
          </p:cNvSpPr>
          <p:nvPr>
            <p:ph type="title"/>
          </p:nvPr>
        </p:nvSpPr>
        <p:spPr/>
        <p:txBody>
          <a:bodyPr/>
          <a:lstStyle/>
          <a:p>
            <a:pPr algn="ctr"/>
            <a:r>
              <a:rPr lang="en-US" dirty="0"/>
              <a:t>Erwin Schrödinger (1887-1961)</a:t>
            </a:r>
          </a:p>
        </p:txBody>
      </p:sp>
      <p:pic>
        <p:nvPicPr>
          <p:cNvPr id="7" name="Content Placeholder 6" descr="A close-up of a currency note&#10;&#10;AI-generated content may be incorrect.">
            <a:extLst>
              <a:ext uri="{FF2B5EF4-FFF2-40B4-BE49-F238E27FC236}">
                <a16:creationId xmlns:a16="http://schemas.microsoft.com/office/drawing/2014/main" id="{33E49263-94A8-4698-F9FC-C8BC31F7C836}"/>
              </a:ext>
            </a:extLst>
          </p:cNvPr>
          <p:cNvPicPr>
            <a:picLocks noGrp="1" noChangeAspect="1"/>
          </p:cNvPicPr>
          <p:nvPr>
            <p:ph idx="1"/>
          </p:nvPr>
        </p:nvPicPr>
        <p:blipFill>
          <a:blip r:embed="rId2"/>
          <a:stretch>
            <a:fillRect/>
          </a:stretch>
        </p:blipFill>
        <p:spPr>
          <a:xfrm>
            <a:off x="2326791" y="2081463"/>
            <a:ext cx="7587230" cy="3864524"/>
          </a:xfrm>
        </p:spPr>
      </p:pic>
      <p:sp>
        <p:nvSpPr>
          <p:cNvPr id="4" name="Footer Placeholder 3">
            <a:extLst>
              <a:ext uri="{FF2B5EF4-FFF2-40B4-BE49-F238E27FC236}">
                <a16:creationId xmlns:a16="http://schemas.microsoft.com/office/drawing/2014/main" id="{5CBC76A6-4491-AA88-5D6A-62D247A3FEEE}"/>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8B109089-6E3C-BCA0-B329-E1C2DD97C8EA}"/>
              </a:ext>
            </a:extLst>
          </p:cNvPr>
          <p:cNvSpPr>
            <a:spLocks noGrp="1"/>
          </p:cNvSpPr>
          <p:nvPr>
            <p:ph type="sldNum" sz="quarter" idx="12"/>
          </p:nvPr>
        </p:nvSpPr>
        <p:spPr/>
        <p:txBody>
          <a:bodyPr/>
          <a:lstStyle/>
          <a:p>
            <a:fld id="{572ECE96-1129-3643-9372-739AE1075948}" type="slidenum">
              <a:rPr lang="en-US" smtClean="0"/>
              <a:t>45</a:t>
            </a:fld>
            <a:endParaRPr lang="en-US"/>
          </a:p>
        </p:txBody>
      </p:sp>
    </p:spTree>
    <p:extLst>
      <p:ext uri="{BB962C8B-B14F-4D97-AF65-F5344CB8AC3E}">
        <p14:creationId xmlns:p14="http://schemas.microsoft.com/office/powerpoint/2010/main" val="34703161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22A55-A28F-136A-6ECE-94BAE49C875E}"/>
              </a:ext>
            </a:extLst>
          </p:cNvPr>
          <p:cNvSpPr>
            <a:spLocks noGrp="1"/>
          </p:cNvSpPr>
          <p:nvPr>
            <p:ph type="title"/>
          </p:nvPr>
        </p:nvSpPr>
        <p:spPr/>
        <p:txBody>
          <a:bodyPr/>
          <a:lstStyle/>
          <a:p>
            <a:pPr algn="ctr"/>
            <a:r>
              <a:rPr lang="en-US" dirty="0"/>
              <a:t>Schrödinger’s NR Quantum Wave Equation - 1</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FE8EEE4-9642-E43B-D1EB-8D7CB15A365F}"/>
                  </a:ext>
                </a:extLst>
              </p:cNvPr>
              <p:cNvSpPr>
                <a:spLocks noGrp="1"/>
              </p:cNvSpPr>
              <p:nvPr>
                <p:ph idx="1"/>
              </p:nvPr>
            </p:nvSpPr>
            <p:spPr/>
            <p:txBody>
              <a:bodyPr>
                <a:normAutofit/>
              </a:bodyPr>
              <a:lstStyle/>
              <a:p>
                <a:pPr marL="514350" indent="-514350">
                  <a:buAutoNum type="arabicPlain" startAt="1926"/>
                </a:pPr>
                <a:r>
                  <a:rPr lang="en-US" dirty="0"/>
                  <a:t> – Erwin Schrödinger proposed his non-relativistic quantum wave equation to describe particle behavior.</a:t>
                </a:r>
              </a:p>
              <a:p>
                <a:pPr marL="0" indent="0">
                  <a:buNone/>
                </a:pPr>
                <a:r>
                  <a:rPr lang="en-US" dirty="0"/>
                  <a:t>The classical 1-D wave equation has the form: 	</a:t>
                </a:r>
                <a14:m>
                  <m:oMath xmlns:m="http://schemas.openxmlformats.org/officeDocument/2006/math">
                    <m:f>
                      <m:fPr>
                        <m:ctrlPr>
                          <a:rPr lang="en-US" i="1" smtClean="0">
                            <a:latin typeface="Cambria Math" panose="02040503050406030204" pitchFamily="18" charset="0"/>
                          </a:rPr>
                        </m:ctrlPr>
                      </m:fPr>
                      <m:num>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m:t>
                            </m:r>
                          </m:e>
                          <m:sup>
                            <m:r>
                              <a:rPr lang="en-US" b="0" i="1" smtClean="0">
                                <a:latin typeface="Cambria Math" panose="02040503050406030204" pitchFamily="18" charset="0"/>
                              </a:rPr>
                              <m:t>2</m:t>
                            </m:r>
                          </m:sup>
                        </m:sSup>
                        <m:r>
                          <a:rPr lang="en-US" b="0" i="1" smtClean="0">
                            <a:latin typeface="Cambria Math" panose="02040503050406030204" pitchFamily="18" charset="0"/>
                          </a:rPr>
                          <m:t>𝑢</m:t>
                        </m:r>
                      </m:num>
                      <m:den>
                        <m:r>
                          <a:rPr lang="en-US" i="1" smtClean="0">
                            <a:latin typeface="Cambria Math" panose="02040503050406030204" pitchFamily="18" charset="0"/>
                            <a:ea typeface="Cambria Math" panose="02040503050406030204" pitchFamily="18" charset="0"/>
                          </a:rPr>
                          <m:t>𝜕</m:t>
                        </m:r>
                        <m:sSup>
                          <m:sSupPr>
                            <m:ctrlPr>
                              <a:rPr lang="en-US"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𝑡</m:t>
                            </m:r>
                          </m:e>
                          <m:sup>
                            <m:r>
                              <a:rPr lang="en-US" b="0" i="1" smtClean="0">
                                <a:latin typeface="Cambria Math" panose="02040503050406030204" pitchFamily="18" charset="0"/>
                                <a:ea typeface="Cambria Math" panose="02040503050406030204" pitchFamily="18" charset="0"/>
                              </a:rPr>
                              <m:t>2</m:t>
                            </m:r>
                          </m:sup>
                        </m:sSup>
                      </m:den>
                    </m:f>
                    <m:r>
                      <a:rPr lang="en-US" b="0" i="0"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𝑣</m:t>
                        </m:r>
                      </m:e>
                      <m:sup>
                        <m:r>
                          <a:rPr lang="en-US" b="0" i="1" smtClean="0">
                            <a:latin typeface="Cambria Math" panose="02040503050406030204" pitchFamily="18" charset="0"/>
                          </a:rPr>
                          <m:t>2</m:t>
                        </m:r>
                      </m:sup>
                    </m:sSup>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m:t>
                            </m:r>
                          </m:e>
                          <m:sup>
                            <m:r>
                              <a:rPr lang="en-US" b="0" i="1" smtClean="0">
                                <a:latin typeface="Cambria Math" panose="02040503050406030204" pitchFamily="18" charset="0"/>
                              </a:rPr>
                              <m:t>2</m:t>
                            </m:r>
                          </m:sup>
                        </m:sSup>
                        <m:r>
                          <a:rPr lang="en-US" b="0" i="1" smtClean="0">
                            <a:latin typeface="Cambria Math" panose="02040503050406030204" pitchFamily="18" charset="0"/>
                          </a:rPr>
                          <m:t>𝑢</m:t>
                        </m:r>
                      </m:num>
                      <m:den>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𝑥</m:t>
                            </m:r>
                          </m:e>
                          <m:sup>
                            <m:r>
                              <a:rPr lang="en-US" b="0" i="1" smtClean="0">
                                <a:latin typeface="Cambria Math" panose="02040503050406030204" pitchFamily="18" charset="0"/>
                                <a:ea typeface="Cambria Math" panose="02040503050406030204" pitchFamily="18" charset="0"/>
                              </a:rPr>
                              <m:t>2</m:t>
                            </m:r>
                          </m:sup>
                        </m:sSup>
                      </m:den>
                    </m:f>
                  </m:oMath>
                </a14:m>
                <a:r>
                  <a:rPr lang="en-US" dirty="0"/>
                  <a:t> .</a:t>
                </a:r>
              </a:p>
              <a:p>
                <a:pPr marL="0" indent="0">
                  <a:buNone/>
                </a:pPr>
                <a:r>
                  <a:rPr lang="en-US" dirty="0"/>
                  <a:t>General solution for a wave moving to the right:   </a:t>
                </a:r>
                <a14:m>
                  <m:oMath xmlns:m="http://schemas.openxmlformats.org/officeDocument/2006/math">
                    <m:r>
                      <a:rPr lang="en-US" b="0" i="1" smtClean="0">
                        <a:solidFill>
                          <a:srgbClr val="C00000"/>
                        </a:solidFill>
                        <a:latin typeface="Cambria Math" panose="02040503050406030204" pitchFamily="18" charset="0"/>
                      </a:rPr>
                      <m:t>𝑢</m:t>
                    </m:r>
                    <m:r>
                      <a:rPr lang="en-US" b="0" i="1" smtClean="0">
                        <a:solidFill>
                          <a:srgbClr val="C00000"/>
                        </a:solidFill>
                        <a:latin typeface="Cambria Math" panose="02040503050406030204" pitchFamily="18" charset="0"/>
                      </a:rPr>
                      <m:t>=</m:t>
                    </m:r>
                    <m:r>
                      <a:rPr lang="en-US" b="0" i="1" smtClean="0">
                        <a:solidFill>
                          <a:srgbClr val="C00000"/>
                        </a:solidFill>
                        <a:latin typeface="Cambria Math" panose="02040503050406030204" pitchFamily="18" charset="0"/>
                      </a:rPr>
                      <m:t>𝐴</m:t>
                    </m:r>
                    <m:sSup>
                      <m:sSupPr>
                        <m:ctrlPr>
                          <a:rPr lang="en-US" b="0" i="1" smtClean="0">
                            <a:solidFill>
                              <a:srgbClr val="C00000"/>
                            </a:solidFill>
                            <a:latin typeface="Cambria Math" panose="02040503050406030204" pitchFamily="18" charset="0"/>
                          </a:rPr>
                        </m:ctrlPr>
                      </m:sSupPr>
                      <m:e>
                        <m:r>
                          <a:rPr lang="en-US" b="0" i="1" smtClean="0">
                            <a:solidFill>
                              <a:srgbClr val="C00000"/>
                            </a:solidFill>
                            <a:latin typeface="Cambria Math" panose="02040503050406030204" pitchFamily="18" charset="0"/>
                          </a:rPr>
                          <m:t>𝑒</m:t>
                        </m:r>
                      </m:e>
                      <m:sup>
                        <m:r>
                          <a:rPr lang="en-US" b="0" i="1" smtClean="0">
                            <a:solidFill>
                              <a:srgbClr val="C00000"/>
                            </a:solidFill>
                            <a:latin typeface="Cambria Math" panose="02040503050406030204" pitchFamily="18" charset="0"/>
                          </a:rPr>
                          <m:t>𝑖</m:t>
                        </m:r>
                        <m:r>
                          <a:rPr lang="en-US" b="0" i="1" smtClean="0">
                            <a:solidFill>
                              <a:srgbClr val="C00000"/>
                            </a:solidFill>
                            <a:latin typeface="Cambria Math" panose="02040503050406030204" pitchFamily="18" charset="0"/>
                          </a:rPr>
                          <m:t>(</m:t>
                        </m:r>
                        <m:r>
                          <a:rPr lang="en-US" b="0" i="1" smtClean="0">
                            <a:solidFill>
                              <a:srgbClr val="C00000"/>
                            </a:solidFill>
                            <a:latin typeface="Cambria Math" panose="02040503050406030204" pitchFamily="18" charset="0"/>
                          </a:rPr>
                          <m:t>𝑘𝑥</m:t>
                        </m:r>
                        <m:r>
                          <a:rPr lang="en-US" b="0" i="1" smtClean="0">
                            <a:solidFill>
                              <a:srgbClr val="C00000"/>
                            </a:solidFill>
                            <a:latin typeface="Cambria Math" panose="02040503050406030204" pitchFamily="18" charset="0"/>
                            <a:ea typeface="Cambria Math" panose="02040503050406030204" pitchFamily="18" charset="0"/>
                          </a:rPr>
                          <m:t>−</m:t>
                        </m:r>
                        <m:r>
                          <a:rPr lang="en-US" b="0" i="1" smtClean="0">
                            <a:solidFill>
                              <a:srgbClr val="C00000"/>
                            </a:solidFill>
                            <a:latin typeface="Cambria Math" panose="02040503050406030204" pitchFamily="18" charset="0"/>
                            <a:ea typeface="Cambria Math" panose="02040503050406030204" pitchFamily="18" charset="0"/>
                          </a:rPr>
                          <m:t>𝜔</m:t>
                        </m:r>
                        <m:r>
                          <a:rPr lang="en-US" b="0" i="1" smtClean="0">
                            <a:solidFill>
                              <a:srgbClr val="C00000"/>
                            </a:solidFill>
                            <a:latin typeface="Cambria Math" panose="02040503050406030204" pitchFamily="18" charset="0"/>
                            <a:ea typeface="Cambria Math" panose="02040503050406030204" pitchFamily="18" charset="0"/>
                          </a:rPr>
                          <m:t>𝑡</m:t>
                        </m:r>
                        <m:r>
                          <a:rPr lang="en-US" b="0" i="1" smtClean="0">
                            <a:solidFill>
                              <a:srgbClr val="C00000"/>
                            </a:solidFill>
                            <a:latin typeface="Cambria Math" panose="02040503050406030204" pitchFamily="18" charset="0"/>
                            <a:ea typeface="Cambria Math" panose="02040503050406030204" pitchFamily="18" charset="0"/>
                          </a:rPr>
                          <m:t>)</m:t>
                        </m:r>
                      </m:sup>
                    </m:sSup>
                  </m:oMath>
                </a14:m>
                <a:r>
                  <a:rPr lang="en-US" dirty="0"/>
                  <a:t> ,</a:t>
                </a:r>
                <a:br>
                  <a:rPr lang="en-US" dirty="0"/>
                </a:br>
                <a:r>
                  <a:rPr lang="en-US" dirty="0"/>
                  <a:t>where </a:t>
                </a:r>
                <a:r>
                  <a:rPr lang="en-US" i="1" dirty="0"/>
                  <a:t>A</a:t>
                </a:r>
                <a:r>
                  <a:rPr lang="en-US" dirty="0"/>
                  <a:t> = amplitude of wave.</a:t>
                </a:r>
              </a:p>
              <a:p>
                <a:pPr marL="0" indent="0">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ea typeface="Cambria Math" panose="02040503050406030204" pitchFamily="18" charset="0"/>
                                </a:rPr>
                                <m:t>𝜕</m:t>
                              </m:r>
                            </m:e>
                            <m:sup>
                              <m:r>
                                <a:rPr lang="en-US" i="1">
                                  <a:latin typeface="Cambria Math" panose="02040503050406030204" pitchFamily="18" charset="0"/>
                                </a:rPr>
                                <m:t>2</m:t>
                              </m:r>
                            </m:sup>
                          </m:sSup>
                          <m:r>
                            <a:rPr lang="en-US" i="1">
                              <a:latin typeface="Cambria Math" panose="02040503050406030204" pitchFamily="18" charset="0"/>
                            </a:rPr>
                            <m:t>𝑢</m:t>
                          </m:r>
                        </m:num>
                        <m:den>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𝑡</m:t>
                              </m:r>
                            </m:e>
                            <m:sup>
                              <m:r>
                                <a:rPr lang="en-US" i="1">
                                  <a:latin typeface="Cambria Math" panose="02040503050406030204" pitchFamily="18" charset="0"/>
                                  <a:ea typeface="Cambria Math" panose="02040503050406030204" pitchFamily="18" charset="0"/>
                                </a:rPr>
                                <m:t>2</m:t>
                              </m:r>
                            </m:sup>
                          </m:sSup>
                        </m:den>
                      </m:f>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𝑣</m:t>
                          </m:r>
                        </m:e>
                        <m:sup>
                          <m:r>
                            <a:rPr lang="en-US" i="1">
                              <a:latin typeface="Cambria Math" panose="02040503050406030204" pitchFamily="18" charset="0"/>
                            </a:rPr>
                            <m:t>2</m:t>
                          </m:r>
                        </m:sup>
                      </m:sSup>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ea typeface="Cambria Math" panose="02040503050406030204" pitchFamily="18" charset="0"/>
                                </a:rPr>
                                <m:t>𝜕</m:t>
                              </m:r>
                            </m:e>
                            <m:sup>
                              <m:r>
                                <a:rPr lang="en-US" i="1">
                                  <a:latin typeface="Cambria Math" panose="02040503050406030204" pitchFamily="18" charset="0"/>
                                </a:rPr>
                                <m:t>2</m:t>
                              </m:r>
                            </m:sup>
                          </m:sSup>
                          <m:r>
                            <a:rPr lang="en-US" i="1">
                              <a:latin typeface="Cambria Math" panose="02040503050406030204" pitchFamily="18" charset="0"/>
                            </a:rPr>
                            <m:t>𝑢</m:t>
                          </m:r>
                        </m:num>
                        <m:den>
                          <m:r>
                            <a:rPr lang="en-US" i="1">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𝑥</m:t>
                              </m:r>
                            </m:e>
                            <m:sup>
                              <m:r>
                                <a:rPr lang="en-US" i="1">
                                  <a:latin typeface="Cambria Math" panose="02040503050406030204" pitchFamily="18" charset="0"/>
                                  <a:ea typeface="Cambria Math" panose="02040503050406030204" pitchFamily="18" charset="0"/>
                                </a:rPr>
                                <m:t>2</m:t>
                              </m:r>
                            </m:sup>
                          </m:sSup>
                        </m:den>
                      </m:f>
                      <m:r>
                        <a:rPr lang="en-US" b="0" i="1" smtClean="0">
                          <a:latin typeface="Cambria Math" panose="02040503050406030204" pitchFamily="18" charset="0"/>
                          <a:ea typeface="Cambria Math" panose="02040503050406030204" pitchFamily="18" charset="0"/>
                        </a:rPr>
                        <m:t>  ⟹  </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𝜔</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𝑢</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𝑣</m:t>
                          </m:r>
                        </m:e>
                        <m:sup>
                          <m:r>
                            <a:rPr lang="en-US" b="0" i="1" smtClean="0">
                              <a:latin typeface="Cambria Math" panose="02040503050406030204" pitchFamily="18" charset="0"/>
                              <a:ea typeface="Cambria Math" panose="02040503050406030204" pitchFamily="18" charset="0"/>
                            </a:rPr>
                            <m:t>2</m:t>
                          </m:r>
                        </m:sup>
                      </m:sSup>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𝑘</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𝑢</m:t>
                      </m:r>
                      <m:r>
                        <a:rPr lang="en-US" b="0" i="1" smtClean="0">
                          <a:latin typeface="Cambria Math" panose="02040503050406030204" pitchFamily="18" charset="0"/>
                          <a:ea typeface="Cambria Math" panose="02040503050406030204" pitchFamily="18" charset="0"/>
                        </a:rPr>
                        <m:t>  ⟹  </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𝑣</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𝜔</m:t>
                              </m:r>
                            </m:e>
                            <m:sup>
                              <m:r>
                                <a:rPr lang="en-US" b="0" i="1" smtClean="0">
                                  <a:latin typeface="Cambria Math" panose="02040503050406030204" pitchFamily="18" charset="0"/>
                                  <a:ea typeface="Cambria Math" panose="02040503050406030204" pitchFamily="18" charset="0"/>
                                </a:rPr>
                                <m:t>2</m:t>
                              </m:r>
                            </m:sup>
                          </m:sSup>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𝑘</m:t>
                              </m:r>
                            </m:e>
                            <m:sup>
                              <m:r>
                                <a:rPr lang="en-US" b="0" i="1" smtClean="0">
                                  <a:latin typeface="Cambria Math" panose="02040503050406030204" pitchFamily="18" charset="0"/>
                                  <a:ea typeface="Cambria Math" panose="02040503050406030204" pitchFamily="18" charset="0"/>
                                </a:rPr>
                                <m:t>2</m:t>
                              </m:r>
                            </m:sup>
                          </m:sSup>
                        </m:den>
                      </m:f>
                      <m:r>
                        <a:rPr lang="en-US" b="0" i="1" smtClean="0">
                          <a:latin typeface="Cambria Math" panose="02040503050406030204" pitchFamily="18" charset="0"/>
                          <a:ea typeface="Cambria Math" panose="02040503050406030204" pitchFamily="18" charset="0"/>
                        </a:rPr>
                        <m:t>  ⟹  </m:t>
                      </m:r>
                      <m:r>
                        <a:rPr lang="en-US" b="0" i="1" smtClean="0">
                          <a:latin typeface="Cambria Math" panose="02040503050406030204" pitchFamily="18" charset="0"/>
                          <a:ea typeface="Cambria Math" panose="02040503050406030204" pitchFamily="18" charset="0"/>
                        </a:rPr>
                        <m:t>𝑣</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𝜔</m:t>
                          </m:r>
                        </m:num>
                        <m:den>
                          <m:r>
                            <a:rPr lang="en-US" b="0" i="1" smtClean="0">
                              <a:latin typeface="Cambria Math" panose="02040503050406030204" pitchFamily="18" charset="0"/>
                              <a:ea typeface="Cambria Math" panose="02040503050406030204" pitchFamily="18" charset="0"/>
                            </a:rPr>
                            <m:t>𝑘</m:t>
                          </m:r>
                        </m:den>
                      </m:f>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𝑓</m:t>
                      </m:r>
                    </m:oMath>
                  </m:oMathPara>
                </a14:m>
                <a:endParaRPr lang="en-US" dirty="0"/>
              </a:p>
              <a:p>
                <a:pPr marL="0" indent="0">
                  <a:buNone/>
                </a:pPr>
                <a:r>
                  <a:rPr lang="en-US" dirty="0"/>
                  <a:t>Superposition of solutions applies. </a:t>
                </a:r>
              </a:p>
              <a:p>
                <a:pPr marL="0" indent="0">
                  <a:buNone/>
                </a:pPr>
                <a:r>
                  <a:rPr lang="en-US" dirty="0"/>
                  <a:t>If </a:t>
                </a:r>
                <a:r>
                  <a:rPr lang="en-US" i="1" dirty="0"/>
                  <a:t>u</a:t>
                </a:r>
                <a:r>
                  <a:rPr lang="en-US" baseline="-25000" dirty="0"/>
                  <a:t>1</a:t>
                </a:r>
                <a:r>
                  <a:rPr lang="en-US" dirty="0"/>
                  <a:t> and </a:t>
                </a:r>
                <a:r>
                  <a:rPr lang="en-US" i="1" dirty="0"/>
                  <a:t>u</a:t>
                </a:r>
                <a:r>
                  <a:rPr lang="en-US" baseline="-25000" dirty="0"/>
                  <a:t>2</a:t>
                </a:r>
                <a:r>
                  <a:rPr lang="en-US" dirty="0"/>
                  <a:t> are solutions, then (</a:t>
                </a:r>
                <a:r>
                  <a:rPr lang="en-US" i="1" dirty="0"/>
                  <a:t>u</a:t>
                </a:r>
                <a:r>
                  <a:rPr lang="en-US" baseline="-25000" dirty="0"/>
                  <a:t>1</a:t>
                </a:r>
                <a:r>
                  <a:rPr lang="en-US" dirty="0"/>
                  <a:t> + </a:t>
                </a:r>
                <a:r>
                  <a:rPr lang="en-US" i="1" dirty="0"/>
                  <a:t>u</a:t>
                </a:r>
                <a:r>
                  <a:rPr lang="en-US" baseline="-25000" dirty="0"/>
                  <a:t>2</a:t>
                </a:r>
                <a:r>
                  <a:rPr lang="en-US" dirty="0"/>
                  <a:t>) is also a solution.</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AFE8EEE4-9642-E43B-D1EB-8D7CB15A365F}"/>
                  </a:ext>
                </a:extLst>
              </p:cNvPr>
              <p:cNvSpPr>
                <a:spLocks noGrp="1" noRot="1" noChangeAspect="1" noMove="1" noResize="1" noEditPoints="1" noAdjustHandles="1" noChangeArrowheads="1" noChangeShapeType="1" noTextEdit="1"/>
              </p:cNvSpPr>
              <p:nvPr>
                <p:ph idx="1"/>
              </p:nvPr>
            </p:nvSpPr>
            <p:spPr>
              <a:blipFill>
                <a:blip r:embed="rId2"/>
                <a:stretch>
                  <a:fillRect l="-1206" t="-2326" b="-2616"/>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F9717FA2-C896-F663-6B67-6F8847F78F1C}"/>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87711C84-39D8-5411-5BF0-8996EA34C4EC}"/>
              </a:ext>
            </a:extLst>
          </p:cNvPr>
          <p:cNvSpPr>
            <a:spLocks noGrp="1"/>
          </p:cNvSpPr>
          <p:nvPr>
            <p:ph type="sldNum" sz="quarter" idx="12"/>
          </p:nvPr>
        </p:nvSpPr>
        <p:spPr/>
        <p:txBody>
          <a:bodyPr/>
          <a:lstStyle/>
          <a:p>
            <a:fld id="{572ECE96-1129-3643-9372-739AE1075948}" type="slidenum">
              <a:rPr lang="en-US" smtClean="0"/>
              <a:t>46</a:t>
            </a:fld>
            <a:endParaRPr lang="en-US"/>
          </a:p>
        </p:txBody>
      </p:sp>
    </p:spTree>
    <p:extLst>
      <p:ext uri="{BB962C8B-B14F-4D97-AF65-F5344CB8AC3E}">
        <p14:creationId xmlns:p14="http://schemas.microsoft.com/office/powerpoint/2010/main" val="42341398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26545-A5B1-6BBB-1E7F-329E7663472D}"/>
              </a:ext>
            </a:extLst>
          </p:cNvPr>
          <p:cNvSpPr>
            <a:spLocks noGrp="1"/>
          </p:cNvSpPr>
          <p:nvPr>
            <p:ph type="title"/>
          </p:nvPr>
        </p:nvSpPr>
        <p:spPr/>
        <p:txBody>
          <a:bodyPr/>
          <a:lstStyle/>
          <a:p>
            <a:r>
              <a:rPr lang="en-US" dirty="0"/>
              <a:t>Schrödinger’s NR Quantum Wave Equation - 2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5795BBC-DC63-C63F-0ECC-2E7DCB04E6DE}"/>
                  </a:ext>
                </a:extLst>
              </p:cNvPr>
              <p:cNvSpPr>
                <a:spLocks noGrp="1"/>
              </p:cNvSpPr>
              <p:nvPr>
                <p:ph idx="1"/>
              </p:nvPr>
            </p:nvSpPr>
            <p:spPr/>
            <p:txBody>
              <a:bodyPr>
                <a:normAutofit lnSpcReduction="10000"/>
              </a:bodyPr>
              <a:lstStyle/>
              <a:p>
                <a:pPr marL="0" indent="0">
                  <a:buNone/>
                </a:pPr>
                <a:r>
                  <a:rPr lang="en-US" dirty="0"/>
                  <a:t>How can we find a 1-D wave equation for a quantum particle?</a:t>
                </a:r>
              </a:p>
              <a:p>
                <a:pPr marL="0" indent="0">
                  <a:buNone/>
                </a:pPr>
                <a:r>
                  <a:rPr lang="en-US" dirty="0"/>
                  <a:t>Particle energy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𝐾𝐸</m:t>
                    </m:r>
                    <m:r>
                      <a:rPr lang="en-US" b="0" i="1" smtClean="0">
                        <a:latin typeface="Cambria Math" panose="02040503050406030204" pitchFamily="18" charset="0"/>
                      </a:rPr>
                      <m:t>+</m:t>
                    </m:r>
                    <m:r>
                      <a:rPr lang="en-US" b="0" i="1" smtClean="0">
                        <a:latin typeface="Cambria Math" panose="02040503050406030204" pitchFamily="18" charset="0"/>
                      </a:rPr>
                      <m:t>𝑃𝐸</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𝑚</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𝑣</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𝑉</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num>
                      <m:den>
                        <m:r>
                          <a:rPr lang="en-US" b="0" i="1" smtClean="0">
                            <a:latin typeface="Cambria Math" panose="02040503050406030204" pitchFamily="18" charset="0"/>
                          </a:rPr>
                          <m:t>2</m:t>
                        </m:r>
                        <m:r>
                          <a:rPr lang="en-US" b="0" i="1" smtClean="0">
                            <a:latin typeface="Cambria Math" panose="02040503050406030204" pitchFamily="18" charset="0"/>
                          </a:rPr>
                          <m:t>𝑚</m:t>
                        </m:r>
                      </m:den>
                    </m:f>
                    <m:r>
                      <a:rPr lang="en-US" b="0" i="1" smtClean="0">
                        <a:latin typeface="Cambria Math" panose="02040503050406030204" pitchFamily="18" charset="0"/>
                      </a:rPr>
                      <m:t>+</m:t>
                    </m:r>
                    <m:r>
                      <a:rPr lang="en-US" b="0" i="1" smtClean="0">
                        <a:latin typeface="Cambria Math" panose="02040503050406030204" pitchFamily="18" charset="0"/>
                      </a:rPr>
                      <m:t>𝑉</m:t>
                    </m:r>
                  </m:oMath>
                </a14:m>
                <a:endParaRPr lang="en-US" dirty="0"/>
              </a:p>
              <a:p>
                <a:pPr marL="0" indent="0">
                  <a:buNone/>
                </a:pPr>
                <a:r>
                  <a:rPr lang="en-US" dirty="0">
                    <a:solidFill>
                      <a:srgbClr val="C00000"/>
                    </a:solidFill>
                  </a:rPr>
                  <a:t>Assume a wave solution </a:t>
                </a:r>
                <a14:m>
                  <m:oMath xmlns:m="http://schemas.openxmlformats.org/officeDocument/2006/math">
                    <m:r>
                      <m:rPr>
                        <m:sty m:val="p"/>
                      </m:rPr>
                      <a:rPr lang="el-GR" i="1" smtClean="0">
                        <a:solidFill>
                          <a:srgbClr val="C00000"/>
                        </a:solidFill>
                        <a:latin typeface="Cambria Math" panose="02040503050406030204" pitchFamily="18" charset="0"/>
                        <a:ea typeface="Cambria Math" panose="02040503050406030204" pitchFamily="18" charset="0"/>
                      </a:rPr>
                      <m:t>Ψ</m:t>
                    </m:r>
                    <m:r>
                      <a:rPr lang="en-US" b="0" i="1" smtClean="0">
                        <a:solidFill>
                          <a:srgbClr val="C00000"/>
                        </a:solidFill>
                        <a:latin typeface="Cambria Math" panose="02040503050406030204" pitchFamily="18" charset="0"/>
                        <a:ea typeface="Cambria Math" panose="02040503050406030204" pitchFamily="18" charset="0"/>
                      </a:rPr>
                      <m:t>=</m:t>
                    </m:r>
                    <m:r>
                      <a:rPr lang="en-US" b="0" i="1" smtClean="0">
                        <a:solidFill>
                          <a:srgbClr val="C00000"/>
                        </a:solidFill>
                        <a:latin typeface="Cambria Math" panose="02040503050406030204" pitchFamily="18" charset="0"/>
                        <a:ea typeface="Cambria Math" panose="02040503050406030204" pitchFamily="18" charset="0"/>
                      </a:rPr>
                      <m:t>𝐴</m:t>
                    </m:r>
                    <m:sSup>
                      <m:sSupPr>
                        <m:ctrlPr>
                          <a:rPr lang="en-US" b="0" i="1" smtClean="0">
                            <a:solidFill>
                              <a:srgbClr val="C00000"/>
                            </a:solidFill>
                            <a:latin typeface="Cambria Math" panose="02040503050406030204" pitchFamily="18" charset="0"/>
                            <a:ea typeface="Cambria Math" panose="02040503050406030204" pitchFamily="18" charset="0"/>
                          </a:rPr>
                        </m:ctrlPr>
                      </m:sSupPr>
                      <m:e>
                        <m:r>
                          <a:rPr lang="en-US" b="0" i="1" smtClean="0">
                            <a:solidFill>
                              <a:srgbClr val="C00000"/>
                            </a:solidFill>
                            <a:latin typeface="Cambria Math" panose="02040503050406030204" pitchFamily="18" charset="0"/>
                            <a:ea typeface="Cambria Math" panose="02040503050406030204" pitchFamily="18" charset="0"/>
                          </a:rPr>
                          <m:t>𝑒</m:t>
                        </m:r>
                      </m:e>
                      <m:sup>
                        <m:r>
                          <a:rPr lang="en-US" b="0" i="1" smtClean="0">
                            <a:solidFill>
                              <a:srgbClr val="C00000"/>
                            </a:solidFill>
                            <a:latin typeface="Cambria Math" panose="02040503050406030204" pitchFamily="18" charset="0"/>
                            <a:ea typeface="Cambria Math" panose="02040503050406030204" pitchFamily="18" charset="0"/>
                          </a:rPr>
                          <m:t>𝑖</m:t>
                        </m:r>
                        <m:r>
                          <a:rPr lang="en-US" b="0" i="1" smtClean="0">
                            <a:solidFill>
                              <a:srgbClr val="C00000"/>
                            </a:solidFill>
                            <a:latin typeface="Cambria Math" panose="02040503050406030204" pitchFamily="18" charset="0"/>
                            <a:ea typeface="Cambria Math" panose="02040503050406030204" pitchFamily="18" charset="0"/>
                          </a:rPr>
                          <m:t>(</m:t>
                        </m:r>
                        <m:r>
                          <a:rPr lang="en-US" b="0" i="1" smtClean="0">
                            <a:solidFill>
                              <a:srgbClr val="C00000"/>
                            </a:solidFill>
                            <a:latin typeface="Cambria Math" panose="02040503050406030204" pitchFamily="18" charset="0"/>
                            <a:ea typeface="Cambria Math" panose="02040503050406030204" pitchFamily="18" charset="0"/>
                          </a:rPr>
                          <m:t>𝑘𝑥</m:t>
                        </m:r>
                        <m:r>
                          <a:rPr lang="en-US" b="0" i="1" smtClean="0">
                            <a:solidFill>
                              <a:srgbClr val="C00000"/>
                            </a:solidFill>
                            <a:latin typeface="Cambria Math" panose="02040503050406030204" pitchFamily="18" charset="0"/>
                            <a:ea typeface="Cambria Math" panose="02040503050406030204" pitchFamily="18" charset="0"/>
                          </a:rPr>
                          <m:t>−</m:t>
                        </m:r>
                        <m:r>
                          <a:rPr lang="en-US" b="0" i="1" smtClean="0">
                            <a:solidFill>
                              <a:srgbClr val="C00000"/>
                            </a:solidFill>
                            <a:latin typeface="Cambria Math" panose="02040503050406030204" pitchFamily="18" charset="0"/>
                            <a:ea typeface="Cambria Math" panose="02040503050406030204" pitchFamily="18" charset="0"/>
                          </a:rPr>
                          <m:t>𝜔</m:t>
                        </m:r>
                        <m:r>
                          <a:rPr lang="en-US" b="0" i="1" smtClean="0">
                            <a:solidFill>
                              <a:srgbClr val="C00000"/>
                            </a:solidFill>
                            <a:latin typeface="Cambria Math" panose="02040503050406030204" pitchFamily="18" charset="0"/>
                            <a:ea typeface="Cambria Math" panose="02040503050406030204" pitchFamily="18" charset="0"/>
                          </a:rPr>
                          <m:t>𝑡</m:t>
                        </m:r>
                        <m:r>
                          <a:rPr lang="en-US" b="0" i="1" smtClean="0">
                            <a:solidFill>
                              <a:srgbClr val="C00000"/>
                            </a:solidFill>
                            <a:latin typeface="Cambria Math" panose="02040503050406030204" pitchFamily="18" charset="0"/>
                            <a:ea typeface="Cambria Math" panose="02040503050406030204" pitchFamily="18" charset="0"/>
                          </a:rPr>
                          <m:t>)</m:t>
                        </m:r>
                      </m:sup>
                    </m:sSup>
                  </m:oMath>
                </a14:m>
                <a:r>
                  <a:rPr lang="en-US" dirty="0">
                    <a:solidFill>
                      <a:srgbClr val="C00000"/>
                    </a:solidFill>
                  </a:rPr>
                  <a:t>. Then look for an equation.</a:t>
                </a:r>
              </a:p>
              <a:p>
                <a:pPr marL="0" indent="0">
                  <a:buNone/>
                </a:pPr>
                <a:r>
                  <a:rPr lang="en-US" dirty="0">
                    <a:solidFill>
                      <a:srgbClr val="C00000"/>
                    </a:solidFill>
                  </a:rPr>
                  <a:t>Assume </a:t>
                </a:r>
                <a14:m>
                  <m:oMath xmlns:m="http://schemas.openxmlformats.org/officeDocument/2006/math">
                    <m:r>
                      <a:rPr lang="en-US" b="0" i="1" smtClean="0">
                        <a:solidFill>
                          <a:srgbClr val="C00000"/>
                        </a:solidFill>
                        <a:latin typeface="Cambria Math" panose="02040503050406030204" pitchFamily="18" charset="0"/>
                      </a:rPr>
                      <m:t>𝐸</m:t>
                    </m:r>
                    <m:r>
                      <a:rPr lang="en-US" b="0" i="1" smtClean="0">
                        <a:solidFill>
                          <a:srgbClr val="C00000"/>
                        </a:solidFill>
                        <a:latin typeface="Cambria Math" panose="02040503050406030204" pitchFamily="18" charset="0"/>
                      </a:rPr>
                      <m:t>=ℏ</m:t>
                    </m:r>
                    <m:r>
                      <a:rPr lang="en-US" b="0" i="1" smtClean="0">
                        <a:solidFill>
                          <a:srgbClr val="C00000"/>
                        </a:solidFill>
                        <a:latin typeface="Cambria Math" panose="02040503050406030204" pitchFamily="18" charset="0"/>
                        <a:ea typeface="Cambria Math" panose="02040503050406030204" pitchFamily="18" charset="0"/>
                      </a:rPr>
                      <m:t>𝜔</m:t>
                    </m:r>
                  </m:oMath>
                </a14:m>
                <a:r>
                  <a:rPr lang="en-US" dirty="0">
                    <a:solidFill>
                      <a:srgbClr val="C00000"/>
                    </a:solidFill>
                  </a:rPr>
                  <a:t> and </a:t>
                </a:r>
                <a14:m>
                  <m:oMath xmlns:m="http://schemas.openxmlformats.org/officeDocument/2006/math">
                    <m:r>
                      <a:rPr lang="en-US" b="0" i="1" smtClean="0">
                        <a:solidFill>
                          <a:srgbClr val="C00000"/>
                        </a:solidFill>
                        <a:latin typeface="Cambria Math" panose="02040503050406030204" pitchFamily="18" charset="0"/>
                      </a:rPr>
                      <m:t>𝑝</m:t>
                    </m:r>
                    <m:r>
                      <a:rPr lang="en-US" b="0" i="1" smtClean="0">
                        <a:solidFill>
                          <a:srgbClr val="C00000"/>
                        </a:solidFill>
                        <a:latin typeface="Cambria Math" panose="02040503050406030204" pitchFamily="18" charset="0"/>
                      </a:rPr>
                      <m:t>=ℏ</m:t>
                    </m:r>
                    <m:r>
                      <a:rPr lang="en-US" b="0" i="1" smtClean="0">
                        <a:solidFill>
                          <a:srgbClr val="C00000"/>
                        </a:solidFill>
                        <a:latin typeface="Cambria Math" panose="02040503050406030204" pitchFamily="18" charset="0"/>
                      </a:rPr>
                      <m:t>𝑘</m:t>
                    </m:r>
                  </m:oMath>
                </a14:m>
                <a:r>
                  <a:rPr lang="en-US" dirty="0">
                    <a:solidFill>
                      <a:srgbClr val="C00000"/>
                    </a:solidFill>
                  </a:rPr>
                  <a:t> </a:t>
                </a:r>
                <a:r>
                  <a:rPr lang="en-US" dirty="0"/>
                  <a:t>characterize the wave aspects of a non-relativistic particle  (mass = </a:t>
                </a:r>
                <a:r>
                  <a:rPr lang="en-US" i="1" dirty="0"/>
                  <a:t>m</a:t>
                </a:r>
                <a:r>
                  <a:rPr lang="en-US" dirty="0"/>
                  <a:t>) in 1-D motion.</a:t>
                </a:r>
              </a:p>
              <a:p>
                <a:pPr marL="0" indent="0">
                  <a:buNone/>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den>
                      </m:f>
                      <m:d>
                        <m:dPr>
                          <m:begChr m:val="["/>
                          <m:endChr m:val="]"/>
                          <m:ctrlPr>
                            <a:rPr lang="en-US" i="1" smtClean="0">
                              <a:latin typeface="Cambria Math" panose="02040503050406030204" pitchFamily="18" charset="0"/>
                            </a:rPr>
                          </m:ctrlPr>
                        </m:dPr>
                        <m:e>
                          <m:r>
                            <m:rPr>
                              <m:sty m:val="p"/>
                            </m:rPr>
                            <a:rPr lang="el-GR"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𝜔</m:t>
                      </m:r>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d>
                        <m:dPr>
                          <m:ctrlPr>
                            <a:rPr lang="en-US" b="0" i="1" smtClean="0">
                              <a:latin typeface="Cambria Math" panose="02040503050406030204" pitchFamily="18" charset="0"/>
                              <a:ea typeface="Cambria Math" panose="02040503050406030204" pitchFamily="18" charset="0"/>
                            </a:rPr>
                          </m:ctrlPr>
                        </m:dPr>
                        <m:e>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𝐸</m:t>
                              </m:r>
                            </m:num>
                            <m:den>
                              <m:r>
                                <a:rPr lang="en-US" b="0" i="1" smtClean="0">
                                  <a:latin typeface="Cambria Math" panose="02040503050406030204" pitchFamily="18" charset="0"/>
                                  <a:ea typeface="Cambria Math" panose="02040503050406030204" pitchFamily="18" charset="0"/>
                                </a:rPr>
                                <m:t>ℏ</m:t>
                              </m:r>
                            </m:den>
                          </m:f>
                        </m:e>
                      </m:d>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ea typeface="Cambria Math" panose="02040503050406030204" pitchFamily="18" charset="0"/>
                        </a:rPr>
                        <m:t>⟹ </m:t>
                      </m:r>
                      <m:d>
                        <m:dPr>
                          <m:ctrlPr>
                            <a:rPr lang="en-US" b="0" i="1" smtClean="0">
                              <a:latin typeface="Cambria Math" panose="02040503050406030204" pitchFamily="18" charset="0"/>
                              <a:ea typeface="Cambria Math" panose="02040503050406030204" pitchFamily="18" charset="0"/>
                            </a:rPr>
                          </m:ctrlPr>
                        </m:dPr>
                        <m:e>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−ℏ</m:t>
                              </m:r>
                            </m:num>
                            <m:den>
                              <m:r>
                                <a:rPr lang="en-US" b="0" i="1" smtClean="0">
                                  <a:latin typeface="Cambria Math" panose="02040503050406030204" pitchFamily="18" charset="0"/>
                                  <a:ea typeface="Cambria Math" panose="02040503050406030204" pitchFamily="18" charset="0"/>
                                </a:rPr>
                                <m:t>𝑖</m:t>
                              </m:r>
                            </m:den>
                          </m:f>
                        </m:e>
                      </m:d>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num>
                        <m:den>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den>
                      </m:f>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ℏ</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num>
                        <m:den>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den>
                      </m:f>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𝐸</m:t>
                      </m:r>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oMath>
                  </m:oMathPara>
                </a14:m>
                <a:endParaRPr lang="en-US" dirty="0"/>
              </a:p>
              <a:p>
                <a:pPr marL="0" indent="0">
                  <a:buNone/>
                </a:pPr>
                <a:endParaRPr lang="en-US" sz="800" dirty="0"/>
              </a:p>
              <a:p>
                <a:pPr marL="0" indent="0">
                  <a:buNone/>
                </a:pPr>
                <a14:m>
                  <m:oMathPara xmlns:m="http://schemas.openxmlformats.org/officeDocument/2006/math">
                    <m:oMathParaPr>
                      <m:jc m:val="left"/>
                    </m:oMathParaPr>
                    <m:oMath xmlns:m="http://schemas.openxmlformats.org/officeDocument/2006/math">
                      <m:f>
                        <m:fPr>
                          <m:ctrlPr>
                            <a:rPr lang="en-US" i="1" smtClean="0">
                              <a:latin typeface="Cambria Math" panose="02040503050406030204" pitchFamily="18" charset="0"/>
                            </a:rPr>
                          </m:ctrlPr>
                        </m:fPr>
                        <m:num>
                          <m:sSup>
                            <m:sSupPr>
                              <m:ctrlPr>
                                <a:rPr lang="en-US" i="1" smtClean="0">
                                  <a:latin typeface="Cambria Math" panose="02040503050406030204" pitchFamily="18" charset="0"/>
                                </a:rPr>
                              </m:ctrlPr>
                            </m:sSupPr>
                            <m:e>
                              <m:r>
                                <a:rPr lang="en-US" i="1" smtClean="0">
                                  <a:latin typeface="Cambria Math" panose="02040503050406030204" pitchFamily="18" charset="0"/>
                                  <a:ea typeface="Cambria Math" panose="02040503050406030204" pitchFamily="18" charset="0"/>
                                </a:rPr>
                                <m:t>𝜕</m:t>
                              </m:r>
                            </m:e>
                            <m:sup>
                              <m:r>
                                <a:rPr lang="en-US" b="0" i="1" smtClean="0">
                                  <a:latin typeface="Cambria Math" panose="02040503050406030204" pitchFamily="18" charset="0"/>
                                </a:rPr>
                                <m:t>2</m:t>
                              </m:r>
                            </m:sup>
                          </m:sSup>
                        </m:num>
                        <m:den>
                          <m:r>
                            <a:rPr lang="en-US" i="1" smtClean="0">
                              <a:latin typeface="Cambria Math" panose="02040503050406030204" pitchFamily="18" charset="0"/>
                              <a:ea typeface="Cambria Math" panose="02040503050406030204" pitchFamily="18" charset="0"/>
                            </a:rPr>
                            <m:t>𝜕</m:t>
                          </m:r>
                          <m:sSup>
                            <m:sSupPr>
                              <m:ctrlPr>
                                <a:rPr lang="en-US"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𝑥</m:t>
                              </m:r>
                            </m:e>
                            <m:sup>
                              <m:r>
                                <a:rPr lang="en-US" b="0" i="1" smtClean="0">
                                  <a:latin typeface="Cambria Math" panose="02040503050406030204" pitchFamily="18" charset="0"/>
                                  <a:ea typeface="Cambria Math" panose="02040503050406030204" pitchFamily="18" charset="0"/>
                                </a:rPr>
                                <m:t>2</m:t>
                              </m:r>
                            </m:sup>
                          </m:sSup>
                        </m:den>
                      </m:f>
                      <m:d>
                        <m:dPr>
                          <m:begChr m:val="["/>
                          <m:endChr m:val="]"/>
                          <m:ctrlPr>
                            <a:rPr lang="en-US" i="1" smtClean="0">
                              <a:latin typeface="Cambria Math" panose="02040503050406030204" pitchFamily="18" charset="0"/>
                            </a:rPr>
                          </m:ctrlPr>
                        </m:dPr>
                        <m:e>
                          <m:r>
                            <m:rPr>
                              <m:sty m:val="p"/>
                            </m:rPr>
                            <a:rPr lang="el-GR"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2</m:t>
                          </m:r>
                        </m:sup>
                      </m:sSup>
                      <m:d>
                        <m:dPr>
                          <m:begChr m:val="["/>
                          <m:endChr m:val="]"/>
                          <m:ctrlPr>
                            <a:rPr lang="en-US" b="0" i="1" smtClean="0">
                              <a:latin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num>
                        <m:den>
                          <m:sSup>
                            <m:sSupPr>
                              <m:ctrlPr>
                                <a:rPr lang="en-US" b="0" i="1" smtClean="0">
                                  <a:latin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ℏ</m:t>
                              </m:r>
                            </m:e>
                            <m:sup>
                              <m:r>
                                <a:rPr lang="en-US" b="0" i="1" smtClean="0">
                                  <a:latin typeface="Cambria Math" panose="02040503050406030204" pitchFamily="18" charset="0"/>
                                </a:rPr>
                                <m:t>2</m:t>
                              </m:r>
                            </m:sup>
                          </m:sSup>
                        </m:den>
                      </m:f>
                      <m:d>
                        <m:dPr>
                          <m:begChr m:val="["/>
                          <m:endChr m:val="]"/>
                          <m:ctrlPr>
                            <a:rPr lang="en-US" b="0" i="1" smtClean="0">
                              <a:latin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ℏ</m:t>
                              </m:r>
                            </m:e>
                            <m:sup>
                              <m:r>
                                <a:rPr lang="en-US" b="0" i="1" smtClean="0">
                                  <a:latin typeface="Cambria Math" panose="02040503050406030204" pitchFamily="18" charset="0"/>
                                  <a:ea typeface="Cambria Math" panose="02040503050406030204" pitchFamily="18" charset="0"/>
                                </a:rPr>
                                <m:t>2</m:t>
                              </m:r>
                            </m:sup>
                          </m:sSup>
                        </m:num>
                        <m:den>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𝑚</m:t>
                          </m:r>
                        </m:den>
                      </m:f>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m:t>
                              </m:r>
                            </m:e>
                            <m:sup>
                              <m:r>
                                <a:rPr lang="en-US" b="0" i="1" smtClean="0">
                                  <a:latin typeface="Cambria Math" panose="02040503050406030204" pitchFamily="18" charset="0"/>
                                  <a:ea typeface="Cambria Math" panose="02040503050406030204" pitchFamily="18" charset="0"/>
                                </a:rPr>
                                <m:t>2</m:t>
                              </m:r>
                            </m:sup>
                          </m:sSup>
                        </m:num>
                        <m:den>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𝑥</m:t>
                              </m:r>
                            </m:e>
                            <m:sup>
                              <m:r>
                                <a:rPr lang="en-US" b="0" i="1" smtClean="0">
                                  <a:latin typeface="Cambria Math" panose="02040503050406030204" pitchFamily="18" charset="0"/>
                                  <a:ea typeface="Cambria Math" panose="02040503050406030204" pitchFamily="18" charset="0"/>
                                </a:rPr>
                                <m:t>2</m:t>
                              </m:r>
                            </m:sup>
                          </m:sSup>
                        </m:den>
                      </m:f>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𝑝</m:t>
                              </m:r>
                            </m:e>
                            <m:sup>
                              <m:r>
                                <a:rPr lang="en-US" b="0" i="1" smtClean="0">
                                  <a:latin typeface="Cambria Math" panose="02040503050406030204" pitchFamily="18" charset="0"/>
                                  <a:ea typeface="Cambria Math" panose="02040503050406030204" pitchFamily="18" charset="0"/>
                                </a:rPr>
                                <m:t>2</m:t>
                              </m:r>
                            </m:sup>
                          </m:sSup>
                        </m:num>
                        <m:den>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𝑚</m:t>
                          </m:r>
                        </m:den>
                      </m:f>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oMath>
                  </m:oMathPara>
                </a14:m>
                <a:endParaRPr lang="en-US" dirty="0"/>
              </a:p>
            </p:txBody>
          </p:sp>
        </mc:Choice>
        <mc:Fallback xmlns="">
          <p:sp>
            <p:nvSpPr>
              <p:cNvPr id="3" name="Content Placeholder 2">
                <a:extLst>
                  <a:ext uri="{FF2B5EF4-FFF2-40B4-BE49-F238E27FC236}">
                    <a16:creationId xmlns:a16="http://schemas.microsoft.com/office/drawing/2014/main" id="{15795BBC-DC63-C63F-0ECC-2E7DCB04E6DE}"/>
                  </a:ext>
                </a:extLst>
              </p:cNvPr>
              <p:cNvSpPr>
                <a:spLocks noGrp="1" noRot="1" noChangeAspect="1" noMove="1" noResize="1" noEditPoints="1" noAdjustHandles="1" noChangeArrowheads="1" noChangeShapeType="1" noTextEdit="1"/>
              </p:cNvSpPr>
              <p:nvPr>
                <p:ph idx="1"/>
              </p:nvPr>
            </p:nvSpPr>
            <p:spPr>
              <a:blipFill>
                <a:blip r:embed="rId2"/>
                <a:stretch>
                  <a:fillRect l="-1206" t="-3198" r="-241"/>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F0B015D3-36E1-D17D-BF33-0AAB3E990E60}"/>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830E4D67-EA90-72E4-6778-15BD6213E60F}"/>
              </a:ext>
            </a:extLst>
          </p:cNvPr>
          <p:cNvSpPr>
            <a:spLocks noGrp="1"/>
          </p:cNvSpPr>
          <p:nvPr>
            <p:ph type="sldNum" sz="quarter" idx="12"/>
          </p:nvPr>
        </p:nvSpPr>
        <p:spPr/>
        <p:txBody>
          <a:bodyPr/>
          <a:lstStyle/>
          <a:p>
            <a:fld id="{572ECE96-1129-3643-9372-739AE1075948}" type="slidenum">
              <a:rPr lang="en-US" smtClean="0"/>
              <a:t>47</a:t>
            </a:fld>
            <a:endParaRPr lang="en-US"/>
          </a:p>
        </p:txBody>
      </p:sp>
    </p:spTree>
    <p:extLst>
      <p:ext uri="{BB962C8B-B14F-4D97-AF65-F5344CB8AC3E}">
        <p14:creationId xmlns:p14="http://schemas.microsoft.com/office/powerpoint/2010/main" val="21566868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144D0-1B99-464C-4CE2-8DBDD0F2648C}"/>
              </a:ext>
            </a:extLst>
          </p:cNvPr>
          <p:cNvSpPr>
            <a:spLocks noGrp="1"/>
          </p:cNvSpPr>
          <p:nvPr>
            <p:ph type="title"/>
          </p:nvPr>
        </p:nvSpPr>
        <p:spPr/>
        <p:txBody>
          <a:bodyPr/>
          <a:lstStyle/>
          <a:p>
            <a:r>
              <a:rPr lang="en-US" dirty="0"/>
              <a:t>Schrödinger’s NR Quantum Wave Equation - 3</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54DE375-9280-A263-E1AC-4D79D520CC97}"/>
                  </a:ext>
                </a:extLst>
              </p:cNvPr>
              <p:cNvSpPr>
                <a:spLocks noGrp="1"/>
              </p:cNvSpPr>
              <p:nvPr>
                <p:ph idx="1"/>
              </p:nvPr>
            </p:nvSpPr>
            <p:spPr/>
            <p:txBody>
              <a:bodyPr>
                <a:normAutofit lnSpcReduction="10000"/>
              </a:bodyPr>
              <a:lstStyle/>
              <a:p>
                <a:pPr marL="0" indent="0">
                  <a:buNone/>
                </a:pPr>
                <a:r>
                  <a:rPr lang="en-US" dirty="0"/>
                  <a:t>Then the energy equation for a non-relativistic particle in 1-D motion </a:t>
                </a:r>
                <a14:m>
                  <m:oMath xmlns:m="http://schemas.openxmlformats.org/officeDocument/2006/math">
                    <m:d>
                      <m:dPr>
                        <m:ctrlPr>
                          <a:rPr lang="en-US" i="1" smtClean="0">
                            <a:latin typeface="Cambria Math" panose="02040503050406030204" pitchFamily="18" charset="0"/>
                          </a:rPr>
                        </m:ctrlPr>
                      </m:dPr>
                      <m:e>
                        <m:r>
                          <a:rPr lang="en-US" b="0" i="1" smtClean="0">
                            <a:latin typeface="Cambria Math" panose="02040503050406030204" pitchFamily="18" charset="0"/>
                          </a:rPr>
                          <m:t>𝐸</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num>
                          <m:den>
                            <m:r>
                              <a:rPr lang="en-US" b="0" i="1" smtClean="0">
                                <a:latin typeface="Cambria Math" panose="02040503050406030204" pitchFamily="18" charset="0"/>
                              </a:rPr>
                              <m:t>2</m:t>
                            </m:r>
                            <m:r>
                              <a:rPr lang="en-US" b="0" i="1" smtClean="0">
                                <a:latin typeface="Cambria Math" panose="02040503050406030204" pitchFamily="18" charset="0"/>
                              </a:rPr>
                              <m:t>𝑚</m:t>
                            </m:r>
                          </m:den>
                        </m:f>
                        <m:r>
                          <a:rPr lang="en-US" b="0" i="1" smtClean="0">
                            <a:latin typeface="Cambria Math" panose="02040503050406030204" pitchFamily="18" charset="0"/>
                          </a:rPr>
                          <m:t>+</m:t>
                        </m:r>
                        <m:r>
                          <a:rPr lang="en-US" b="0" i="1" smtClean="0">
                            <a:latin typeface="Cambria Math" panose="02040503050406030204" pitchFamily="18" charset="0"/>
                          </a:rPr>
                          <m:t>𝑉</m:t>
                        </m:r>
                      </m:e>
                    </m:d>
                  </m:oMath>
                </a14:m>
                <a:r>
                  <a:rPr lang="en-US" dirty="0"/>
                  <a:t> becomes either</a:t>
                </a:r>
              </a:p>
              <a:p>
                <a:pPr marL="0" indent="0">
                  <a:buNone/>
                </a:pPr>
                <a14:m>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ℏ</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num>
                      <m:den>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den>
                    </m:f>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ℏ</m:t>
                            </m:r>
                          </m:e>
                          <m:sup>
                            <m:r>
                              <a:rPr lang="en-US" b="0" i="1" smtClean="0">
                                <a:latin typeface="Cambria Math" panose="02040503050406030204" pitchFamily="18" charset="0"/>
                                <a:ea typeface="Cambria Math" panose="02040503050406030204" pitchFamily="18" charset="0"/>
                              </a:rPr>
                              <m:t>2</m:t>
                            </m:r>
                          </m:sup>
                        </m:sSup>
                      </m:num>
                      <m:den>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𝑚</m:t>
                        </m:r>
                      </m:den>
                    </m:f>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m:t>
                            </m:r>
                          </m:e>
                          <m:sup>
                            <m:r>
                              <a:rPr lang="en-US" b="0" i="1" smtClean="0">
                                <a:latin typeface="Cambria Math" panose="02040503050406030204" pitchFamily="18" charset="0"/>
                                <a:ea typeface="Cambria Math" panose="02040503050406030204" pitchFamily="18" charset="0"/>
                              </a:rPr>
                              <m:t>2</m:t>
                            </m:r>
                          </m:sup>
                        </m:sSup>
                      </m:num>
                      <m:den>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𝑥</m:t>
                            </m:r>
                          </m:e>
                          <m:sup>
                            <m:r>
                              <a:rPr lang="en-US" b="0" i="1" smtClean="0">
                                <a:latin typeface="Cambria Math" panose="02040503050406030204" pitchFamily="18" charset="0"/>
                                <a:ea typeface="Cambria Math" panose="02040503050406030204" pitchFamily="18" charset="0"/>
                              </a:rPr>
                              <m:t>2</m:t>
                            </m:r>
                          </m:sup>
                        </m:sSup>
                      </m:den>
                    </m:f>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𝑉</m:t>
                    </m:r>
                    <m:d>
                      <m:dPr>
                        <m:begChr m:val="["/>
                        <m:endChr m:val="]"/>
                        <m:ctrlPr>
                          <a:rPr lang="en-US" b="0" i="1" smtClean="0">
                            <a:latin typeface="Cambria Math" panose="02040503050406030204" pitchFamily="18" charset="0"/>
                            <a:ea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oMath>
                </a14:m>
                <a:r>
                  <a:rPr lang="en-US" dirty="0"/>
                  <a:t>    for variable </a:t>
                </a:r>
                <a:r>
                  <a:rPr lang="en-US" i="1" dirty="0"/>
                  <a:t>E</a:t>
                </a:r>
                <a:r>
                  <a:rPr lang="en-US" dirty="0"/>
                  <a:t> (time dependent)</a:t>
                </a:r>
              </a:p>
              <a:p>
                <a:pPr marL="0" indent="0">
                  <a:buNone/>
                </a:pPr>
                <a:r>
                  <a:rPr lang="en-US" dirty="0"/>
                  <a:t>or</a:t>
                </a:r>
              </a:p>
              <a:p>
                <a:pPr marL="0" indent="0">
                  <a:buNone/>
                </a:pPr>
                <a:r>
                  <a:rPr lang="en-US" b="0" dirty="0"/>
                  <a:t>       </a:t>
                </a:r>
                <a14:m>
                  <m:oMath xmlns:m="http://schemas.openxmlformats.org/officeDocument/2006/math">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ℏ</m:t>
                            </m:r>
                          </m:e>
                          <m:sup>
                            <m:r>
                              <a:rPr lang="en-US" b="0" i="1" smtClean="0">
                                <a:latin typeface="Cambria Math" panose="02040503050406030204" pitchFamily="18" charset="0"/>
                              </a:rPr>
                              <m:t>2</m:t>
                            </m:r>
                          </m:sup>
                        </m:sSup>
                      </m:num>
                      <m:den>
                        <m:r>
                          <a:rPr lang="en-US" b="0" i="1" smtClean="0">
                            <a:latin typeface="Cambria Math" panose="02040503050406030204" pitchFamily="18" charset="0"/>
                          </a:rPr>
                          <m:t>2</m:t>
                        </m:r>
                        <m:r>
                          <a:rPr lang="en-US" b="0" i="1" smtClean="0">
                            <a:latin typeface="Cambria Math" panose="02040503050406030204" pitchFamily="18" charset="0"/>
                          </a:rPr>
                          <m:t>𝑚</m:t>
                        </m:r>
                      </m:den>
                    </m:f>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m:t>
                            </m:r>
                          </m:e>
                          <m:sup>
                            <m:r>
                              <a:rPr lang="en-US" b="0" i="1" smtClean="0">
                                <a:latin typeface="Cambria Math" panose="02040503050406030204" pitchFamily="18" charset="0"/>
                              </a:rPr>
                              <m:t>2</m:t>
                            </m:r>
                          </m:sup>
                        </m:sSup>
                      </m:num>
                      <m:den>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𝑥</m:t>
                            </m:r>
                          </m:e>
                          <m:sup>
                            <m:r>
                              <a:rPr lang="en-US" b="0" i="1" smtClean="0">
                                <a:latin typeface="Cambria Math" panose="02040503050406030204" pitchFamily="18" charset="0"/>
                                <a:ea typeface="Cambria Math" panose="02040503050406030204" pitchFamily="18" charset="0"/>
                              </a:rPr>
                              <m:t>2</m:t>
                            </m:r>
                          </m:sup>
                        </m:sSup>
                      </m:den>
                    </m:f>
                    <m:d>
                      <m:dPr>
                        <m:begChr m:val="["/>
                        <m:endChr m:val="]"/>
                        <m:ctrlPr>
                          <a:rPr lang="en-US" b="0" i="1" smtClean="0">
                            <a:latin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r>
                      <a:rPr lang="en-US" b="0" i="1" smtClean="0">
                        <a:latin typeface="Cambria Math" panose="02040503050406030204" pitchFamily="18" charset="0"/>
                      </a:rPr>
                      <m:t>+</m:t>
                    </m:r>
                    <m:r>
                      <a:rPr lang="en-US" b="0" i="1" smtClean="0">
                        <a:latin typeface="Cambria Math" panose="02040503050406030204" pitchFamily="18" charset="0"/>
                      </a:rPr>
                      <m:t>𝑉</m:t>
                    </m:r>
                    <m:d>
                      <m:dPr>
                        <m:begChr m:val="["/>
                        <m:endChr m:val="]"/>
                        <m:ctrlPr>
                          <a:rPr lang="en-US" b="0" i="1" smtClean="0">
                            <a:latin typeface="Cambria Math" panose="02040503050406030204" pitchFamily="18" charset="0"/>
                          </a:rPr>
                        </m:ctrlPr>
                      </m:dPr>
                      <m:e>
                        <m:r>
                          <m:rPr>
                            <m:sty m:val="p"/>
                          </m:rPr>
                          <a:rPr lang="el-GR" b="0" i="1" smtClean="0">
                            <a:latin typeface="Cambria Math" panose="02040503050406030204" pitchFamily="18" charset="0"/>
                            <a:ea typeface="Cambria Math" panose="02040503050406030204" pitchFamily="18" charset="0"/>
                          </a:rPr>
                          <m:t>Ψ</m:t>
                        </m:r>
                      </m:e>
                    </m:d>
                  </m:oMath>
                </a14:m>
                <a:r>
                  <a:rPr lang="en-US" dirty="0"/>
                  <a:t>    for constant </a:t>
                </a:r>
                <a:r>
                  <a:rPr lang="en-US" i="1" dirty="0"/>
                  <a:t>E</a:t>
                </a:r>
                <a:r>
                  <a:rPr lang="en-US" dirty="0"/>
                  <a:t> (time independent).</a:t>
                </a:r>
              </a:p>
              <a:p>
                <a:pPr marL="0" indent="0">
                  <a:buNone/>
                </a:pPr>
                <a:endParaRPr lang="en-US" dirty="0"/>
              </a:p>
              <a:p>
                <a:pPr marL="0" indent="0">
                  <a:buNone/>
                </a:pPr>
                <a:r>
                  <a:rPr lang="en-US" dirty="0"/>
                  <a:t>1926 – Max Born proposed that </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Ψ</m:t>
                    </m:r>
                  </m:oMath>
                </a14:m>
                <a:r>
                  <a:rPr lang="en-US" dirty="0"/>
                  <a:t> represents the probability amplitude for finding the particle at a particular place and time.</a:t>
                </a:r>
              </a:p>
            </p:txBody>
          </p:sp>
        </mc:Choice>
        <mc:Fallback xmlns="">
          <p:sp>
            <p:nvSpPr>
              <p:cNvPr id="3" name="Content Placeholder 2">
                <a:extLst>
                  <a:ext uri="{FF2B5EF4-FFF2-40B4-BE49-F238E27FC236}">
                    <a16:creationId xmlns:a16="http://schemas.microsoft.com/office/drawing/2014/main" id="{C54DE375-9280-A263-E1AC-4D79D520CC97}"/>
                  </a:ext>
                </a:extLst>
              </p:cNvPr>
              <p:cNvSpPr>
                <a:spLocks noGrp="1" noRot="1" noChangeAspect="1" noMove="1" noResize="1" noEditPoints="1" noAdjustHandles="1" noChangeArrowheads="1" noChangeShapeType="1" noTextEdit="1"/>
              </p:cNvSpPr>
              <p:nvPr>
                <p:ph idx="1"/>
              </p:nvPr>
            </p:nvSpPr>
            <p:spPr>
              <a:blipFill>
                <a:blip r:embed="rId2"/>
                <a:stretch>
                  <a:fillRect l="-1206" t="-3198" r="-603"/>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CE48D920-D44C-DC35-2F15-56CB1D4CC20C}"/>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883CFCC2-9257-A290-C8B6-007B148A0013}"/>
              </a:ext>
            </a:extLst>
          </p:cNvPr>
          <p:cNvSpPr>
            <a:spLocks noGrp="1"/>
          </p:cNvSpPr>
          <p:nvPr>
            <p:ph type="sldNum" sz="quarter" idx="12"/>
          </p:nvPr>
        </p:nvSpPr>
        <p:spPr/>
        <p:txBody>
          <a:bodyPr/>
          <a:lstStyle/>
          <a:p>
            <a:fld id="{572ECE96-1129-3643-9372-739AE1075948}" type="slidenum">
              <a:rPr lang="en-US" smtClean="0"/>
              <a:t>48</a:t>
            </a:fld>
            <a:endParaRPr lang="en-US"/>
          </a:p>
        </p:txBody>
      </p:sp>
    </p:spTree>
    <p:extLst>
      <p:ext uri="{BB962C8B-B14F-4D97-AF65-F5344CB8AC3E}">
        <p14:creationId xmlns:p14="http://schemas.microsoft.com/office/powerpoint/2010/main" val="6805575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3CDF8-09D6-8DA3-0AC9-B01F3D11D78C}"/>
              </a:ext>
            </a:extLst>
          </p:cNvPr>
          <p:cNvSpPr>
            <a:spLocks noGrp="1"/>
          </p:cNvSpPr>
          <p:nvPr>
            <p:ph type="title"/>
          </p:nvPr>
        </p:nvSpPr>
        <p:spPr/>
        <p:txBody>
          <a:bodyPr/>
          <a:lstStyle/>
          <a:p>
            <a:r>
              <a:rPr lang="en-US" dirty="0"/>
              <a:t>Schrödinger’s NR Quantum Wave Equation - 4</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F8A8E5C-8C1F-D49C-A293-BAAEF23CEB75}"/>
                  </a:ext>
                </a:extLst>
              </p:cNvPr>
              <p:cNvSpPr>
                <a:spLocks noGrp="1"/>
              </p:cNvSpPr>
              <p:nvPr>
                <p:ph sz="half" idx="1"/>
              </p:nvPr>
            </p:nvSpPr>
            <p:spPr/>
            <p:txBody>
              <a:bodyPr>
                <a:normAutofit/>
              </a:bodyPr>
              <a:lstStyle/>
              <a:p>
                <a:pPr marL="0" indent="0">
                  <a:buNone/>
                </a:pPr>
                <a:r>
                  <a:rPr lang="en-US" dirty="0"/>
                  <a:t>Schrödinger solved his equation for </a:t>
                </a:r>
                <a14:m>
                  <m:oMath xmlns:m="http://schemas.openxmlformats.org/officeDocument/2006/math">
                    <m:r>
                      <a:rPr lang="en-US" b="0" i="1" smtClean="0">
                        <a:latin typeface="Cambria Math" panose="02040503050406030204" pitchFamily="18" charset="0"/>
                      </a:rPr>
                      <m:t>𝑉</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𝑟</m:t>
                        </m:r>
                      </m:den>
                    </m:f>
                  </m:oMath>
                </a14:m>
                <a:r>
                  <a:rPr lang="en-US" dirty="0"/>
                  <a:t> Coulomb potential to yield probability density values related to the energy (</a:t>
                </a:r>
                <a:r>
                  <a:rPr lang="en-US" i="1" dirty="0"/>
                  <a:t>n</a:t>
                </a:r>
                <a:r>
                  <a:rPr lang="en-US" dirty="0"/>
                  <a:t>), angular momentum (</a:t>
                </a:r>
                <a:r>
                  <a:rPr lang="en-US" i="1" dirty="0"/>
                  <a:t>l</a:t>
                </a:r>
                <a:r>
                  <a:rPr lang="en-US" dirty="0"/>
                  <a:t>), and orientation (</a:t>
                </a:r>
                <a:r>
                  <a:rPr lang="en-US" i="1" dirty="0"/>
                  <a:t>m)</a:t>
                </a:r>
                <a:r>
                  <a:rPr lang="en-US" dirty="0"/>
                  <a:t> of 3-D standing waves for an electron in an H atom, as illustrated here. </a:t>
                </a:r>
              </a:p>
              <a:p>
                <a:pPr marL="0" indent="0">
                  <a:buNone/>
                </a:pPr>
                <a:r>
                  <a:rPr lang="en-US" dirty="0"/>
                  <a:t>Results matched H atom energy levels and emission spectrum.</a:t>
                </a:r>
              </a:p>
            </p:txBody>
          </p:sp>
        </mc:Choice>
        <mc:Fallback xmlns="">
          <p:sp>
            <p:nvSpPr>
              <p:cNvPr id="3" name="Content Placeholder 2">
                <a:extLst>
                  <a:ext uri="{FF2B5EF4-FFF2-40B4-BE49-F238E27FC236}">
                    <a16:creationId xmlns:a16="http://schemas.microsoft.com/office/drawing/2014/main" id="{6F8A8E5C-8C1F-D49C-A293-BAAEF23CEB75}"/>
                  </a:ext>
                </a:extLst>
              </p:cNvPr>
              <p:cNvSpPr>
                <a:spLocks noGrp="1" noRot="1" noChangeAspect="1" noMove="1" noResize="1" noEditPoints="1" noAdjustHandles="1" noChangeArrowheads="1" noChangeShapeType="1" noTextEdit="1"/>
              </p:cNvSpPr>
              <p:nvPr>
                <p:ph sz="half" idx="1"/>
              </p:nvPr>
            </p:nvSpPr>
            <p:spPr>
              <a:blipFill>
                <a:blip r:embed="rId2"/>
                <a:stretch>
                  <a:fillRect l="-2445" t="-2326" r="-2445" b="-872"/>
                </a:stretch>
              </a:blipFill>
            </p:spPr>
            <p:txBody>
              <a:bodyPr/>
              <a:lstStyle/>
              <a:p>
                <a:r>
                  <a:rPr lang="en-US">
                    <a:noFill/>
                  </a:rPr>
                  <a:t> </a:t>
                </a:r>
              </a:p>
            </p:txBody>
          </p:sp>
        </mc:Fallback>
      </mc:AlternateContent>
      <p:pic>
        <p:nvPicPr>
          <p:cNvPr id="8" name="Content Placeholder 7" descr="A screenshot of a graph showing different shapes of light&#10;&#10;AI-generated content may be incorrect.">
            <a:extLst>
              <a:ext uri="{FF2B5EF4-FFF2-40B4-BE49-F238E27FC236}">
                <a16:creationId xmlns:a16="http://schemas.microsoft.com/office/drawing/2014/main" id="{93CE261D-9A30-8A38-FF2A-C8FA53A5B51E}"/>
              </a:ext>
            </a:extLst>
          </p:cNvPr>
          <p:cNvPicPr>
            <a:picLocks noGrp="1" noChangeAspect="1"/>
          </p:cNvPicPr>
          <p:nvPr>
            <p:ph sz="half" idx="2"/>
          </p:nvPr>
        </p:nvPicPr>
        <p:blipFill>
          <a:blip r:embed="rId3"/>
          <a:stretch>
            <a:fillRect/>
          </a:stretch>
        </p:blipFill>
        <p:spPr>
          <a:xfrm>
            <a:off x="6357732" y="1690688"/>
            <a:ext cx="4786471" cy="4351338"/>
          </a:xfrm>
        </p:spPr>
      </p:pic>
      <p:sp>
        <p:nvSpPr>
          <p:cNvPr id="5" name="Footer Placeholder 4">
            <a:extLst>
              <a:ext uri="{FF2B5EF4-FFF2-40B4-BE49-F238E27FC236}">
                <a16:creationId xmlns:a16="http://schemas.microsoft.com/office/drawing/2014/main" id="{66379F18-6F66-CC13-6BAC-1491DEF61A0B}"/>
              </a:ext>
            </a:extLst>
          </p:cNvPr>
          <p:cNvSpPr>
            <a:spLocks noGrp="1"/>
          </p:cNvSpPr>
          <p:nvPr>
            <p:ph type="ftr" sz="quarter" idx="11"/>
          </p:nvPr>
        </p:nvSpPr>
        <p:spPr/>
        <p:txBody>
          <a:bodyPr/>
          <a:lstStyle/>
          <a:p>
            <a:r>
              <a:rPr lang="en-US"/>
              <a:t>QuarkNet Quantum Tunneling Workshop</a:t>
            </a:r>
          </a:p>
        </p:txBody>
      </p:sp>
      <p:sp>
        <p:nvSpPr>
          <p:cNvPr id="6" name="Slide Number Placeholder 5">
            <a:extLst>
              <a:ext uri="{FF2B5EF4-FFF2-40B4-BE49-F238E27FC236}">
                <a16:creationId xmlns:a16="http://schemas.microsoft.com/office/drawing/2014/main" id="{2C2D23ED-E103-A9FE-5510-24726A48FC94}"/>
              </a:ext>
            </a:extLst>
          </p:cNvPr>
          <p:cNvSpPr>
            <a:spLocks noGrp="1"/>
          </p:cNvSpPr>
          <p:nvPr>
            <p:ph type="sldNum" sz="quarter" idx="12"/>
          </p:nvPr>
        </p:nvSpPr>
        <p:spPr/>
        <p:txBody>
          <a:bodyPr/>
          <a:lstStyle/>
          <a:p>
            <a:fld id="{572ECE96-1129-3643-9372-739AE1075948}" type="slidenum">
              <a:rPr lang="en-US" smtClean="0"/>
              <a:t>49</a:t>
            </a:fld>
            <a:endParaRPr lang="en-US"/>
          </a:p>
        </p:txBody>
      </p:sp>
    </p:spTree>
    <p:extLst>
      <p:ext uri="{BB962C8B-B14F-4D97-AF65-F5344CB8AC3E}">
        <p14:creationId xmlns:p14="http://schemas.microsoft.com/office/powerpoint/2010/main" val="1733992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BE723-925A-CB08-8AFE-4CED832D07BD}"/>
              </a:ext>
            </a:extLst>
          </p:cNvPr>
          <p:cNvSpPr>
            <a:spLocks noGrp="1"/>
          </p:cNvSpPr>
          <p:nvPr>
            <p:ph type="title"/>
          </p:nvPr>
        </p:nvSpPr>
        <p:spPr>
          <a:xfrm>
            <a:off x="839788" y="365125"/>
            <a:ext cx="10515600" cy="873191"/>
          </a:xfrm>
        </p:spPr>
        <p:txBody>
          <a:bodyPr/>
          <a:lstStyle/>
          <a:p>
            <a:pPr algn="ctr"/>
            <a:r>
              <a:rPr lang="en-US" dirty="0"/>
              <a:t>Radioactivity Discovered - 3</a:t>
            </a:r>
          </a:p>
        </p:txBody>
      </p:sp>
      <p:sp>
        <p:nvSpPr>
          <p:cNvPr id="3" name="Text Placeholder 2">
            <a:extLst>
              <a:ext uri="{FF2B5EF4-FFF2-40B4-BE49-F238E27FC236}">
                <a16:creationId xmlns:a16="http://schemas.microsoft.com/office/drawing/2014/main" id="{5DEF41C5-8BD4-241E-78E5-E483CFB36B98}"/>
              </a:ext>
            </a:extLst>
          </p:cNvPr>
          <p:cNvSpPr>
            <a:spLocks noGrp="1"/>
          </p:cNvSpPr>
          <p:nvPr>
            <p:ph type="body" idx="1"/>
          </p:nvPr>
        </p:nvSpPr>
        <p:spPr>
          <a:xfrm>
            <a:off x="683378" y="1271153"/>
            <a:ext cx="5157787" cy="850414"/>
          </a:xfrm>
        </p:spPr>
        <p:txBody>
          <a:bodyPr/>
          <a:lstStyle/>
          <a:p>
            <a:pPr algn="ctr"/>
            <a:r>
              <a:rPr lang="en-US" dirty="0"/>
              <a:t>Marie Curie and Pierre Curie</a:t>
            </a:r>
            <a:br>
              <a:rPr lang="en-US" dirty="0"/>
            </a:br>
            <a:r>
              <a:rPr lang="en-US" dirty="0"/>
              <a:t>(1867-1934)           (1859-1906)</a:t>
            </a:r>
          </a:p>
        </p:txBody>
      </p:sp>
      <p:pic>
        <p:nvPicPr>
          <p:cNvPr id="10" name="Content Placeholder 9" descr="A close-up of a currency&#10;&#10;AI-generated content may be incorrect.">
            <a:extLst>
              <a:ext uri="{FF2B5EF4-FFF2-40B4-BE49-F238E27FC236}">
                <a16:creationId xmlns:a16="http://schemas.microsoft.com/office/drawing/2014/main" id="{27516770-534C-986B-7FB8-199DCBE0180D}"/>
              </a:ext>
            </a:extLst>
          </p:cNvPr>
          <p:cNvPicPr>
            <a:picLocks noGrp="1" noChangeAspect="1"/>
          </p:cNvPicPr>
          <p:nvPr>
            <p:ph sz="half" idx="2"/>
          </p:nvPr>
        </p:nvPicPr>
        <p:blipFill>
          <a:blip r:embed="rId2"/>
          <a:stretch>
            <a:fillRect/>
          </a:stretch>
        </p:blipFill>
        <p:spPr>
          <a:xfrm>
            <a:off x="810795" y="2231358"/>
            <a:ext cx="5157787" cy="2798893"/>
          </a:xfrm>
        </p:spPr>
      </p:pic>
      <p:sp>
        <p:nvSpPr>
          <p:cNvPr id="5" name="Text Placeholder 4">
            <a:extLst>
              <a:ext uri="{FF2B5EF4-FFF2-40B4-BE49-F238E27FC236}">
                <a16:creationId xmlns:a16="http://schemas.microsoft.com/office/drawing/2014/main" id="{5BF936D8-29DD-4CF0-0A08-D260718E2324}"/>
              </a:ext>
            </a:extLst>
          </p:cNvPr>
          <p:cNvSpPr>
            <a:spLocks noGrp="1"/>
          </p:cNvSpPr>
          <p:nvPr>
            <p:ph type="body" sz="quarter" idx="3"/>
          </p:nvPr>
        </p:nvSpPr>
        <p:spPr>
          <a:xfrm>
            <a:off x="6096000" y="1271153"/>
            <a:ext cx="5183188" cy="484521"/>
          </a:xfrm>
        </p:spPr>
        <p:txBody>
          <a:bodyPr/>
          <a:lstStyle/>
          <a:p>
            <a:pPr algn="ctr"/>
            <a:r>
              <a:rPr lang="en-US" dirty="0"/>
              <a:t>Timeline</a:t>
            </a:r>
          </a:p>
        </p:txBody>
      </p:sp>
      <p:sp>
        <p:nvSpPr>
          <p:cNvPr id="6" name="Content Placeholder 5">
            <a:extLst>
              <a:ext uri="{FF2B5EF4-FFF2-40B4-BE49-F238E27FC236}">
                <a16:creationId xmlns:a16="http://schemas.microsoft.com/office/drawing/2014/main" id="{358BC92D-FAAC-3A4A-7F2F-3611F6C191BA}"/>
              </a:ext>
            </a:extLst>
          </p:cNvPr>
          <p:cNvSpPr>
            <a:spLocks noGrp="1"/>
          </p:cNvSpPr>
          <p:nvPr>
            <p:ph sz="quarter" idx="4"/>
          </p:nvPr>
        </p:nvSpPr>
        <p:spPr>
          <a:xfrm>
            <a:off x="6096000" y="1788511"/>
            <a:ext cx="5183188" cy="3684588"/>
          </a:xfrm>
        </p:spPr>
        <p:txBody>
          <a:bodyPr/>
          <a:lstStyle/>
          <a:p>
            <a:pPr marL="0" indent="0">
              <a:buNone/>
            </a:pPr>
            <a:r>
              <a:rPr lang="en-US" u="sng" dirty="0"/>
              <a:t>1898</a:t>
            </a:r>
            <a:r>
              <a:rPr lang="en-US" dirty="0"/>
              <a:t> – Pitchblende more radioactive than uranium.</a:t>
            </a:r>
            <a:br>
              <a:rPr lang="en-US" dirty="0"/>
            </a:br>
            <a:r>
              <a:rPr lang="en-US" dirty="0"/>
              <a:t>Polonium similar to bismuth. Radium similar to barium.</a:t>
            </a:r>
          </a:p>
          <a:p>
            <a:pPr marL="0" indent="0">
              <a:buNone/>
            </a:pPr>
            <a:r>
              <a:rPr lang="en-US" u="sng" dirty="0"/>
              <a:t>1899</a:t>
            </a:r>
            <a:r>
              <a:rPr lang="en-US" dirty="0"/>
              <a:t> – André-Louis Debierne discovers radioactive actinium. Friedrich Giesel (1904) identifies its chemical properties and Z=89.</a:t>
            </a:r>
          </a:p>
        </p:txBody>
      </p:sp>
      <p:sp>
        <p:nvSpPr>
          <p:cNvPr id="7" name="Footer Placeholder 6">
            <a:extLst>
              <a:ext uri="{FF2B5EF4-FFF2-40B4-BE49-F238E27FC236}">
                <a16:creationId xmlns:a16="http://schemas.microsoft.com/office/drawing/2014/main" id="{A830A4A5-DFFF-3E2D-1FB1-2DC29F2E7345}"/>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832FB519-1AA2-693F-218D-F1CB5A5A70BF}"/>
              </a:ext>
            </a:extLst>
          </p:cNvPr>
          <p:cNvSpPr>
            <a:spLocks noGrp="1"/>
          </p:cNvSpPr>
          <p:nvPr>
            <p:ph type="sldNum" sz="quarter" idx="12"/>
          </p:nvPr>
        </p:nvSpPr>
        <p:spPr/>
        <p:txBody>
          <a:bodyPr/>
          <a:lstStyle/>
          <a:p>
            <a:fld id="{572ECE96-1129-3643-9372-739AE1075948}" type="slidenum">
              <a:rPr lang="en-US" smtClean="0"/>
              <a:t>5</a:t>
            </a:fld>
            <a:endParaRPr lang="en-US"/>
          </a:p>
        </p:txBody>
      </p:sp>
    </p:spTree>
    <p:extLst>
      <p:ext uri="{BB962C8B-B14F-4D97-AF65-F5344CB8AC3E}">
        <p14:creationId xmlns:p14="http://schemas.microsoft.com/office/powerpoint/2010/main" val="842953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B0A3E-B0E7-7CBD-81AD-146EA5424D42}"/>
              </a:ext>
            </a:extLst>
          </p:cNvPr>
          <p:cNvSpPr>
            <a:spLocks noGrp="1"/>
          </p:cNvSpPr>
          <p:nvPr>
            <p:ph type="title"/>
          </p:nvPr>
        </p:nvSpPr>
        <p:spPr/>
        <p:txBody>
          <a:bodyPr/>
          <a:lstStyle/>
          <a:p>
            <a:r>
              <a:rPr lang="en-US" dirty="0"/>
              <a:t>Schrödinger’s NR Quantum Wave Equation - 5</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E7C2BBA-7594-6463-42C5-7BECF4F3146A}"/>
                  </a:ext>
                </a:extLst>
              </p:cNvPr>
              <p:cNvSpPr>
                <a:spLocks noGrp="1"/>
              </p:cNvSpPr>
              <p:nvPr>
                <p:ph idx="1"/>
              </p:nvPr>
            </p:nvSpPr>
            <p:spPr/>
            <p:txBody>
              <a:bodyPr/>
              <a:lstStyle/>
              <a:p>
                <a:pPr marL="0" indent="0">
                  <a:buNone/>
                </a:pPr>
                <a:r>
                  <a:rPr lang="en-US" dirty="0"/>
                  <a:t>1927 – Clinton Davisson and Lester Germer discovered electron diffraction by low energy electrons scattered from a nickel crystal surface.</a:t>
                </a:r>
              </a:p>
              <a:p>
                <a:pPr marL="0" indent="0">
                  <a:buNone/>
                </a:pPr>
                <a:endParaRPr lang="en-US" dirty="0"/>
              </a:p>
              <a:p>
                <a:pPr marL="0" indent="0">
                  <a:buNone/>
                </a:pPr>
                <a:r>
                  <a:rPr lang="en-US" dirty="0"/>
                  <a:t>1927 – George Thomson (J. J. Thomson’s son) discovered electron diffraction from celluloid film and thin metal plates.</a:t>
                </a:r>
              </a:p>
              <a:p>
                <a:pPr marL="0" indent="0">
                  <a:buNone/>
                </a:pPr>
                <a:endParaRPr lang="en-US" dirty="0"/>
              </a:p>
              <a:p>
                <a:pPr marL="0" indent="0">
                  <a:buNone/>
                </a:pPr>
                <a:r>
                  <a:rPr lang="en-US" dirty="0"/>
                  <a:t>Both confirmed the de Broglie relationship </a:t>
                </a:r>
                <a14:m>
                  <m:oMath xmlns:m="http://schemas.openxmlformats.org/officeDocument/2006/math">
                    <m:r>
                      <a:rPr lang="en-US" i="1" smtClean="0">
                        <a:latin typeface="Cambria Math" panose="02040503050406030204" pitchFamily="18" charset="0"/>
                        <a:ea typeface="Cambria Math" panose="02040503050406030204" pitchFamily="18" charset="0"/>
                      </a:rPr>
                      <m:t>𝜆</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h</m:t>
                        </m:r>
                      </m:num>
                      <m:den>
                        <m:r>
                          <a:rPr lang="en-US" b="0" i="1" smtClean="0">
                            <a:latin typeface="Cambria Math" panose="02040503050406030204" pitchFamily="18" charset="0"/>
                            <a:ea typeface="Cambria Math" panose="02040503050406030204" pitchFamily="18" charset="0"/>
                          </a:rPr>
                          <m:t>𝑝</m:t>
                        </m:r>
                      </m:den>
                    </m:f>
                  </m:oMath>
                </a14:m>
                <a:r>
                  <a:rPr lang="en-US" dirty="0"/>
                  <a:t> .</a:t>
                </a:r>
              </a:p>
            </p:txBody>
          </p:sp>
        </mc:Choice>
        <mc:Fallback xmlns="">
          <p:sp>
            <p:nvSpPr>
              <p:cNvPr id="3" name="Content Placeholder 2">
                <a:extLst>
                  <a:ext uri="{FF2B5EF4-FFF2-40B4-BE49-F238E27FC236}">
                    <a16:creationId xmlns:a16="http://schemas.microsoft.com/office/drawing/2014/main" id="{4E7C2BBA-7594-6463-42C5-7BECF4F3146A}"/>
                  </a:ext>
                </a:extLst>
              </p:cNvPr>
              <p:cNvSpPr>
                <a:spLocks noGrp="1" noRot="1" noChangeAspect="1" noMove="1" noResize="1" noEditPoints="1" noAdjustHandles="1" noChangeArrowheads="1" noChangeShapeType="1" noTextEdit="1"/>
              </p:cNvSpPr>
              <p:nvPr>
                <p:ph idx="1"/>
              </p:nvPr>
            </p:nvSpPr>
            <p:spPr>
              <a:blipFill>
                <a:blip r:embed="rId2"/>
                <a:stretch>
                  <a:fillRect l="-1206" t="-2326"/>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5C90684B-EAA2-3ADA-9770-3691FEA6257F}"/>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90728B9B-B034-05CC-71A8-0C6B4C8C4217}"/>
              </a:ext>
            </a:extLst>
          </p:cNvPr>
          <p:cNvSpPr>
            <a:spLocks noGrp="1"/>
          </p:cNvSpPr>
          <p:nvPr>
            <p:ph type="sldNum" sz="quarter" idx="12"/>
          </p:nvPr>
        </p:nvSpPr>
        <p:spPr/>
        <p:txBody>
          <a:bodyPr/>
          <a:lstStyle/>
          <a:p>
            <a:fld id="{572ECE96-1129-3643-9372-739AE1075948}" type="slidenum">
              <a:rPr lang="en-US" smtClean="0"/>
              <a:t>50</a:t>
            </a:fld>
            <a:endParaRPr lang="en-US"/>
          </a:p>
        </p:txBody>
      </p:sp>
    </p:spTree>
    <p:extLst>
      <p:ext uri="{BB962C8B-B14F-4D97-AF65-F5344CB8AC3E}">
        <p14:creationId xmlns:p14="http://schemas.microsoft.com/office/powerpoint/2010/main" val="857313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A6D8-BC53-7A15-8B06-020451FDB55A}"/>
              </a:ext>
            </a:extLst>
          </p:cNvPr>
          <p:cNvSpPr>
            <a:spLocks noGrp="1"/>
          </p:cNvSpPr>
          <p:nvPr>
            <p:ph type="title"/>
          </p:nvPr>
        </p:nvSpPr>
        <p:spPr/>
        <p:txBody>
          <a:bodyPr/>
          <a:lstStyle/>
          <a:p>
            <a:r>
              <a:rPr lang="en-US" dirty="0"/>
              <a:t>Schrödinger’s NR Quantum Wave Equation - 6</a:t>
            </a:r>
          </a:p>
        </p:txBody>
      </p:sp>
      <p:sp>
        <p:nvSpPr>
          <p:cNvPr id="3" name="Content Placeholder 2">
            <a:extLst>
              <a:ext uri="{FF2B5EF4-FFF2-40B4-BE49-F238E27FC236}">
                <a16:creationId xmlns:a16="http://schemas.microsoft.com/office/drawing/2014/main" id="{397CD74C-8824-E6B5-3972-709DF51EE109}"/>
              </a:ext>
            </a:extLst>
          </p:cNvPr>
          <p:cNvSpPr>
            <a:spLocks noGrp="1"/>
          </p:cNvSpPr>
          <p:nvPr>
            <p:ph sz="half" idx="1"/>
          </p:nvPr>
        </p:nvSpPr>
        <p:spPr/>
        <p:txBody>
          <a:bodyPr>
            <a:normAutofit fontScale="92500" lnSpcReduction="10000"/>
          </a:bodyPr>
          <a:lstStyle/>
          <a:p>
            <a:pPr marL="0" indent="0">
              <a:buNone/>
            </a:pPr>
            <a:r>
              <a:rPr lang="en-US" dirty="0"/>
              <a:t>1928 – George Gamow, a 24 year-old Russian (Ukrainian) grad student at Göttingen, and, independently,  Ronald Gurney and Edward Condon at Princeton applied the Schrödinger equation to the atomic nucleus for the first time. They explained radioactive </a:t>
            </a:r>
            <a:br>
              <a:rPr lang="en-US" dirty="0"/>
            </a:br>
            <a:r>
              <a:rPr lang="en-US" dirty="0">
                <a:latin typeface="Symbol" pitchFamily="2" charset="2"/>
              </a:rPr>
              <a:t>a</a:t>
            </a:r>
            <a:r>
              <a:rPr lang="en-US" dirty="0"/>
              <a:t>-decay by quantum tunneling. </a:t>
            </a:r>
          </a:p>
          <a:p>
            <a:pPr marL="0" indent="0">
              <a:buNone/>
            </a:pPr>
            <a:br>
              <a:rPr lang="en-US" dirty="0"/>
            </a:br>
            <a:r>
              <a:rPr lang="en-US" dirty="0"/>
              <a:t>Gamow achieved quantitative results that solved two </a:t>
            </a:r>
            <a:r>
              <a:rPr lang="en-US" dirty="0">
                <a:latin typeface="Symbol" pitchFamily="2" charset="2"/>
              </a:rPr>
              <a:t>a</a:t>
            </a:r>
            <a:r>
              <a:rPr lang="en-US" dirty="0"/>
              <a:t>-decay mysteries.</a:t>
            </a:r>
          </a:p>
          <a:p>
            <a:pPr marL="0" indent="0">
              <a:buNone/>
            </a:pPr>
            <a:endParaRPr lang="en-US" dirty="0"/>
          </a:p>
        </p:txBody>
      </p:sp>
      <p:sp>
        <p:nvSpPr>
          <p:cNvPr id="5" name="Footer Placeholder 4">
            <a:extLst>
              <a:ext uri="{FF2B5EF4-FFF2-40B4-BE49-F238E27FC236}">
                <a16:creationId xmlns:a16="http://schemas.microsoft.com/office/drawing/2014/main" id="{29478E96-9BAA-2B62-73E4-84EE133E9741}"/>
              </a:ext>
            </a:extLst>
          </p:cNvPr>
          <p:cNvSpPr>
            <a:spLocks noGrp="1"/>
          </p:cNvSpPr>
          <p:nvPr>
            <p:ph type="ftr" sz="quarter" idx="11"/>
          </p:nvPr>
        </p:nvSpPr>
        <p:spPr/>
        <p:txBody>
          <a:bodyPr/>
          <a:lstStyle/>
          <a:p>
            <a:r>
              <a:rPr lang="en-US" dirty="0" err="1"/>
              <a:t>QuarkNet</a:t>
            </a:r>
            <a:r>
              <a:rPr lang="en-US" dirty="0"/>
              <a:t> Quantum Tunneling Workshop</a:t>
            </a:r>
          </a:p>
        </p:txBody>
      </p:sp>
      <p:sp>
        <p:nvSpPr>
          <p:cNvPr id="6" name="Slide Number Placeholder 5">
            <a:extLst>
              <a:ext uri="{FF2B5EF4-FFF2-40B4-BE49-F238E27FC236}">
                <a16:creationId xmlns:a16="http://schemas.microsoft.com/office/drawing/2014/main" id="{F4CA2D99-FDFC-80CE-3E5B-AEC9F653BDC7}"/>
              </a:ext>
            </a:extLst>
          </p:cNvPr>
          <p:cNvSpPr>
            <a:spLocks noGrp="1"/>
          </p:cNvSpPr>
          <p:nvPr>
            <p:ph type="sldNum" sz="quarter" idx="12"/>
          </p:nvPr>
        </p:nvSpPr>
        <p:spPr/>
        <p:txBody>
          <a:bodyPr/>
          <a:lstStyle/>
          <a:p>
            <a:fld id="{572ECE96-1129-3643-9372-739AE1075948}" type="slidenum">
              <a:rPr lang="en-US" smtClean="0"/>
              <a:t>51</a:t>
            </a:fld>
            <a:endParaRPr lang="en-US"/>
          </a:p>
        </p:txBody>
      </p:sp>
      <p:pic>
        <p:nvPicPr>
          <p:cNvPr id="10" name="Content Placeholder 9" descr="A person wearing glasses and a suit&#10;&#10;AI-generated content may be incorrect.">
            <a:extLst>
              <a:ext uri="{FF2B5EF4-FFF2-40B4-BE49-F238E27FC236}">
                <a16:creationId xmlns:a16="http://schemas.microsoft.com/office/drawing/2014/main" id="{90FE4C04-8DE9-98D6-91D8-90877EF2ABA5}"/>
              </a:ext>
            </a:extLst>
          </p:cNvPr>
          <p:cNvPicPr>
            <a:picLocks noGrp="1" noChangeAspect="1"/>
          </p:cNvPicPr>
          <p:nvPr>
            <p:ph sz="half" idx="2"/>
          </p:nvPr>
        </p:nvPicPr>
        <p:blipFill>
          <a:blip r:embed="rId2"/>
          <a:stretch>
            <a:fillRect/>
          </a:stretch>
        </p:blipFill>
        <p:spPr>
          <a:xfrm>
            <a:off x="7317389" y="1825625"/>
            <a:ext cx="2891222" cy="4351338"/>
          </a:xfrm>
        </p:spPr>
      </p:pic>
    </p:spTree>
    <p:extLst>
      <p:ext uri="{BB962C8B-B14F-4D97-AF65-F5344CB8AC3E}">
        <p14:creationId xmlns:p14="http://schemas.microsoft.com/office/powerpoint/2010/main" val="19978321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32B5E-A421-989C-9596-5D4797283A8C}"/>
              </a:ext>
            </a:extLst>
          </p:cNvPr>
          <p:cNvSpPr>
            <a:spLocks noGrp="1"/>
          </p:cNvSpPr>
          <p:nvPr>
            <p:ph type="title"/>
          </p:nvPr>
        </p:nvSpPr>
        <p:spPr/>
        <p:txBody>
          <a:bodyPr/>
          <a:lstStyle/>
          <a:p>
            <a:pPr algn="ctr"/>
            <a:r>
              <a:rPr lang="en-US" dirty="0"/>
              <a:t>Gamow and </a:t>
            </a:r>
            <a:r>
              <a:rPr lang="en-US" dirty="0">
                <a:latin typeface="Symbol" pitchFamily="2" charset="2"/>
              </a:rPr>
              <a:t>a</a:t>
            </a:r>
            <a:r>
              <a:rPr lang="en-US" dirty="0"/>
              <a:t>-decay - 1</a:t>
            </a:r>
          </a:p>
        </p:txBody>
      </p:sp>
      <p:sp>
        <p:nvSpPr>
          <p:cNvPr id="3" name="Content Placeholder 2">
            <a:extLst>
              <a:ext uri="{FF2B5EF4-FFF2-40B4-BE49-F238E27FC236}">
                <a16:creationId xmlns:a16="http://schemas.microsoft.com/office/drawing/2014/main" id="{0965C39A-80C1-691B-0429-F9928A484104}"/>
              </a:ext>
            </a:extLst>
          </p:cNvPr>
          <p:cNvSpPr>
            <a:spLocks noGrp="1"/>
          </p:cNvSpPr>
          <p:nvPr>
            <p:ph idx="1"/>
          </p:nvPr>
        </p:nvSpPr>
        <p:spPr/>
        <p:txBody>
          <a:bodyPr>
            <a:normAutofit/>
          </a:bodyPr>
          <a:lstStyle/>
          <a:p>
            <a:pPr marL="0" indent="0">
              <a:buNone/>
            </a:pPr>
            <a:r>
              <a:rPr lang="en-US" dirty="0"/>
              <a:t>1928 – Gamow read Rutherford’s 1927 paper on the scattering of Ra-C’ [Po-214] </a:t>
            </a:r>
            <a:r>
              <a:rPr lang="en-US" dirty="0">
                <a:latin typeface="Symbol" pitchFamily="2" charset="2"/>
              </a:rPr>
              <a:t>a</a:t>
            </a:r>
            <a:r>
              <a:rPr lang="en-US" dirty="0"/>
              <a:t>-particles [7.7 MeV] from U-238 nuclei. The repulsive nuclear Coulomb potential applies to within 32 </a:t>
            </a:r>
            <a:r>
              <a:rPr lang="en-US" dirty="0" err="1"/>
              <a:t>fm</a:t>
            </a:r>
            <a:r>
              <a:rPr lang="en-US" dirty="0"/>
              <a:t> from the nuclei centers. So, the attractive nuclear potential that holds   </a:t>
            </a:r>
            <a:r>
              <a:rPr lang="en-US" dirty="0">
                <a:latin typeface="Symbol" pitchFamily="2" charset="2"/>
              </a:rPr>
              <a:t>a</a:t>
            </a:r>
            <a:r>
              <a:rPr lang="en-US" dirty="0"/>
              <a:t>-particles in the nucleus must have a range of less than 32 fm.</a:t>
            </a:r>
          </a:p>
          <a:p>
            <a:pPr marL="0" indent="0">
              <a:buNone/>
            </a:pPr>
            <a:endParaRPr lang="en-US" sz="1000" dirty="0"/>
          </a:p>
          <a:p>
            <a:pPr marL="0" indent="0">
              <a:buNone/>
            </a:pPr>
            <a:r>
              <a:rPr lang="en-US" dirty="0"/>
              <a:t>However, the 4.2 MeV </a:t>
            </a:r>
            <a:r>
              <a:rPr lang="en-US" dirty="0">
                <a:latin typeface="Symbol" pitchFamily="2" charset="2"/>
              </a:rPr>
              <a:t>a</a:t>
            </a:r>
            <a:r>
              <a:rPr lang="en-US" dirty="0"/>
              <a:t>-particles emitted from U-238 seemed to emerge at 63 </a:t>
            </a:r>
            <a:r>
              <a:rPr lang="en-US" dirty="0" err="1"/>
              <a:t>fm</a:t>
            </a:r>
            <a:r>
              <a:rPr lang="en-US" dirty="0"/>
              <a:t> from the nuclei centers. </a:t>
            </a:r>
          </a:p>
          <a:p>
            <a:pPr marL="0" indent="0">
              <a:buNone/>
            </a:pPr>
            <a:r>
              <a:rPr lang="en-US" dirty="0"/>
              <a:t>Rutherford proposed that the </a:t>
            </a:r>
            <a:r>
              <a:rPr lang="en-US" dirty="0">
                <a:latin typeface="Symbol" pitchFamily="2" charset="2"/>
              </a:rPr>
              <a:t>a</a:t>
            </a:r>
            <a:r>
              <a:rPr lang="en-US" dirty="0"/>
              <a:t>-particles were accompanied by two electrons until they escaped the nucleus then shed the electrons.</a:t>
            </a:r>
          </a:p>
        </p:txBody>
      </p:sp>
      <p:sp>
        <p:nvSpPr>
          <p:cNvPr id="4" name="Footer Placeholder 3">
            <a:extLst>
              <a:ext uri="{FF2B5EF4-FFF2-40B4-BE49-F238E27FC236}">
                <a16:creationId xmlns:a16="http://schemas.microsoft.com/office/drawing/2014/main" id="{8813133F-DEA5-E4C3-87AB-F75DAC326F1E}"/>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8F2FC299-7D9C-6E20-D49E-E65DE28DF511}"/>
              </a:ext>
            </a:extLst>
          </p:cNvPr>
          <p:cNvSpPr>
            <a:spLocks noGrp="1"/>
          </p:cNvSpPr>
          <p:nvPr>
            <p:ph type="sldNum" sz="quarter" idx="12"/>
          </p:nvPr>
        </p:nvSpPr>
        <p:spPr/>
        <p:txBody>
          <a:bodyPr/>
          <a:lstStyle/>
          <a:p>
            <a:fld id="{572ECE96-1129-3643-9372-739AE1075948}" type="slidenum">
              <a:rPr lang="en-US" smtClean="0"/>
              <a:t>52</a:t>
            </a:fld>
            <a:endParaRPr lang="en-US"/>
          </a:p>
        </p:txBody>
      </p:sp>
    </p:spTree>
    <p:extLst>
      <p:ext uri="{BB962C8B-B14F-4D97-AF65-F5344CB8AC3E}">
        <p14:creationId xmlns:p14="http://schemas.microsoft.com/office/powerpoint/2010/main" val="24918806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30D0-6B57-519F-D0DB-D2DA9CB12AE7}"/>
              </a:ext>
            </a:extLst>
          </p:cNvPr>
          <p:cNvSpPr>
            <a:spLocks noGrp="1"/>
          </p:cNvSpPr>
          <p:nvPr>
            <p:ph type="title"/>
          </p:nvPr>
        </p:nvSpPr>
        <p:spPr/>
        <p:txBody>
          <a:bodyPr/>
          <a:lstStyle/>
          <a:p>
            <a:pPr algn="ctr"/>
            <a:r>
              <a:rPr lang="en-US" dirty="0"/>
              <a:t>Gamow and </a:t>
            </a:r>
            <a:r>
              <a:rPr lang="en-US" dirty="0">
                <a:latin typeface="Symbol" pitchFamily="2" charset="2"/>
              </a:rPr>
              <a:t>a</a:t>
            </a:r>
            <a:r>
              <a:rPr lang="en-US" dirty="0"/>
              <a:t>-decay - 2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81D3689-4C30-0CE9-29C9-0EF1DEBF1764}"/>
                  </a:ext>
                </a:extLst>
              </p:cNvPr>
              <p:cNvSpPr>
                <a:spLocks noGrp="1"/>
              </p:cNvSpPr>
              <p:nvPr>
                <p:ph sz="half" idx="1"/>
              </p:nvPr>
            </p:nvSpPr>
            <p:spPr/>
            <p:txBody>
              <a:bodyPr>
                <a:normAutofit fontScale="92500" lnSpcReduction="10000"/>
              </a:bodyPr>
              <a:lstStyle/>
              <a:p>
                <a:pPr marL="0" indent="0">
                  <a:buNone/>
                </a:pPr>
                <a:r>
                  <a:rPr lang="en-US" dirty="0"/>
                  <a:t>Gamow sketched the combined potential due to the short-range nuclear binding force and the long-range </a:t>
                </a:r>
                <a14:m>
                  <m:oMath xmlns:m="http://schemas.openxmlformats.org/officeDocument/2006/math">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n-US" b="0" i="1" smtClean="0">
                                <a:latin typeface="Cambria Math" panose="02040503050406030204" pitchFamily="18" charset="0"/>
                              </a:rPr>
                              <m:t>1</m:t>
                            </m:r>
                          </m:num>
                          <m:den>
                            <m:r>
                              <m:rPr>
                                <m:nor/>
                              </m:rPr>
                              <a:rPr lang="en-US" b="0" i="0" smtClean="0">
                                <a:latin typeface="Cambria Math" panose="02040503050406030204" pitchFamily="18" charset="0"/>
                              </a:rPr>
                              <m:t>r</m:t>
                            </m:r>
                          </m:den>
                        </m:f>
                      </m:e>
                    </m:d>
                  </m:oMath>
                </a14:m>
                <a:r>
                  <a:rPr lang="en-US" dirty="0"/>
                  <a:t> electrical repulsion force of the nuclear positive charge in the adjoining figure from his paper.</a:t>
                </a:r>
              </a:p>
              <a:p>
                <a:pPr marL="0" indent="0">
                  <a:buNone/>
                </a:pPr>
                <a:r>
                  <a:rPr lang="en-US" dirty="0"/>
                  <a:t>U</a:t>
                </a:r>
                <a:r>
                  <a:rPr lang="en-US" baseline="-25000" dirty="0"/>
                  <a:t>0</a:t>
                </a:r>
                <a:r>
                  <a:rPr lang="en-US" dirty="0"/>
                  <a:t> is the height of the nuclear potential barrier preventing escape of the </a:t>
                </a:r>
                <a:r>
                  <a:rPr lang="en-US" dirty="0">
                    <a:latin typeface="Symbol" pitchFamily="2" charset="2"/>
                  </a:rPr>
                  <a:t>a</a:t>
                </a:r>
                <a:r>
                  <a:rPr lang="en-US" dirty="0"/>
                  <a:t>-particle of energy E. Nevertheless, the particle escapes and appears at distance r</a:t>
                </a:r>
                <a:r>
                  <a:rPr lang="en-US" baseline="-25000" dirty="0"/>
                  <a:t>2</a:t>
                </a:r>
                <a:r>
                  <a:rPr lang="en-US" dirty="0"/>
                  <a:t> from the nucleus center: </a:t>
                </a:r>
                <a:r>
                  <a:rPr lang="en-US" u="sng" dirty="0"/>
                  <a:t> </a:t>
                </a:r>
                <a:r>
                  <a:rPr lang="en-US" u="sng" dirty="0">
                    <a:latin typeface="Symbol" pitchFamily="2" charset="2"/>
                  </a:rPr>
                  <a:t>a</a:t>
                </a:r>
                <a:r>
                  <a:rPr lang="en-US" u="sng" dirty="0"/>
                  <a:t> Mystery #1</a:t>
                </a:r>
                <a:r>
                  <a:rPr lang="en-US" dirty="0"/>
                  <a:t>.</a:t>
                </a:r>
              </a:p>
            </p:txBody>
          </p:sp>
        </mc:Choice>
        <mc:Fallback xmlns="">
          <p:sp>
            <p:nvSpPr>
              <p:cNvPr id="3" name="Content Placeholder 2">
                <a:extLst>
                  <a:ext uri="{FF2B5EF4-FFF2-40B4-BE49-F238E27FC236}">
                    <a16:creationId xmlns:a16="http://schemas.microsoft.com/office/drawing/2014/main" id="{081D3689-4C30-0CE9-29C9-0EF1DEBF1764}"/>
                  </a:ext>
                </a:extLst>
              </p:cNvPr>
              <p:cNvSpPr>
                <a:spLocks noGrp="1" noRot="1" noChangeAspect="1" noMove="1" noResize="1" noEditPoints="1" noAdjustHandles="1" noChangeArrowheads="1" noChangeShapeType="1" noTextEdit="1"/>
              </p:cNvSpPr>
              <p:nvPr>
                <p:ph sz="half" idx="1"/>
              </p:nvPr>
            </p:nvSpPr>
            <p:spPr>
              <a:blipFill>
                <a:blip r:embed="rId2"/>
                <a:stretch>
                  <a:fillRect l="-2200" t="-2616" r="-3178"/>
                </a:stretch>
              </a:blipFill>
            </p:spPr>
            <p:txBody>
              <a:bodyPr/>
              <a:lstStyle/>
              <a:p>
                <a:r>
                  <a:rPr lang="en-US">
                    <a:noFill/>
                  </a:rPr>
                  <a:t> </a:t>
                </a:r>
              </a:p>
            </p:txBody>
          </p:sp>
        </mc:Fallback>
      </mc:AlternateContent>
      <p:pic>
        <p:nvPicPr>
          <p:cNvPr id="8" name="Content Placeholder 7" descr="A graph of a function&#10;&#10;AI-generated content may be incorrect.">
            <a:extLst>
              <a:ext uri="{FF2B5EF4-FFF2-40B4-BE49-F238E27FC236}">
                <a16:creationId xmlns:a16="http://schemas.microsoft.com/office/drawing/2014/main" id="{1EB83193-9549-2145-B591-98A0467831AF}"/>
              </a:ext>
            </a:extLst>
          </p:cNvPr>
          <p:cNvPicPr>
            <a:picLocks noGrp="1" noChangeAspect="1"/>
          </p:cNvPicPr>
          <p:nvPr>
            <p:ph sz="half" idx="2"/>
          </p:nvPr>
        </p:nvPicPr>
        <p:blipFill>
          <a:blip r:embed="rId3"/>
          <a:stretch>
            <a:fillRect/>
          </a:stretch>
        </p:blipFill>
        <p:spPr>
          <a:xfrm>
            <a:off x="6172200" y="2035538"/>
            <a:ext cx="5181600" cy="2786923"/>
          </a:xfrm>
        </p:spPr>
      </p:pic>
      <p:sp>
        <p:nvSpPr>
          <p:cNvPr id="5" name="Footer Placeholder 4">
            <a:extLst>
              <a:ext uri="{FF2B5EF4-FFF2-40B4-BE49-F238E27FC236}">
                <a16:creationId xmlns:a16="http://schemas.microsoft.com/office/drawing/2014/main" id="{5E0D0AEF-D8A5-1A93-7C96-75F90DFA0E35}"/>
              </a:ext>
            </a:extLst>
          </p:cNvPr>
          <p:cNvSpPr>
            <a:spLocks noGrp="1"/>
          </p:cNvSpPr>
          <p:nvPr>
            <p:ph type="ftr" sz="quarter" idx="11"/>
          </p:nvPr>
        </p:nvSpPr>
        <p:spPr/>
        <p:txBody>
          <a:bodyPr/>
          <a:lstStyle/>
          <a:p>
            <a:r>
              <a:rPr lang="en-US"/>
              <a:t>QuarkNet Quantum Tunneling Workshop</a:t>
            </a:r>
          </a:p>
        </p:txBody>
      </p:sp>
      <p:sp>
        <p:nvSpPr>
          <p:cNvPr id="6" name="Slide Number Placeholder 5">
            <a:extLst>
              <a:ext uri="{FF2B5EF4-FFF2-40B4-BE49-F238E27FC236}">
                <a16:creationId xmlns:a16="http://schemas.microsoft.com/office/drawing/2014/main" id="{BCE90867-44DB-F29E-CD26-F280D56D0300}"/>
              </a:ext>
            </a:extLst>
          </p:cNvPr>
          <p:cNvSpPr>
            <a:spLocks noGrp="1"/>
          </p:cNvSpPr>
          <p:nvPr>
            <p:ph type="sldNum" sz="quarter" idx="12"/>
          </p:nvPr>
        </p:nvSpPr>
        <p:spPr/>
        <p:txBody>
          <a:bodyPr/>
          <a:lstStyle/>
          <a:p>
            <a:fld id="{572ECE96-1129-3643-9372-739AE1075948}" type="slidenum">
              <a:rPr lang="en-US" smtClean="0"/>
              <a:t>53</a:t>
            </a:fld>
            <a:endParaRPr lang="en-US"/>
          </a:p>
        </p:txBody>
      </p:sp>
    </p:spTree>
    <p:extLst>
      <p:ext uri="{BB962C8B-B14F-4D97-AF65-F5344CB8AC3E}">
        <p14:creationId xmlns:p14="http://schemas.microsoft.com/office/powerpoint/2010/main" val="29502080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98886-D337-9B86-2EF6-6CB2AE9EE130}"/>
              </a:ext>
            </a:extLst>
          </p:cNvPr>
          <p:cNvSpPr>
            <a:spLocks noGrp="1"/>
          </p:cNvSpPr>
          <p:nvPr>
            <p:ph type="title"/>
          </p:nvPr>
        </p:nvSpPr>
        <p:spPr/>
        <p:txBody>
          <a:bodyPr/>
          <a:lstStyle/>
          <a:p>
            <a:pPr algn="ctr"/>
            <a:r>
              <a:rPr lang="en-US" dirty="0"/>
              <a:t>Gamow and </a:t>
            </a:r>
            <a:r>
              <a:rPr lang="en-US" dirty="0">
                <a:latin typeface="Symbol" pitchFamily="2" charset="2"/>
              </a:rPr>
              <a:t>a</a:t>
            </a:r>
            <a:r>
              <a:rPr lang="en-US" dirty="0"/>
              <a:t>-decay - 3</a:t>
            </a:r>
          </a:p>
        </p:txBody>
      </p:sp>
      <p:sp>
        <p:nvSpPr>
          <p:cNvPr id="3" name="Content Placeholder 2">
            <a:extLst>
              <a:ext uri="{FF2B5EF4-FFF2-40B4-BE49-F238E27FC236}">
                <a16:creationId xmlns:a16="http://schemas.microsoft.com/office/drawing/2014/main" id="{E7DB72A7-1726-8C14-DB79-FE5D7A393BA4}"/>
              </a:ext>
            </a:extLst>
          </p:cNvPr>
          <p:cNvSpPr>
            <a:spLocks noGrp="1"/>
          </p:cNvSpPr>
          <p:nvPr>
            <p:ph idx="1"/>
          </p:nvPr>
        </p:nvSpPr>
        <p:spPr/>
        <p:txBody>
          <a:bodyPr/>
          <a:lstStyle/>
          <a:p>
            <a:pPr marL="0" indent="0">
              <a:buNone/>
            </a:pPr>
            <a:r>
              <a:rPr lang="en-US" dirty="0"/>
              <a:t>As a grad student at University of Leningrad, Gamow had discussed Schrödinger’s quantum mechanics with other grad students including Lev Landau. He had also worked on checking refraction of optical glass at the Soviet Optical Institute. </a:t>
            </a:r>
          </a:p>
          <a:p>
            <a:pPr marL="0" indent="0">
              <a:buNone/>
            </a:pPr>
            <a:r>
              <a:rPr lang="en-US" dirty="0"/>
              <a:t>So, he may have been familiar with frustrated total internal reflection in which light can cross an apparently forbidden region under the right conditions.</a:t>
            </a:r>
          </a:p>
        </p:txBody>
      </p:sp>
      <p:sp>
        <p:nvSpPr>
          <p:cNvPr id="4" name="Footer Placeholder 3">
            <a:extLst>
              <a:ext uri="{FF2B5EF4-FFF2-40B4-BE49-F238E27FC236}">
                <a16:creationId xmlns:a16="http://schemas.microsoft.com/office/drawing/2014/main" id="{23388A95-A126-70DE-DD14-8DA2EAADFE1F}"/>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C16A4A7C-9DA2-EAD0-D68B-C49BAE8CF6B3}"/>
              </a:ext>
            </a:extLst>
          </p:cNvPr>
          <p:cNvSpPr>
            <a:spLocks noGrp="1"/>
          </p:cNvSpPr>
          <p:nvPr>
            <p:ph type="sldNum" sz="quarter" idx="12"/>
          </p:nvPr>
        </p:nvSpPr>
        <p:spPr/>
        <p:txBody>
          <a:bodyPr/>
          <a:lstStyle/>
          <a:p>
            <a:fld id="{572ECE96-1129-3643-9372-739AE1075948}" type="slidenum">
              <a:rPr lang="en-US" smtClean="0"/>
              <a:t>54</a:t>
            </a:fld>
            <a:endParaRPr lang="en-US"/>
          </a:p>
        </p:txBody>
      </p:sp>
    </p:spTree>
    <p:extLst>
      <p:ext uri="{BB962C8B-B14F-4D97-AF65-F5344CB8AC3E}">
        <p14:creationId xmlns:p14="http://schemas.microsoft.com/office/powerpoint/2010/main" val="17550026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A9074-6FC5-8208-05F5-54626BB68AA5}"/>
              </a:ext>
            </a:extLst>
          </p:cNvPr>
          <p:cNvSpPr>
            <a:spLocks noGrp="1"/>
          </p:cNvSpPr>
          <p:nvPr>
            <p:ph type="title"/>
          </p:nvPr>
        </p:nvSpPr>
        <p:spPr/>
        <p:txBody>
          <a:bodyPr/>
          <a:lstStyle/>
          <a:p>
            <a:pPr algn="ctr"/>
            <a:r>
              <a:rPr lang="en-US"/>
              <a:t>Analogy</a:t>
            </a:r>
            <a:r>
              <a:rPr lang="en-US" dirty="0"/>
              <a:t>: Frustrated Total Internal Reflection</a:t>
            </a:r>
          </a:p>
        </p:txBody>
      </p:sp>
      <p:sp>
        <p:nvSpPr>
          <p:cNvPr id="3" name="Content Placeholder 2">
            <a:extLst>
              <a:ext uri="{FF2B5EF4-FFF2-40B4-BE49-F238E27FC236}">
                <a16:creationId xmlns:a16="http://schemas.microsoft.com/office/drawing/2014/main" id="{90C9E95B-A51F-4006-8815-2DE1F0727BF1}"/>
              </a:ext>
            </a:extLst>
          </p:cNvPr>
          <p:cNvSpPr>
            <a:spLocks noGrp="1"/>
          </p:cNvSpPr>
          <p:nvPr>
            <p:ph idx="1"/>
          </p:nvPr>
        </p:nvSpPr>
        <p:spPr/>
        <p:txBody>
          <a:bodyPr/>
          <a:lstStyle/>
          <a:p>
            <a:pPr marL="0" indent="0">
              <a:buNone/>
            </a:pPr>
            <a:r>
              <a:rPr lang="en-US" dirty="0"/>
              <a:t>Waves traveling from a slower speed medium to faster speed medium can experience total internal reflection.</a:t>
            </a:r>
          </a:p>
          <a:p>
            <a:pPr marL="0" indent="0">
              <a:buNone/>
            </a:pPr>
            <a:r>
              <a:rPr lang="en-US" dirty="0"/>
              <a:t>However, a wave can leak through a narrow gap between two slower speed media under the right conditions, as demonstrated with </a:t>
            </a:r>
            <a:br>
              <a:rPr lang="en-US" dirty="0"/>
            </a:br>
            <a:r>
              <a:rPr lang="en-US" dirty="0"/>
              <a:t> </a:t>
            </a:r>
            <a:r>
              <a:rPr lang="en-US" dirty="0">
                <a:latin typeface="Symbol" pitchFamily="2" charset="2"/>
              </a:rPr>
              <a:t>l</a:t>
            </a:r>
            <a:r>
              <a:rPr lang="en-US" dirty="0"/>
              <a:t> = 3 cm microwaves:</a:t>
            </a:r>
          </a:p>
          <a:p>
            <a:pPr marL="0" indent="0">
              <a:buNone/>
            </a:pPr>
            <a:r>
              <a:rPr lang="en-US" dirty="0">
                <a:hlinkClick r:id="rId2"/>
              </a:rPr>
              <a:t>https://www.youtube.com/watch?v=VaDA4k_68QI</a:t>
            </a:r>
            <a:r>
              <a:rPr lang="en-US" dirty="0"/>
              <a:t> (8:14).</a:t>
            </a:r>
          </a:p>
          <a:p>
            <a:pPr marL="0" indent="0">
              <a:buNone/>
            </a:pPr>
            <a:r>
              <a:rPr lang="en-US" dirty="0"/>
              <a:t>Boundary conditions determine the transmission and reflection of waves traveling between two media, as demonstrated here:</a:t>
            </a:r>
          </a:p>
          <a:p>
            <a:pPr marL="0" indent="0">
              <a:buNone/>
            </a:pPr>
            <a:r>
              <a:rPr lang="en-US" dirty="0">
                <a:hlinkClick r:id="rId3"/>
              </a:rPr>
              <a:t>https://www.youtube.com/watch?v=5BPC9fWqkDw</a:t>
            </a:r>
            <a:r>
              <a:rPr lang="en-US" dirty="0"/>
              <a:t> (4:11).</a:t>
            </a:r>
          </a:p>
        </p:txBody>
      </p:sp>
      <p:sp>
        <p:nvSpPr>
          <p:cNvPr id="4" name="Footer Placeholder 3">
            <a:extLst>
              <a:ext uri="{FF2B5EF4-FFF2-40B4-BE49-F238E27FC236}">
                <a16:creationId xmlns:a16="http://schemas.microsoft.com/office/drawing/2014/main" id="{EC29E5E4-E236-3EA1-A897-CA1A77B3F67E}"/>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03F90A79-27FA-2639-4BAD-F4EA1FD2B470}"/>
              </a:ext>
            </a:extLst>
          </p:cNvPr>
          <p:cNvSpPr>
            <a:spLocks noGrp="1"/>
          </p:cNvSpPr>
          <p:nvPr>
            <p:ph type="sldNum" sz="quarter" idx="12"/>
          </p:nvPr>
        </p:nvSpPr>
        <p:spPr/>
        <p:txBody>
          <a:bodyPr/>
          <a:lstStyle/>
          <a:p>
            <a:fld id="{572ECE96-1129-3643-9372-739AE1075948}" type="slidenum">
              <a:rPr lang="en-US" smtClean="0"/>
              <a:t>55</a:t>
            </a:fld>
            <a:endParaRPr lang="en-US"/>
          </a:p>
        </p:txBody>
      </p:sp>
    </p:spTree>
    <p:extLst>
      <p:ext uri="{BB962C8B-B14F-4D97-AF65-F5344CB8AC3E}">
        <p14:creationId xmlns:p14="http://schemas.microsoft.com/office/powerpoint/2010/main" val="1962263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DF32A-D32D-8EC1-8388-CBA0DB4E836C}"/>
              </a:ext>
            </a:extLst>
          </p:cNvPr>
          <p:cNvSpPr>
            <a:spLocks noGrp="1"/>
          </p:cNvSpPr>
          <p:nvPr>
            <p:ph type="title"/>
          </p:nvPr>
        </p:nvSpPr>
        <p:spPr/>
        <p:txBody>
          <a:bodyPr/>
          <a:lstStyle/>
          <a:p>
            <a:pPr algn="ctr"/>
            <a:r>
              <a:rPr lang="en-US" dirty="0"/>
              <a:t>Gamow and </a:t>
            </a:r>
            <a:r>
              <a:rPr lang="en-US" dirty="0">
                <a:latin typeface="Symbol" pitchFamily="2" charset="2"/>
              </a:rPr>
              <a:t>a</a:t>
            </a:r>
            <a:r>
              <a:rPr lang="en-US" dirty="0"/>
              <a:t>-decay - 4</a:t>
            </a:r>
          </a:p>
        </p:txBody>
      </p:sp>
      <p:sp>
        <p:nvSpPr>
          <p:cNvPr id="3" name="Content Placeholder 2">
            <a:extLst>
              <a:ext uri="{FF2B5EF4-FFF2-40B4-BE49-F238E27FC236}">
                <a16:creationId xmlns:a16="http://schemas.microsoft.com/office/drawing/2014/main" id="{1D112254-0C28-A6A3-F574-080A5E76B666}"/>
              </a:ext>
            </a:extLst>
          </p:cNvPr>
          <p:cNvSpPr>
            <a:spLocks noGrp="1"/>
          </p:cNvSpPr>
          <p:nvPr>
            <p:ph sz="half" idx="1"/>
          </p:nvPr>
        </p:nvSpPr>
        <p:spPr/>
        <p:txBody>
          <a:bodyPr/>
          <a:lstStyle/>
          <a:p>
            <a:pPr marL="0" indent="0">
              <a:buNone/>
            </a:pPr>
            <a:r>
              <a:rPr lang="en-US" dirty="0"/>
              <a:t>1928 – Gamow solved the Schrödinger equation for an </a:t>
            </a:r>
            <a:br>
              <a:rPr lang="en-US" dirty="0"/>
            </a:br>
            <a:r>
              <a:rPr lang="en-US" dirty="0">
                <a:latin typeface="Symbol" pitchFamily="2" charset="2"/>
              </a:rPr>
              <a:t>a</a:t>
            </a:r>
            <a:r>
              <a:rPr lang="en-US" dirty="0"/>
              <a:t>-particle with energy E traveling from right to left incident on a simple rectangular potential barrier, as indicated in the adjacent figure from his paper.</a:t>
            </a:r>
          </a:p>
        </p:txBody>
      </p:sp>
      <p:pic>
        <p:nvPicPr>
          <p:cNvPr id="8" name="Content Placeholder 7" descr="A diagram of a square and a square with a number and a line&#10;&#10;AI-generated content may be incorrect.">
            <a:extLst>
              <a:ext uri="{FF2B5EF4-FFF2-40B4-BE49-F238E27FC236}">
                <a16:creationId xmlns:a16="http://schemas.microsoft.com/office/drawing/2014/main" id="{AE52FE76-08A7-C5F2-1990-A7F12A21DFC5}"/>
              </a:ext>
            </a:extLst>
          </p:cNvPr>
          <p:cNvPicPr>
            <a:picLocks noGrp="1" noChangeAspect="1"/>
          </p:cNvPicPr>
          <p:nvPr>
            <p:ph sz="half" idx="2"/>
          </p:nvPr>
        </p:nvPicPr>
        <p:blipFill>
          <a:blip r:embed="rId2"/>
          <a:stretch>
            <a:fillRect/>
          </a:stretch>
        </p:blipFill>
        <p:spPr>
          <a:xfrm>
            <a:off x="6096000" y="1979786"/>
            <a:ext cx="5181600" cy="2286406"/>
          </a:xfrm>
        </p:spPr>
      </p:pic>
      <p:sp>
        <p:nvSpPr>
          <p:cNvPr id="5" name="Footer Placeholder 4">
            <a:extLst>
              <a:ext uri="{FF2B5EF4-FFF2-40B4-BE49-F238E27FC236}">
                <a16:creationId xmlns:a16="http://schemas.microsoft.com/office/drawing/2014/main" id="{4EC60F5E-AC50-02B7-31F7-707AE8EC7399}"/>
              </a:ext>
            </a:extLst>
          </p:cNvPr>
          <p:cNvSpPr>
            <a:spLocks noGrp="1"/>
          </p:cNvSpPr>
          <p:nvPr>
            <p:ph type="ftr" sz="quarter" idx="11"/>
          </p:nvPr>
        </p:nvSpPr>
        <p:spPr/>
        <p:txBody>
          <a:bodyPr/>
          <a:lstStyle/>
          <a:p>
            <a:r>
              <a:rPr lang="en-US"/>
              <a:t>QuarkNet Quantum Tunneling Workshop</a:t>
            </a:r>
          </a:p>
        </p:txBody>
      </p:sp>
      <p:sp>
        <p:nvSpPr>
          <p:cNvPr id="6" name="Slide Number Placeholder 5">
            <a:extLst>
              <a:ext uri="{FF2B5EF4-FFF2-40B4-BE49-F238E27FC236}">
                <a16:creationId xmlns:a16="http://schemas.microsoft.com/office/drawing/2014/main" id="{7E290266-224B-A20F-6C79-ECA5D5CE130A}"/>
              </a:ext>
            </a:extLst>
          </p:cNvPr>
          <p:cNvSpPr>
            <a:spLocks noGrp="1"/>
          </p:cNvSpPr>
          <p:nvPr>
            <p:ph type="sldNum" sz="quarter" idx="12"/>
          </p:nvPr>
        </p:nvSpPr>
        <p:spPr/>
        <p:txBody>
          <a:bodyPr/>
          <a:lstStyle/>
          <a:p>
            <a:fld id="{572ECE96-1129-3643-9372-739AE1075948}" type="slidenum">
              <a:rPr lang="en-US" smtClean="0"/>
              <a:t>56</a:t>
            </a:fld>
            <a:endParaRPr lang="en-US"/>
          </a:p>
        </p:txBody>
      </p:sp>
    </p:spTree>
    <p:extLst>
      <p:ext uri="{BB962C8B-B14F-4D97-AF65-F5344CB8AC3E}">
        <p14:creationId xmlns:p14="http://schemas.microsoft.com/office/powerpoint/2010/main" val="10580947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90E64-7B08-6E54-4719-BBC8C218A5BB}"/>
              </a:ext>
            </a:extLst>
          </p:cNvPr>
          <p:cNvSpPr>
            <a:spLocks noGrp="1"/>
          </p:cNvSpPr>
          <p:nvPr>
            <p:ph type="title"/>
          </p:nvPr>
        </p:nvSpPr>
        <p:spPr/>
        <p:txBody>
          <a:bodyPr/>
          <a:lstStyle/>
          <a:p>
            <a:pPr algn="ctr"/>
            <a:r>
              <a:rPr lang="en-US" dirty="0"/>
              <a:t>Gamow and </a:t>
            </a:r>
            <a:r>
              <a:rPr lang="en-US" dirty="0">
                <a:latin typeface="Symbol" pitchFamily="2" charset="2"/>
              </a:rPr>
              <a:t>a</a:t>
            </a:r>
            <a:r>
              <a:rPr lang="en-US" dirty="0"/>
              <a:t>-decay - 5</a:t>
            </a:r>
          </a:p>
        </p:txBody>
      </p:sp>
      <p:sp>
        <p:nvSpPr>
          <p:cNvPr id="3" name="Content Placeholder 2">
            <a:extLst>
              <a:ext uri="{FF2B5EF4-FFF2-40B4-BE49-F238E27FC236}">
                <a16:creationId xmlns:a16="http://schemas.microsoft.com/office/drawing/2014/main" id="{746EA4E3-5F2E-81FE-6231-EA6E1755E767}"/>
              </a:ext>
            </a:extLst>
          </p:cNvPr>
          <p:cNvSpPr>
            <a:spLocks noGrp="1"/>
          </p:cNvSpPr>
          <p:nvPr>
            <p:ph sz="half" idx="1"/>
          </p:nvPr>
        </p:nvSpPr>
        <p:spPr/>
        <p:txBody>
          <a:bodyPr/>
          <a:lstStyle/>
          <a:p>
            <a:pPr marL="0" indent="0">
              <a:buNone/>
            </a:pPr>
            <a:r>
              <a:rPr lang="en-US" dirty="0"/>
              <a:t>The solution to the Schrödinger equation for symmetrical potential barriers preventing the escape of a particle trapped between them is shown in this figure from Gamow’s paper.</a:t>
            </a:r>
          </a:p>
          <a:p>
            <a:pPr marL="0" indent="0">
              <a:buNone/>
            </a:pPr>
            <a:endParaRPr lang="en-US" dirty="0"/>
          </a:p>
        </p:txBody>
      </p:sp>
      <p:pic>
        <p:nvPicPr>
          <p:cNvPr id="8" name="Content Placeholder 7" descr="A diagram of a function&#10;&#10;AI-generated content may be incorrect.">
            <a:extLst>
              <a:ext uri="{FF2B5EF4-FFF2-40B4-BE49-F238E27FC236}">
                <a16:creationId xmlns:a16="http://schemas.microsoft.com/office/drawing/2014/main" id="{63716D5F-1E33-61B9-4CB5-132FA97DD088}"/>
              </a:ext>
            </a:extLst>
          </p:cNvPr>
          <p:cNvPicPr>
            <a:picLocks noGrp="1" noChangeAspect="1"/>
          </p:cNvPicPr>
          <p:nvPr>
            <p:ph sz="half" idx="2"/>
          </p:nvPr>
        </p:nvPicPr>
        <p:blipFill>
          <a:blip r:embed="rId2"/>
          <a:stretch>
            <a:fillRect/>
          </a:stretch>
        </p:blipFill>
        <p:spPr>
          <a:xfrm>
            <a:off x="6096000" y="1969986"/>
            <a:ext cx="5181600" cy="2330067"/>
          </a:xfrm>
        </p:spPr>
      </p:pic>
      <p:sp>
        <p:nvSpPr>
          <p:cNvPr id="5" name="Footer Placeholder 4">
            <a:extLst>
              <a:ext uri="{FF2B5EF4-FFF2-40B4-BE49-F238E27FC236}">
                <a16:creationId xmlns:a16="http://schemas.microsoft.com/office/drawing/2014/main" id="{26EACD74-3700-FD26-CDA3-BB7E68E6EBAA}"/>
              </a:ext>
            </a:extLst>
          </p:cNvPr>
          <p:cNvSpPr>
            <a:spLocks noGrp="1"/>
          </p:cNvSpPr>
          <p:nvPr>
            <p:ph type="ftr" sz="quarter" idx="11"/>
          </p:nvPr>
        </p:nvSpPr>
        <p:spPr/>
        <p:txBody>
          <a:bodyPr/>
          <a:lstStyle/>
          <a:p>
            <a:r>
              <a:rPr lang="en-US"/>
              <a:t>QuarkNet Quantum Tunneling Workshop</a:t>
            </a:r>
          </a:p>
        </p:txBody>
      </p:sp>
      <p:sp>
        <p:nvSpPr>
          <p:cNvPr id="6" name="Slide Number Placeholder 5">
            <a:extLst>
              <a:ext uri="{FF2B5EF4-FFF2-40B4-BE49-F238E27FC236}">
                <a16:creationId xmlns:a16="http://schemas.microsoft.com/office/drawing/2014/main" id="{C8C040B0-BFA7-51B2-2CA6-431FEBD9F1B0}"/>
              </a:ext>
            </a:extLst>
          </p:cNvPr>
          <p:cNvSpPr>
            <a:spLocks noGrp="1"/>
          </p:cNvSpPr>
          <p:nvPr>
            <p:ph type="sldNum" sz="quarter" idx="12"/>
          </p:nvPr>
        </p:nvSpPr>
        <p:spPr/>
        <p:txBody>
          <a:bodyPr/>
          <a:lstStyle/>
          <a:p>
            <a:fld id="{572ECE96-1129-3643-9372-739AE1075948}" type="slidenum">
              <a:rPr lang="en-US" smtClean="0"/>
              <a:t>57</a:t>
            </a:fld>
            <a:endParaRPr lang="en-US"/>
          </a:p>
        </p:txBody>
      </p:sp>
    </p:spTree>
    <p:extLst>
      <p:ext uri="{BB962C8B-B14F-4D97-AF65-F5344CB8AC3E}">
        <p14:creationId xmlns:p14="http://schemas.microsoft.com/office/powerpoint/2010/main" val="34801662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70B13-F65E-0F22-AD27-AA879759EC9F}"/>
              </a:ext>
            </a:extLst>
          </p:cNvPr>
          <p:cNvSpPr>
            <a:spLocks noGrp="1"/>
          </p:cNvSpPr>
          <p:nvPr>
            <p:ph type="title"/>
          </p:nvPr>
        </p:nvSpPr>
        <p:spPr/>
        <p:txBody>
          <a:bodyPr/>
          <a:lstStyle/>
          <a:p>
            <a:pPr algn="ctr"/>
            <a:r>
              <a:rPr lang="en-US" dirty="0"/>
              <a:t>Gamow and </a:t>
            </a:r>
            <a:r>
              <a:rPr lang="en-US" dirty="0">
                <a:latin typeface="Symbol" pitchFamily="2" charset="2"/>
              </a:rPr>
              <a:t>a</a:t>
            </a:r>
            <a:r>
              <a:rPr lang="en-US" dirty="0"/>
              <a:t>-decay - 6</a:t>
            </a:r>
          </a:p>
        </p:txBody>
      </p:sp>
      <p:sp>
        <p:nvSpPr>
          <p:cNvPr id="3" name="Content Placeholder 2">
            <a:extLst>
              <a:ext uri="{FF2B5EF4-FFF2-40B4-BE49-F238E27FC236}">
                <a16:creationId xmlns:a16="http://schemas.microsoft.com/office/drawing/2014/main" id="{905D6FEC-BAEB-7478-30B1-0ECFCEFEBB64}"/>
              </a:ext>
            </a:extLst>
          </p:cNvPr>
          <p:cNvSpPr>
            <a:spLocks noGrp="1"/>
          </p:cNvSpPr>
          <p:nvPr>
            <p:ph idx="1"/>
          </p:nvPr>
        </p:nvSpPr>
        <p:spPr/>
        <p:txBody>
          <a:bodyPr>
            <a:normAutofit lnSpcReduction="10000"/>
          </a:bodyPr>
          <a:lstStyle/>
          <a:p>
            <a:pPr marL="0" indent="0">
              <a:buNone/>
            </a:pPr>
            <a:r>
              <a:rPr lang="en-US" dirty="0"/>
              <a:t>The Schrödinger solution represents the probability density which, when squared, gives the probability of the particle location:</a:t>
            </a:r>
            <a:br>
              <a:rPr lang="en-US" dirty="0"/>
            </a:br>
            <a:r>
              <a:rPr lang="en-US" dirty="0"/>
              <a:t>high between the barriers as the particle bounces back and forth within the barriers, low outside the barriers where the particle has escaped, and exponentially decreasing within the barriers in regions II and II’.</a:t>
            </a:r>
          </a:p>
          <a:p>
            <a:pPr marL="0" indent="0">
              <a:buNone/>
            </a:pPr>
            <a:endParaRPr lang="en-US" dirty="0"/>
          </a:p>
          <a:p>
            <a:pPr marL="0" indent="0">
              <a:buNone/>
            </a:pPr>
            <a:r>
              <a:rPr lang="en-US" dirty="0"/>
              <a:t>So, there is a small, but finite, probability that the particle can escape, even when it does not have enough energy to overcome the confining potential barrier. This is quantum tunneling.</a:t>
            </a:r>
            <a:br>
              <a:rPr lang="en-US" dirty="0"/>
            </a:br>
            <a:r>
              <a:rPr lang="en-US" dirty="0"/>
              <a:t> </a:t>
            </a:r>
            <a:r>
              <a:rPr lang="en-US" u="sng" dirty="0">
                <a:latin typeface="Symbol" pitchFamily="2" charset="2"/>
              </a:rPr>
              <a:t>a</a:t>
            </a:r>
            <a:r>
              <a:rPr lang="en-US" u="sng" dirty="0"/>
              <a:t> Mystery #1 solved</a:t>
            </a:r>
            <a:r>
              <a:rPr lang="en-US" dirty="0"/>
              <a:t>.</a:t>
            </a:r>
          </a:p>
        </p:txBody>
      </p:sp>
      <p:sp>
        <p:nvSpPr>
          <p:cNvPr id="4" name="Footer Placeholder 3">
            <a:extLst>
              <a:ext uri="{FF2B5EF4-FFF2-40B4-BE49-F238E27FC236}">
                <a16:creationId xmlns:a16="http://schemas.microsoft.com/office/drawing/2014/main" id="{DF15B5EF-144D-A66A-5A4D-214D47D984F7}"/>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F8C49655-A9FE-CEC7-64ED-A3228457D9DA}"/>
              </a:ext>
            </a:extLst>
          </p:cNvPr>
          <p:cNvSpPr>
            <a:spLocks noGrp="1"/>
          </p:cNvSpPr>
          <p:nvPr>
            <p:ph type="sldNum" sz="quarter" idx="12"/>
          </p:nvPr>
        </p:nvSpPr>
        <p:spPr/>
        <p:txBody>
          <a:bodyPr/>
          <a:lstStyle/>
          <a:p>
            <a:fld id="{572ECE96-1129-3643-9372-739AE1075948}" type="slidenum">
              <a:rPr lang="en-US" smtClean="0"/>
              <a:t>58</a:t>
            </a:fld>
            <a:endParaRPr lang="en-US"/>
          </a:p>
        </p:txBody>
      </p:sp>
    </p:spTree>
    <p:extLst>
      <p:ext uri="{BB962C8B-B14F-4D97-AF65-F5344CB8AC3E}">
        <p14:creationId xmlns:p14="http://schemas.microsoft.com/office/powerpoint/2010/main" val="23232088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383E1-BA70-7E1C-200F-E95290B97A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C25375-5E6F-6564-E708-C64F07A482A5}"/>
              </a:ext>
            </a:extLst>
          </p:cNvPr>
          <p:cNvSpPr>
            <a:spLocks noGrp="1"/>
          </p:cNvSpPr>
          <p:nvPr>
            <p:ph type="title"/>
          </p:nvPr>
        </p:nvSpPr>
        <p:spPr/>
        <p:txBody>
          <a:bodyPr/>
          <a:lstStyle/>
          <a:p>
            <a:pPr algn="ctr"/>
            <a:r>
              <a:rPr lang="en-US" dirty="0">
                <a:latin typeface="+mn-lt"/>
              </a:rPr>
              <a:t>Schrödinger with </a:t>
            </a:r>
            <a:r>
              <a:rPr lang="en-US" dirty="0"/>
              <a:t>Boundary Conditions</a:t>
            </a:r>
          </a:p>
        </p:txBody>
      </p:sp>
      <p:sp>
        <p:nvSpPr>
          <p:cNvPr id="3" name="Content Placeholder 2">
            <a:extLst>
              <a:ext uri="{FF2B5EF4-FFF2-40B4-BE49-F238E27FC236}">
                <a16:creationId xmlns:a16="http://schemas.microsoft.com/office/drawing/2014/main" id="{E7CE2DE0-42D0-BA7D-CA47-222776521665}"/>
              </a:ext>
            </a:extLst>
          </p:cNvPr>
          <p:cNvSpPr>
            <a:spLocks noGrp="1"/>
          </p:cNvSpPr>
          <p:nvPr>
            <p:ph idx="1"/>
          </p:nvPr>
        </p:nvSpPr>
        <p:spPr/>
        <p:txBody>
          <a:bodyPr/>
          <a:lstStyle/>
          <a:p>
            <a:pPr marL="0" indent="0">
              <a:buNone/>
            </a:pPr>
            <a:r>
              <a:rPr lang="en-US" dirty="0"/>
              <a:t> A step-by-step solution to the Schrödinger wave equation with boundary conditions to explain </a:t>
            </a:r>
            <a:r>
              <a:rPr lang="en-US" dirty="0">
                <a:latin typeface="Symbol" pitchFamily="2" charset="2"/>
              </a:rPr>
              <a:t>a</a:t>
            </a:r>
            <a:r>
              <a:rPr lang="en-US" dirty="0"/>
              <a:t>-particle decay is given in this YouTube video from Physics Explained: </a:t>
            </a:r>
            <a:br>
              <a:rPr lang="en-US" dirty="0"/>
            </a:br>
            <a:r>
              <a:rPr lang="en-US" dirty="0">
                <a:hlinkClick r:id="rId2"/>
              </a:rPr>
              <a:t>https://www.youtube.com/watch?v=_f8zeEI0oys&amp;t=379s</a:t>
            </a:r>
            <a:r>
              <a:rPr lang="en-US" dirty="0"/>
              <a:t> (40:05).</a:t>
            </a:r>
          </a:p>
        </p:txBody>
      </p:sp>
      <p:sp>
        <p:nvSpPr>
          <p:cNvPr id="4" name="Footer Placeholder 3">
            <a:extLst>
              <a:ext uri="{FF2B5EF4-FFF2-40B4-BE49-F238E27FC236}">
                <a16:creationId xmlns:a16="http://schemas.microsoft.com/office/drawing/2014/main" id="{26A02DE8-99D5-0FC1-798F-48A36F7808CD}"/>
              </a:ext>
            </a:extLst>
          </p:cNvPr>
          <p:cNvSpPr>
            <a:spLocks noGrp="1"/>
          </p:cNvSpPr>
          <p:nvPr>
            <p:ph type="ftr" sz="quarter" idx="11"/>
          </p:nvPr>
        </p:nvSpPr>
        <p:spPr/>
        <p:txBody>
          <a:bodyPr/>
          <a:lstStyle/>
          <a:p>
            <a:r>
              <a:rPr lang="en-US" dirty="0" err="1"/>
              <a:t>QuarkNet</a:t>
            </a:r>
            <a:r>
              <a:rPr lang="en-US" dirty="0"/>
              <a:t> Quantum Tunneling Workshop</a:t>
            </a:r>
          </a:p>
        </p:txBody>
      </p:sp>
      <p:sp>
        <p:nvSpPr>
          <p:cNvPr id="5" name="Slide Number Placeholder 4">
            <a:extLst>
              <a:ext uri="{FF2B5EF4-FFF2-40B4-BE49-F238E27FC236}">
                <a16:creationId xmlns:a16="http://schemas.microsoft.com/office/drawing/2014/main" id="{D3FF2A1B-5E0F-60EE-3463-F553953BC528}"/>
              </a:ext>
            </a:extLst>
          </p:cNvPr>
          <p:cNvSpPr>
            <a:spLocks noGrp="1"/>
          </p:cNvSpPr>
          <p:nvPr>
            <p:ph type="sldNum" sz="quarter" idx="12"/>
          </p:nvPr>
        </p:nvSpPr>
        <p:spPr/>
        <p:txBody>
          <a:bodyPr/>
          <a:lstStyle/>
          <a:p>
            <a:fld id="{572ECE96-1129-3643-9372-739AE1075948}" type="slidenum">
              <a:rPr lang="en-US" smtClean="0"/>
              <a:t>59</a:t>
            </a:fld>
            <a:endParaRPr lang="en-US"/>
          </a:p>
        </p:txBody>
      </p:sp>
    </p:spTree>
    <p:extLst>
      <p:ext uri="{BB962C8B-B14F-4D97-AF65-F5344CB8AC3E}">
        <p14:creationId xmlns:p14="http://schemas.microsoft.com/office/powerpoint/2010/main" val="1616002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A9B3C-2E2E-C03C-7C98-B4AF5C381D55}"/>
              </a:ext>
            </a:extLst>
          </p:cNvPr>
          <p:cNvSpPr>
            <a:spLocks noGrp="1"/>
          </p:cNvSpPr>
          <p:nvPr>
            <p:ph type="title"/>
          </p:nvPr>
        </p:nvSpPr>
        <p:spPr>
          <a:xfrm>
            <a:off x="839788" y="365126"/>
            <a:ext cx="10515600" cy="897088"/>
          </a:xfrm>
        </p:spPr>
        <p:txBody>
          <a:bodyPr/>
          <a:lstStyle/>
          <a:p>
            <a:pPr algn="ctr"/>
            <a:r>
              <a:rPr lang="en-US" dirty="0"/>
              <a:t>Radioactivity Discovered - 4</a:t>
            </a:r>
          </a:p>
        </p:txBody>
      </p:sp>
      <p:sp>
        <p:nvSpPr>
          <p:cNvPr id="3" name="Text Placeholder 2">
            <a:extLst>
              <a:ext uri="{FF2B5EF4-FFF2-40B4-BE49-F238E27FC236}">
                <a16:creationId xmlns:a16="http://schemas.microsoft.com/office/drawing/2014/main" id="{45FB513D-634E-6EE7-2094-3386FD66601D}"/>
              </a:ext>
            </a:extLst>
          </p:cNvPr>
          <p:cNvSpPr>
            <a:spLocks noGrp="1"/>
          </p:cNvSpPr>
          <p:nvPr>
            <p:ph type="body" idx="1"/>
          </p:nvPr>
        </p:nvSpPr>
        <p:spPr>
          <a:xfrm>
            <a:off x="743535" y="1295050"/>
            <a:ext cx="5157787" cy="508584"/>
          </a:xfrm>
        </p:spPr>
        <p:txBody>
          <a:bodyPr/>
          <a:lstStyle/>
          <a:p>
            <a:pPr algn="ctr"/>
            <a:r>
              <a:rPr lang="en-US" dirty="0"/>
              <a:t>Ernest Rutherford (1871-1937)</a:t>
            </a:r>
          </a:p>
        </p:txBody>
      </p:sp>
      <p:pic>
        <p:nvPicPr>
          <p:cNvPr id="10" name="Content Placeholder 9" descr="A close-up of a currency note&#10;&#10;AI-generated content may be incorrect.">
            <a:extLst>
              <a:ext uri="{FF2B5EF4-FFF2-40B4-BE49-F238E27FC236}">
                <a16:creationId xmlns:a16="http://schemas.microsoft.com/office/drawing/2014/main" id="{C6B4E5B8-8B15-9C40-D776-07AD36A9595B}"/>
              </a:ext>
            </a:extLst>
          </p:cNvPr>
          <p:cNvPicPr>
            <a:picLocks noGrp="1" noChangeAspect="1"/>
          </p:cNvPicPr>
          <p:nvPr>
            <p:ph sz="half" idx="2"/>
          </p:nvPr>
        </p:nvPicPr>
        <p:blipFill>
          <a:blip r:embed="rId2"/>
          <a:stretch>
            <a:fillRect/>
          </a:stretch>
        </p:blipFill>
        <p:spPr>
          <a:xfrm>
            <a:off x="836612" y="2290153"/>
            <a:ext cx="5157787" cy="2496837"/>
          </a:xfrm>
        </p:spPr>
      </p:pic>
      <p:sp>
        <p:nvSpPr>
          <p:cNvPr id="5" name="Text Placeholder 4">
            <a:extLst>
              <a:ext uri="{FF2B5EF4-FFF2-40B4-BE49-F238E27FC236}">
                <a16:creationId xmlns:a16="http://schemas.microsoft.com/office/drawing/2014/main" id="{F7C163F8-6062-2503-5D2F-F5F06F7C11C2}"/>
              </a:ext>
            </a:extLst>
          </p:cNvPr>
          <p:cNvSpPr>
            <a:spLocks noGrp="1"/>
          </p:cNvSpPr>
          <p:nvPr>
            <p:ph type="body" sz="quarter" idx="3"/>
          </p:nvPr>
        </p:nvSpPr>
        <p:spPr>
          <a:xfrm>
            <a:off x="5997575" y="1295050"/>
            <a:ext cx="5183188" cy="508584"/>
          </a:xfrm>
        </p:spPr>
        <p:txBody>
          <a:bodyPr/>
          <a:lstStyle/>
          <a:p>
            <a:pPr algn="ctr"/>
            <a:r>
              <a:rPr lang="en-US" dirty="0"/>
              <a:t>Timeline</a:t>
            </a:r>
          </a:p>
        </p:txBody>
      </p:sp>
      <p:sp>
        <p:nvSpPr>
          <p:cNvPr id="6" name="Content Placeholder 5">
            <a:extLst>
              <a:ext uri="{FF2B5EF4-FFF2-40B4-BE49-F238E27FC236}">
                <a16:creationId xmlns:a16="http://schemas.microsoft.com/office/drawing/2014/main" id="{D39D7513-84B7-194A-3FDC-181703466127}"/>
              </a:ext>
            </a:extLst>
          </p:cNvPr>
          <p:cNvSpPr>
            <a:spLocks noGrp="1"/>
          </p:cNvSpPr>
          <p:nvPr>
            <p:ph sz="quarter" idx="4"/>
          </p:nvPr>
        </p:nvSpPr>
        <p:spPr>
          <a:xfrm>
            <a:off x="6096000" y="1966988"/>
            <a:ext cx="5183188" cy="4265370"/>
          </a:xfrm>
        </p:spPr>
        <p:txBody>
          <a:bodyPr/>
          <a:lstStyle/>
          <a:p>
            <a:pPr marL="0" indent="0">
              <a:buNone/>
            </a:pPr>
            <a:r>
              <a:rPr lang="en-US" u="sng" dirty="0"/>
              <a:t>1899</a:t>
            </a:r>
            <a:r>
              <a:rPr lang="en-US" dirty="0"/>
              <a:t> – Rutherford finds two types of radiation from uranium: </a:t>
            </a:r>
            <a:r>
              <a:rPr lang="en-US" dirty="0">
                <a:latin typeface="Symbol" pitchFamily="2" charset="2"/>
              </a:rPr>
              <a:t>a</a:t>
            </a:r>
            <a:r>
              <a:rPr lang="en-US" dirty="0"/>
              <a:t>, with less penetrating power,</a:t>
            </a:r>
            <a:br>
              <a:rPr lang="en-US" dirty="0"/>
            </a:br>
            <a:r>
              <a:rPr lang="en-US" dirty="0">
                <a:latin typeface="Symbol" pitchFamily="2" charset="2"/>
              </a:rPr>
              <a:t>b</a:t>
            </a:r>
            <a:r>
              <a:rPr lang="en-US" dirty="0"/>
              <a:t>, with more penetrating power.</a:t>
            </a:r>
          </a:p>
          <a:p>
            <a:pPr marL="0" indent="0">
              <a:buNone/>
            </a:pPr>
            <a:r>
              <a:rPr lang="en-US" dirty="0"/>
              <a:t>		</a:t>
            </a:r>
          </a:p>
        </p:txBody>
      </p:sp>
      <p:sp>
        <p:nvSpPr>
          <p:cNvPr id="7" name="Footer Placeholder 6">
            <a:extLst>
              <a:ext uri="{FF2B5EF4-FFF2-40B4-BE49-F238E27FC236}">
                <a16:creationId xmlns:a16="http://schemas.microsoft.com/office/drawing/2014/main" id="{D574F60B-ED60-7AB2-DAB9-E647BD153009}"/>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5F8E40A6-70A7-97B0-DE7E-D7881CD1D67C}"/>
              </a:ext>
            </a:extLst>
          </p:cNvPr>
          <p:cNvSpPr>
            <a:spLocks noGrp="1"/>
          </p:cNvSpPr>
          <p:nvPr>
            <p:ph type="sldNum" sz="quarter" idx="12"/>
          </p:nvPr>
        </p:nvSpPr>
        <p:spPr/>
        <p:txBody>
          <a:bodyPr/>
          <a:lstStyle/>
          <a:p>
            <a:fld id="{572ECE96-1129-3643-9372-739AE1075948}" type="slidenum">
              <a:rPr lang="en-US" smtClean="0"/>
              <a:t>6</a:t>
            </a:fld>
            <a:endParaRPr lang="en-US"/>
          </a:p>
        </p:txBody>
      </p:sp>
      <p:pic>
        <p:nvPicPr>
          <p:cNvPr id="12" name="Picture 11" descr="A diagram of a nuclear reactor&#10;&#10;AI-generated content may be incorrect.">
            <a:extLst>
              <a:ext uri="{FF2B5EF4-FFF2-40B4-BE49-F238E27FC236}">
                <a16:creationId xmlns:a16="http://schemas.microsoft.com/office/drawing/2014/main" id="{789DB0FE-53C1-1097-A65A-D3F4EEEC3D5C}"/>
              </a:ext>
            </a:extLst>
          </p:cNvPr>
          <p:cNvPicPr>
            <a:picLocks noChangeAspect="1"/>
          </p:cNvPicPr>
          <p:nvPr/>
        </p:nvPicPr>
        <p:blipFill>
          <a:blip r:embed="rId3"/>
          <a:stretch>
            <a:fillRect/>
          </a:stretch>
        </p:blipFill>
        <p:spPr>
          <a:xfrm>
            <a:off x="6216316" y="3679942"/>
            <a:ext cx="2519270" cy="1469574"/>
          </a:xfrm>
          <a:prstGeom prst="rect">
            <a:avLst/>
          </a:prstGeom>
        </p:spPr>
      </p:pic>
      <p:pic>
        <p:nvPicPr>
          <p:cNvPr id="14" name="Picture 13" descr="A graph of a graph of alkaline sulphur&#10;&#10;AI-generated content may be incorrect.">
            <a:extLst>
              <a:ext uri="{FF2B5EF4-FFF2-40B4-BE49-F238E27FC236}">
                <a16:creationId xmlns:a16="http://schemas.microsoft.com/office/drawing/2014/main" id="{4424B3FB-0B64-B22D-CAEA-7DB20541D178}"/>
              </a:ext>
            </a:extLst>
          </p:cNvPr>
          <p:cNvPicPr>
            <a:picLocks noChangeAspect="1"/>
          </p:cNvPicPr>
          <p:nvPr/>
        </p:nvPicPr>
        <p:blipFill>
          <a:blip r:embed="rId4"/>
          <a:stretch>
            <a:fillRect/>
          </a:stretch>
        </p:blipFill>
        <p:spPr>
          <a:xfrm>
            <a:off x="8870564" y="3679942"/>
            <a:ext cx="2177768" cy="2311784"/>
          </a:xfrm>
          <a:prstGeom prst="rect">
            <a:avLst/>
          </a:prstGeom>
        </p:spPr>
      </p:pic>
    </p:spTree>
    <p:extLst>
      <p:ext uri="{BB962C8B-B14F-4D97-AF65-F5344CB8AC3E}">
        <p14:creationId xmlns:p14="http://schemas.microsoft.com/office/powerpoint/2010/main" val="2451673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6EED3-DBB6-123E-3571-1BD3B14C2941}"/>
              </a:ext>
            </a:extLst>
          </p:cNvPr>
          <p:cNvSpPr>
            <a:spLocks noGrp="1"/>
          </p:cNvSpPr>
          <p:nvPr>
            <p:ph type="title"/>
          </p:nvPr>
        </p:nvSpPr>
        <p:spPr/>
        <p:txBody>
          <a:bodyPr/>
          <a:lstStyle/>
          <a:p>
            <a:pPr algn="ctr"/>
            <a:r>
              <a:rPr lang="en-US" dirty="0"/>
              <a:t>Activity 10 (</a:t>
            </a:r>
            <a:r>
              <a:rPr lang="en-US" i="1" dirty="0" err="1"/>
              <a:t>KE</a:t>
            </a:r>
            <a:r>
              <a:rPr lang="en-US" baseline="-25000" dirty="0" err="1">
                <a:latin typeface="Symbol" pitchFamily="2" charset="2"/>
              </a:rPr>
              <a:t>a</a:t>
            </a:r>
            <a:r>
              <a:rPr lang="en-US" dirty="0"/>
              <a:t>, log</a:t>
            </a:r>
            <a:r>
              <a:rPr lang="en-US" baseline="-25000" dirty="0"/>
              <a:t>10</a:t>
            </a:r>
            <a:r>
              <a:rPr lang="en-US" dirty="0"/>
              <a:t>(</a:t>
            </a:r>
            <a:r>
              <a:rPr lang="en-US" i="1" dirty="0"/>
              <a:t>t</a:t>
            </a:r>
            <a:r>
              <a:rPr lang="en-US" baseline="-25000" dirty="0"/>
              <a:t>1/2</a:t>
            </a:r>
            <a:r>
              <a:rPr lang="en-US" dirty="0"/>
              <a:t>)) Plot Discussion</a:t>
            </a:r>
          </a:p>
        </p:txBody>
      </p:sp>
      <p:sp>
        <p:nvSpPr>
          <p:cNvPr id="3" name="Content Placeholder 2">
            <a:extLst>
              <a:ext uri="{FF2B5EF4-FFF2-40B4-BE49-F238E27FC236}">
                <a16:creationId xmlns:a16="http://schemas.microsoft.com/office/drawing/2014/main" id="{5F669AF7-3B40-E5C1-9DF3-D973015B4E83}"/>
              </a:ext>
            </a:extLst>
          </p:cNvPr>
          <p:cNvSpPr>
            <a:spLocks noGrp="1"/>
          </p:cNvSpPr>
          <p:nvPr>
            <p:ph idx="1"/>
          </p:nvPr>
        </p:nvSpPr>
        <p:spPr/>
        <p:txBody>
          <a:bodyPr/>
          <a:lstStyle/>
          <a:p>
            <a:pPr marL="514350" indent="-514350">
              <a:buFont typeface="+mj-lt"/>
              <a:buAutoNum type="arabicPeriod"/>
            </a:pPr>
            <a:r>
              <a:rPr lang="en-US" dirty="0"/>
              <a:t>What do you notice about your (</a:t>
            </a:r>
            <a:r>
              <a:rPr lang="en-US" i="1" dirty="0" err="1"/>
              <a:t>KE</a:t>
            </a:r>
            <a:r>
              <a:rPr lang="en-US" baseline="-25000" dirty="0" err="1">
                <a:latin typeface="Symbol" pitchFamily="2" charset="2"/>
              </a:rPr>
              <a:t>a</a:t>
            </a:r>
            <a:r>
              <a:rPr lang="en-US" dirty="0"/>
              <a:t>, log</a:t>
            </a:r>
            <a:r>
              <a:rPr lang="en-US" baseline="-25000" dirty="0"/>
              <a:t>10</a:t>
            </a:r>
            <a:r>
              <a:rPr lang="en-US" dirty="0"/>
              <a:t>(</a:t>
            </a:r>
            <a:r>
              <a:rPr lang="en-US" i="1" dirty="0"/>
              <a:t>t</a:t>
            </a:r>
            <a:r>
              <a:rPr lang="en-US" baseline="-25000" dirty="0"/>
              <a:t>1/2</a:t>
            </a:r>
            <a:r>
              <a:rPr lang="en-US" dirty="0"/>
              <a:t>)) plot?</a:t>
            </a:r>
            <a:br>
              <a:rPr lang="en-US" dirty="0"/>
            </a:br>
            <a:endParaRPr lang="en-US" dirty="0"/>
          </a:p>
          <a:p>
            <a:pPr marL="514350" indent="-514350">
              <a:buFont typeface="+mj-lt"/>
              <a:buAutoNum type="arabicPeriod"/>
            </a:pPr>
            <a:r>
              <a:rPr lang="en-US" dirty="0"/>
              <a:t>How can the logarithmic relation be explained?</a:t>
            </a:r>
          </a:p>
          <a:p>
            <a:pPr marL="0" indent="0">
              <a:buNone/>
            </a:pPr>
            <a:r>
              <a:rPr lang="en-US" u="sng" dirty="0"/>
              <a:t>This is </a:t>
            </a:r>
            <a:r>
              <a:rPr lang="en-US" u="sng" dirty="0">
                <a:latin typeface="Symbol" pitchFamily="2" charset="2"/>
              </a:rPr>
              <a:t>a</a:t>
            </a:r>
            <a:r>
              <a:rPr lang="en-US" u="sng" dirty="0"/>
              <a:t> Mystery #2</a:t>
            </a:r>
            <a:r>
              <a:rPr lang="en-US" dirty="0"/>
              <a:t>.</a:t>
            </a:r>
          </a:p>
        </p:txBody>
      </p:sp>
      <p:sp>
        <p:nvSpPr>
          <p:cNvPr id="4" name="Footer Placeholder 3">
            <a:extLst>
              <a:ext uri="{FF2B5EF4-FFF2-40B4-BE49-F238E27FC236}">
                <a16:creationId xmlns:a16="http://schemas.microsoft.com/office/drawing/2014/main" id="{F5CB0D49-78A0-BB04-E4BA-70C5ED2EED87}"/>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0A62C397-2735-F997-9D1A-1C1C6C116373}"/>
              </a:ext>
            </a:extLst>
          </p:cNvPr>
          <p:cNvSpPr>
            <a:spLocks noGrp="1"/>
          </p:cNvSpPr>
          <p:nvPr>
            <p:ph type="sldNum" sz="quarter" idx="12"/>
          </p:nvPr>
        </p:nvSpPr>
        <p:spPr/>
        <p:txBody>
          <a:bodyPr/>
          <a:lstStyle/>
          <a:p>
            <a:fld id="{572ECE96-1129-3643-9372-739AE1075948}" type="slidenum">
              <a:rPr lang="en-US" smtClean="0"/>
              <a:t>60</a:t>
            </a:fld>
            <a:endParaRPr lang="en-US"/>
          </a:p>
        </p:txBody>
      </p:sp>
    </p:spTree>
    <p:extLst>
      <p:ext uri="{BB962C8B-B14F-4D97-AF65-F5344CB8AC3E}">
        <p14:creationId xmlns:p14="http://schemas.microsoft.com/office/powerpoint/2010/main" val="307872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5A4B2-2D1A-8BB1-884C-62A7FBBEDEA9}"/>
              </a:ext>
            </a:extLst>
          </p:cNvPr>
          <p:cNvSpPr>
            <a:spLocks noGrp="1"/>
          </p:cNvSpPr>
          <p:nvPr>
            <p:ph type="title"/>
          </p:nvPr>
        </p:nvSpPr>
        <p:spPr/>
        <p:txBody>
          <a:bodyPr/>
          <a:lstStyle/>
          <a:p>
            <a:pPr algn="ctr"/>
            <a:r>
              <a:rPr lang="en-US" dirty="0"/>
              <a:t>(</a:t>
            </a:r>
            <a:r>
              <a:rPr lang="en-US" i="1" dirty="0" err="1"/>
              <a:t>KE</a:t>
            </a:r>
            <a:r>
              <a:rPr lang="en-US" baseline="-25000" dirty="0" err="1">
                <a:latin typeface="Symbol" pitchFamily="2" charset="2"/>
              </a:rPr>
              <a:t>a</a:t>
            </a:r>
            <a:r>
              <a:rPr lang="en-US" dirty="0"/>
              <a:t>, log</a:t>
            </a:r>
            <a:r>
              <a:rPr lang="en-US" baseline="-25000" dirty="0"/>
              <a:t>10</a:t>
            </a:r>
            <a:r>
              <a:rPr lang="en-US" dirty="0"/>
              <a:t>(</a:t>
            </a:r>
            <a:r>
              <a:rPr lang="en-US" i="1" dirty="0"/>
              <a:t>t</a:t>
            </a:r>
            <a:r>
              <a:rPr lang="en-US" baseline="-25000" dirty="0"/>
              <a:t>1/2</a:t>
            </a:r>
            <a:r>
              <a:rPr lang="en-US" dirty="0"/>
              <a:t>)) Plot</a:t>
            </a:r>
          </a:p>
        </p:txBody>
      </p:sp>
      <p:sp>
        <p:nvSpPr>
          <p:cNvPr id="4" name="Footer Placeholder 3">
            <a:extLst>
              <a:ext uri="{FF2B5EF4-FFF2-40B4-BE49-F238E27FC236}">
                <a16:creationId xmlns:a16="http://schemas.microsoft.com/office/drawing/2014/main" id="{02FE2C3E-CA72-21F1-1421-4A59DF67E3E1}"/>
              </a:ext>
            </a:extLst>
          </p:cNvPr>
          <p:cNvSpPr>
            <a:spLocks noGrp="1"/>
          </p:cNvSpPr>
          <p:nvPr>
            <p:ph type="ftr" sz="quarter" idx="11"/>
          </p:nvPr>
        </p:nvSpPr>
        <p:spPr/>
        <p:txBody>
          <a:bodyPr/>
          <a:lstStyle/>
          <a:p>
            <a:r>
              <a:rPr lang="en-US"/>
              <a:t>QuarkNet Quantum Tunneling Workshop</a:t>
            </a:r>
          </a:p>
        </p:txBody>
      </p:sp>
      <p:sp>
        <p:nvSpPr>
          <p:cNvPr id="5" name="Slide Number Placeholder 4">
            <a:extLst>
              <a:ext uri="{FF2B5EF4-FFF2-40B4-BE49-F238E27FC236}">
                <a16:creationId xmlns:a16="http://schemas.microsoft.com/office/drawing/2014/main" id="{E75217A0-B9B6-7808-7B9A-FCDBFFABBD65}"/>
              </a:ext>
            </a:extLst>
          </p:cNvPr>
          <p:cNvSpPr>
            <a:spLocks noGrp="1"/>
          </p:cNvSpPr>
          <p:nvPr>
            <p:ph type="sldNum" sz="quarter" idx="12"/>
          </p:nvPr>
        </p:nvSpPr>
        <p:spPr/>
        <p:txBody>
          <a:bodyPr/>
          <a:lstStyle/>
          <a:p>
            <a:fld id="{572ECE96-1129-3643-9372-739AE1075948}" type="slidenum">
              <a:rPr lang="en-US" smtClean="0"/>
              <a:t>61</a:t>
            </a:fld>
            <a:endParaRPr lang="en-US"/>
          </a:p>
        </p:txBody>
      </p:sp>
      <p:graphicFrame>
        <p:nvGraphicFramePr>
          <p:cNvPr id="9" name="Content Placeholder 8">
            <a:extLst>
              <a:ext uri="{FF2B5EF4-FFF2-40B4-BE49-F238E27FC236}">
                <a16:creationId xmlns:a16="http://schemas.microsoft.com/office/drawing/2014/main" id="{0E18A738-ADF6-9107-A4B7-2618A5E990F5}"/>
              </a:ext>
            </a:extLst>
          </p:cNvPr>
          <p:cNvGraphicFramePr>
            <a:graphicFrameLocks noGrp="1"/>
          </p:cNvGraphicFramePr>
          <p:nvPr>
            <p:ph idx="1"/>
            <p:extLst>
              <p:ext uri="{D42A27DB-BD31-4B8C-83A1-F6EECF244321}">
                <p14:modId xmlns:p14="http://schemas.microsoft.com/office/powerpoint/2010/main" val="1057549472"/>
              </p:ext>
            </p:extLst>
          </p:nvPr>
        </p:nvGraphicFramePr>
        <p:xfrm>
          <a:off x="1717589" y="1825625"/>
          <a:ext cx="8674444"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287815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FE216-54C0-94E1-3AC8-CBDD7F20388A}"/>
              </a:ext>
            </a:extLst>
          </p:cNvPr>
          <p:cNvSpPr>
            <a:spLocks noGrp="1"/>
          </p:cNvSpPr>
          <p:nvPr>
            <p:ph type="title"/>
          </p:nvPr>
        </p:nvSpPr>
        <p:spPr>
          <a:xfrm>
            <a:off x="839788" y="365126"/>
            <a:ext cx="10515600" cy="823912"/>
          </a:xfrm>
        </p:spPr>
        <p:txBody>
          <a:bodyPr/>
          <a:lstStyle/>
          <a:p>
            <a:pPr algn="ctr"/>
            <a:r>
              <a:rPr lang="en-US" dirty="0"/>
              <a:t>Geiger-Nuttall Law</a:t>
            </a:r>
          </a:p>
        </p:txBody>
      </p:sp>
      <p:sp>
        <p:nvSpPr>
          <p:cNvPr id="3" name="Text Placeholder 2">
            <a:extLst>
              <a:ext uri="{FF2B5EF4-FFF2-40B4-BE49-F238E27FC236}">
                <a16:creationId xmlns:a16="http://schemas.microsoft.com/office/drawing/2014/main" id="{6C1EC82D-C55D-B1B6-5F19-7DF789BE2462}"/>
              </a:ext>
            </a:extLst>
          </p:cNvPr>
          <p:cNvSpPr>
            <a:spLocks noGrp="1"/>
          </p:cNvSpPr>
          <p:nvPr>
            <p:ph type="body" idx="1"/>
          </p:nvPr>
        </p:nvSpPr>
        <p:spPr>
          <a:xfrm>
            <a:off x="836612" y="1221875"/>
            <a:ext cx="5157787" cy="520616"/>
          </a:xfrm>
        </p:spPr>
        <p:txBody>
          <a:bodyPr/>
          <a:lstStyle/>
          <a:p>
            <a:r>
              <a:rPr lang="en-US" dirty="0"/>
              <a:t>Geiger-Nuttall Measurements 1911</a:t>
            </a:r>
          </a:p>
        </p:txBody>
      </p:sp>
      <p:pic>
        <p:nvPicPr>
          <p:cNvPr id="10" name="Content Placeholder 9" descr="A graph of a function&#10;&#10;AI-generated content may be incorrect.">
            <a:extLst>
              <a:ext uri="{FF2B5EF4-FFF2-40B4-BE49-F238E27FC236}">
                <a16:creationId xmlns:a16="http://schemas.microsoft.com/office/drawing/2014/main" id="{FB053B8C-6028-B139-D259-4AF5654A2CEE}"/>
              </a:ext>
            </a:extLst>
          </p:cNvPr>
          <p:cNvPicPr>
            <a:picLocks noGrp="1" noChangeAspect="1"/>
          </p:cNvPicPr>
          <p:nvPr>
            <p:ph sz="half" idx="2"/>
          </p:nvPr>
        </p:nvPicPr>
        <p:blipFill>
          <a:blip r:embed="rId2"/>
          <a:stretch>
            <a:fillRect/>
          </a:stretch>
        </p:blipFill>
        <p:spPr>
          <a:xfrm>
            <a:off x="1061913" y="1909178"/>
            <a:ext cx="4499919" cy="4280485"/>
          </a:xfrm>
        </p:spPr>
      </p:pic>
      <p:sp>
        <p:nvSpPr>
          <p:cNvPr id="5" name="Text Placeholder 4">
            <a:extLst>
              <a:ext uri="{FF2B5EF4-FFF2-40B4-BE49-F238E27FC236}">
                <a16:creationId xmlns:a16="http://schemas.microsoft.com/office/drawing/2014/main" id="{3831F0B2-49DE-387F-0A14-BBB576823A28}"/>
              </a:ext>
            </a:extLst>
          </p:cNvPr>
          <p:cNvSpPr>
            <a:spLocks noGrp="1"/>
          </p:cNvSpPr>
          <p:nvPr>
            <p:ph type="body" sz="quarter" idx="3"/>
          </p:nvPr>
        </p:nvSpPr>
        <p:spPr>
          <a:xfrm>
            <a:off x="6096000" y="1189038"/>
            <a:ext cx="5183188" cy="520616"/>
          </a:xfrm>
        </p:spPr>
        <p:txBody>
          <a:bodyPr/>
          <a:lstStyle/>
          <a:p>
            <a:pPr algn="ctr"/>
            <a:r>
              <a:rPr lang="en-US" dirty="0"/>
              <a:t>Modern Geiger-Nuttall Law</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909C68F6-D63E-97A2-5B59-6F35DEA04154}"/>
                  </a:ext>
                </a:extLst>
              </p:cNvPr>
              <p:cNvSpPr>
                <a:spLocks noGrp="1"/>
              </p:cNvSpPr>
              <p:nvPr>
                <p:ph sz="quarter" idx="4"/>
              </p:nvPr>
            </p:nvSpPr>
            <p:spPr>
              <a:xfrm>
                <a:off x="6172200" y="1909178"/>
                <a:ext cx="5183188" cy="4280485"/>
              </a:xfrm>
            </p:spPr>
            <p:txBody>
              <a:bodyPr/>
              <a:lstStyle/>
              <a:p>
                <a:pPr marL="0" indent="0">
                  <a:buNone/>
                </a:pPr>
                <a14:m>
                  <m:oMathPara xmlns:m="http://schemas.openxmlformats.org/officeDocument/2006/math">
                    <m:oMathParaPr>
                      <m:jc m:val="centerGroup"/>
                    </m:oMathParaPr>
                    <m:oMath xmlns:m="http://schemas.openxmlformats.org/officeDocument/2006/math">
                      <m:func>
                        <m:funcPr>
                          <m:ctrlPr>
                            <a:rPr lang="en-US" i="1" smtClean="0">
                              <a:latin typeface="Cambria Math" panose="02040503050406030204" pitchFamily="18" charset="0"/>
                            </a:rPr>
                          </m:ctrlPr>
                        </m:funcPr>
                        <m:fName>
                          <m:sSub>
                            <m:sSubPr>
                              <m:ctrlPr>
                                <a:rPr lang="en-US" i="1" smtClean="0">
                                  <a:latin typeface="Cambria Math" panose="02040503050406030204" pitchFamily="18" charset="0"/>
                                </a:rPr>
                              </m:ctrlPr>
                            </m:sSubPr>
                            <m:e>
                              <m:r>
                                <m:rPr>
                                  <m:sty m:val="p"/>
                                </m:rPr>
                                <a:rPr lang="en-US" i="0" smtClean="0">
                                  <a:latin typeface="Cambria Math" panose="02040503050406030204" pitchFamily="18" charset="0"/>
                                </a:rPr>
                                <m:t>log</m:t>
                              </m:r>
                            </m:e>
                            <m:sub>
                              <m:r>
                                <a:rPr lang="en-US" b="0" i="1" smtClean="0">
                                  <a:latin typeface="Cambria Math" panose="02040503050406030204" pitchFamily="18" charset="0"/>
                                </a:rPr>
                                <m:t>10</m:t>
                              </m:r>
                            </m:sub>
                          </m:sSub>
                        </m:fName>
                        <m:e>
                          <m:sSub>
                            <m:sSubPr>
                              <m:ctrlPr>
                                <a:rPr lang="en-US" i="1" smtClean="0">
                                  <a:latin typeface="Cambria Math" panose="02040503050406030204" pitchFamily="18" charset="0"/>
                                </a:rPr>
                              </m:ctrlPr>
                            </m:sSubPr>
                            <m:e>
                              <m:r>
                                <a:rPr lang="en-US" b="0" i="1" smtClean="0">
                                  <a:latin typeface="Cambria Math" panose="02040503050406030204" pitchFamily="18" charset="0"/>
                                </a:rPr>
                                <m:t>𝑡</m:t>
                              </m:r>
                            </m:e>
                            <m:sub>
                              <m:f>
                                <m:fPr>
                                  <m:type m:val="skw"/>
                                  <m:ctrlPr>
                                    <a:rPr lang="en-US"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𝑍</m:t>
                              </m:r>
                              <m:r>
                                <a:rPr lang="en-US" b="0" i="1" smtClean="0">
                                  <a:latin typeface="Cambria Math" panose="02040503050406030204" pitchFamily="18" charset="0"/>
                                </a:rPr>
                                <m:t>)</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𝐸</m:t>
                                  </m:r>
                                </m:e>
                              </m:rad>
                            </m:den>
                          </m:f>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𝑍</m:t>
                          </m:r>
                          <m:r>
                            <a:rPr lang="en-US" b="0" i="1" smtClean="0">
                              <a:latin typeface="Cambria Math" panose="02040503050406030204" pitchFamily="18" charset="0"/>
                            </a:rPr>
                            <m:t>)</m:t>
                          </m:r>
                        </m:e>
                      </m:func>
                    </m:oMath>
                  </m:oMathPara>
                </a14:m>
                <a:endParaRPr lang="en-US" dirty="0"/>
              </a:p>
              <a:p>
                <a:pPr marL="0" indent="0">
                  <a:buNone/>
                </a:pPr>
                <a:r>
                  <a:rPr lang="en-US" i="1" dirty="0"/>
                  <a:t>t</a:t>
                </a:r>
                <a:r>
                  <a:rPr lang="en-US" baseline="-25000" dirty="0"/>
                  <a:t>1/2</a:t>
                </a:r>
                <a:r>
                  <a:rPr lang="en-US" dirty="0"/>
                  <a:t> = </a:t>
                </a:r>
                <a:r>
                  <a:rPr lang="en-US" dirty="0">
                    <a:latin typeface="Symbol" pitchFamily="2" charset="2"/>
                  </a:rPr>
                  <a:t>a</a:t>
                </a:r>
                <a:r>
                  <a:rPr lang="en-US" dirty="0"/>
                  <a:t>-decay half-life </a:t>
                </a:r>
              </a:p>
              <a:p>
                <a:pPr marL="0" indent="0">
                  <a:buNone/>
                </a:pPr>
                <a:r>
                  <a:rPr lang="en-US" i="1" dirty="0"/>
                  <a:t>E</a:t>
                </a:r>
                <a:r>
                  <a:rPr lang="en-US" dirty="0"/>
                  <a:t> = total KE of decay</a:t>
                </a:r>
              </a:p>
              <a:p>
                <a:pPr marL="0" indent="0">
                  <a:buNone/>
                </a:pPr>
                <a:r>
                  <a:rPr lang="en-US" i="1" dirty="0"/>
                  <a:t>A</a:t>
                </a:r>
                <a:r>
                  <a:rPr lang="en-US" dirty="0"/>
                  <a:t> and </a:t>
                </a:r>
                <a:r>
                  <a:rPr lang="en-US" i="1" dirty="0"/>
                  <a:t>B</a:t>
                </a:r>
                <a:r>
                  <a:rPr lang="en-US" dirty="0"/>
                  <a:t> are empirical constants.</a:t>
                </a:r>
              </a:p>
            </p:txBody>
          </p:sp>
        </mc:Choice>
        <mc:Fallback xmlns="">
          <p:sp>
            <p:nvSpPr>
              <p:cNvPr id="6" name="Content Placeholder 5">
                <a:extLst>
                  <a:ext uri="{FF2B5EF4-FFF2-40B4-BE49-F238E27FC236}">
                    <a16:creationId xmlns:a16="http://schemas.microsoft.com/office/drawing/2014/main" id="{909C68F6-D63E-97A2-5B59-6F35DEA04154}"/>
                  </a:ext>
                </a:extLst>
              </p:cNvPr>
              <p:cNvSpPr>
                <a:spLocks noGrp="1" noRot="1" noChangeAspect="1" noMove="1" noResize="1" noEditPoints="1" noAdjustHandles="1" noChangeArrowheads="1" noChangeShapeType="1" noTextEdit="1"/>
              </p:cNvSpPr>
              <p:nvPr>
                <p:ph sz="quarter" idx="4"/>
              </p:nvPr>
            </p:nvSpPr>
            <p:spPr>
              <a:xfrm>
                <a:off x="6172200" y="1909178"/>
                <a:ext cx="5183188" cy="4280485"/>
              </a:xfrm>
              <a:blipFill>
                <a:blip r:embed="rId3"/>
                <a:stretch>
                  <a:fillRect l="-2445" t="-6509" r="-1222"/>
                </a:stretch>
              </a:blipFill>
            </p:spPr>
            <p:txBody>
              <a:bodyPr/>
              <a:lstStyle/>
              <a:p>
                <a:r>
                  <a:rPr lang="en-US">
                    <a:noFill/>
                  </a:rPr>
                  <a:t> </a:t>
                </a:r>
              </a:p>
            </p:txBody>
          </p:sp>
        </mc:Fallback>
      </mc:AlternateContent>
      <p:sp>
        <p:nvSpPr>
          <p:cNvPr id="7" name="Footer Placeholder 6">
            <a:extLst>
              <a:ext uri="{FF2B5EF4-FFF2-40B4-BE49-F238E27FC236}">
                <a16:creationId xmlns:a16="http://schemas.microsoft.com/office/drawing/2014/main" id="{D1A51D51-A3BF-16B1-3621-9245AE04CED5}"/>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E7BEB965-003E-C52F-1E7D-465A2F950E39}"/>
              </a:ext>
            </a:extLst>
          </p:cNvPr>
          <p:cNvSpPr>
            <a:spLocks noGrp="1"/>
          </p:cNvSpPr>
          <p:nvPr>
            <p:ph type="sldNum" sz="quarter" idx="12"/>
          </p:nvPr>
        </p:nvSpPr>
        <p:spPr/>
        <p:txBody>
          <a:bodyPr/>
          <a:lstStyle/>
          <a:p>
            <a:fld id="{572ECE96-1129-3643-9372-739AE1075948}" type="slidenum">
              <a:rPr lang="en-US" smtClean="0"/>
              <a:t>62</a:t>
            </a:fld>
            <a:endParaRPr lang="en-US"/>
          </a:p>
        </p:txBody>
      </p:sp>
    </p:spTree>
    <p:extLst>
      <p:ext uri="{BB962C8B-B14F-4D97-AF65-F5344CB8AC3E}">
        <p14:creationId xmlns:p14="http://schemas.microsoft.com/office/powerpoint/2010/main" val="39349799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06DCE-02DB-F2A3-D688-3581BF258134}"/>
              </a:ext>
            </a:extLst>
          </p:cNvPr>
          <p:cNvSpPr>
            <a:spLocks noGrp="1"/>
          </p:cNvSpPr>
          <p:nvPr>
            <p:ph type="title"/>
          </p:nvPr>
        </p:nvSpPr>
        <p:spPr/>
        <p:txBody>
          <a:bodyPr/>
          <a:lstStyle/>
          <a:p>
            <a:pPr algn="ctr"/>
            <a:r>
              <a:rPr lang="en-US" dirty="0"/>
              <a:t>Gamow and </a:t>
            </a:r>
            <a:r>
              <a:rPr lang="en-US" dirty="0">
                <a:latin typeface="Symbol" pitchFamily="2" charset="2"/>
              </a:rPr>
              <a:t>a</a:t>
            </a:r>
            <a:r>
              <a:rPr lang="en-US" dirty="0"/>
              <a:t>-decay - 7</a:t>
            </a:r>
          </a:p>
        </p:txBody>
      </p:sp>
      <p:sp>
        <p:nvSpPr>
          <p:cNvPr id="3" name="Content Placeholder 2">
            <a:extLst>
              <a:ext uri="{FF2B5EF4-FFF2-40B4-BE49-F238E27FC236}">
                <a16:creationId xmlns:a16="http://schemas.microsoft.com/office/drawing/2014/main" id="{11676B8C-198F-AB24-5A83-D0E744D43EAD}"/>
              </a:ext>
            </a:extLst>
          </p:cNvPr>
          <p:cNvSpPr>
            <a:spLocks noGrp="1"/>
          </p:cNvSpPr>
          <p:nvPr>
            <p:ph idx="1"/>
          </p:nvPr>
        </p:nvSpPr>
        <p:spPr/>
        <p:txBody>
          <a:bodyPr/>
          <a:lstStyle/>
          <a:p>
            <a:pPr marL="0" indent="0">
              <a:buNone/>
            </a:pPr>
            <a:r>
              <a:rPr lang="en-US" dirty="0"/>
              <a:t>1928 - </a:t>
            </a:r>
            <a:r>
              <a:rPr lang="en-US" u="sng" dirty="0"/>
              <a:t>Gamow showed </a:t>
            </a:r>
            <a:r>
              <a:rPr lang="en-US" dirty="0"/>
              <a:t>that exponentially decreasing probability density in classically forbidden region of potential produces exponentially decreasing probability of </a:t>
            </a:r>
            <a:r>
              <a:rPr lang="en-US" dirty="0">
                <a:latin typeface="Symbol" pitchFamily="2" charset="2"/>
              </a:rPr>
              <a:t>a</a:t>
            </a:r>
            <a:r>
              <a:rPr lang="en-US" dirty="0"/>
              <a:t>-particle escape and </a:t>
            </a:r>
            <a:r>
              <a:rPr lang="en-US" u="sng" dirty="0"/>
              <a:t>exponentially longer half-life as </a:t>
            </a:r>
            <a:r>
              <a:rPr lang="en-US" u="sng" dirty="0">
                <a:latin typeface="Symbol" pitchFamily="2" charset="2"/>
              </a:rPr>
              <a:t>a</a:t>
            </a:r>
            <a:r>
              <a:rPr lang="en-US" u="sng" dirty="0"/>
              <a:t>-particle energy decreases</a:t>
            </a:r>
            <a:r>
              <a:rPr lang="en-US" dirty="0"/>
              <a:t>. </a:t>
            </a:r>
          </a:p>
          <a:p>
            <a:pPr marL="0" indent="0">
              <a:buNone/>
            </a:pPr>
            <a:r>
              <a:rPr lang="en-US" dirty="0"/>
              <a:t>After calculating approximate values and finding reasonable agreement with experimental observations, he concluded: “The order of magnitude agreement shows that the basic assumptions of our theory must be correct”.</a:t>
            </a:r>
          </a:p>
          <a:p>
            <a:pPr marL="0" indent="0">
              <a:buNone/>
            </a:pPr>
            <a:r>
              <a:rPr lang="en-US" dirty="0"/>
              <a:t> </a:t>
            </a:r>
            <a:r>
              <a:rPr lang="en-US" u="sng" dirty="0">
                <a:latin typeface="Symbol" pitchFamily="2" charset="2"/>
              </a:rPr>
              <a:t>a</a:t>
            </a:r>
            <a:r>
              <a:rPr lang="en-US" u="sng" dirty="0"/>
              <a:t> Mystery #2 solved</a:t>
            </a:r>
            <a:r>
              <a:rPr lang="en-US" dirty="0"/>
              <a:t>.</a:t>
            </a:r>
          </a:p>
        </p:txBody>
      </p:sp>
      <p:sp>
        <p:nvSpPr>
          <p:cNvPr id="4" name="Footer Placeholder 3">
            <a:extLst>
              <a:ext uri="{FF2B5EF4-FFF2-40B4-BE49-F238E27FC236}">
                <a16:creationId xmlns:a16="http://schemas.microsoft.com/office/drawing/2014/main" id="{2A06442B-2819-2992-B808-EC893FE904E2}"/>
              </a:ext>
            </a:extLst>
          </p:cNvPr>
          <p:cNvSpPr>
            <a:spLocks noGrp="1"/>
          </p:cNvSpPr>
          <p:nvPr>
            <p:ph type="ftr" sz="quarter" idx="11"/>
          </p:nvPr>
        </p:nvSpPr>
        <p:spPr/>
        <p:txBody>
          <a:bodyPr/>
          <a:lstStyle/>
          <a:p>
            <a:r>
              <a:rPr lang="en-US" dirty="0" err="1"/>
              <a:t>QuarkNet</a:t>
            </a:r>
            <a:r>
              <a:rPr lang="en-US" dirty="0"/>
              <a:t> Quantum Tunneling Workshop</a:t>
            </a:r>
          </a:p>
        </p:txBody>
      </p:sp>
      <p:sp>
        <p:nvSpPr>
          <p:cNvPr id="5" name="Slide Number Placeholder 4">
            <a:extLst>
              <a:ext uri="{FF2B5EF4-FFF2-40B4-BE49-F238E27FC236}">
                <a16:creationId xmlns:a16="http://schemas.microsoft.com/office/drawing/2014/main" id="{957C0214-B641-255F-BAAA-95166EB3E363}"/>
              </a:ext>
            </a:extLst>
          </p:cNvPr>
          <p:cNvSpPr>
            <a:spLocks noGrp="1"/>
          </p:cNvSpPr>
          <p:nvPr>
            <p:ph type="sldNum" sz="quarter" idx="12"/>
          </p:nvPr>
        </p:nvSpPr>
        <p:spPr/>
        <p:txBody>
          <a:bodyPr/>
          <a:lstStyle/>
          <a:p>
            <a:fld id="{572ECE96-1129-3643-9372-739AE1075948}" type="slidenum">
              <a:rPr lang="en-US" smtClean="0"/>
              <a:t>63</a:t>
            </a:fld>
            <a:endParaRPr lang="en-US"/>
          </a:p>
        </p:txBody>
      </p:sp>
    </p:spTree>
    <p:extLst>
      <p:ext uri="{BB962C8B-B14F-4D97-AF65-F5344CB8AC3E}">
        <p14:creationId xmlns:p14="http://schemas.microsoft.com/office/powerpoint/2010/main" val="3999855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A8D88-5CD9-9B2F-175B-18990F34090B}"/>
              </a:ext>
            </a:extLst>
          </p:cNvPr>
          <p:cNvSpPr>
            <a:spLocks noGrp="1"/>
          </p:cNvSpPr>
          <p:nvPr>
            <p:ph type="title"/>
          </p:nvPr>
        </p:nvSpPr>
        <p:spPr/>
        <p:txBody>
          <a:bodyPr/>
          <a:lstStyle/>
          <a:p>
            <a:pPr algn="ctr"/>
            <a:r>
              <a:rPr lang="en-US" dirty="0"/>
              <a:t>Radioactivity Discovered - 5</a:t>
            </a:r>
          </a:p>
        </p:txBody>
      </p:sp>
      <p:sp>
        <p:nvSpPr>
          <p:cNvPr id="3" name="Text Placeholder 2">
            <a:extLst>
              <a:ext uri="{FF2B5EF4-FFF2-40B4-BE49-F238E27FC236}">
                <a16:creationId xmlns:a16="http://schemas.microsoft.com/office/drawing/2014/main" id="{5F3E8823-2D55-9677-6B7B-6988A23EDAAD}"/>
              </a:ext>
            </a:extLst>
          </p:cNvPr>
          <p:cNvSpPr>
            <a:spLocks noGrp="1"/>
          </p:cNvSpPr>
          <p:nvPr>
            <p:ph type="body" idx="1"/>
          </p:nvPr>
        </p:nvSpPr>
        <p:spPr>
          <a:xfrm>
            <a:off x="839788" y="1681163"/>
            <a:ext cx="5157787" cy="484521"/>
          </a:xfrm>
        </p:spPr>
        <p:txBody>
          <a:bodyPr/>
          <a:lstStyle/>
          <a:p>
            <a:pPr algn="ctr"/>
            <a:r>
              <a:rPr lang="en-US" dirty="0"/>
              <a:t>Paul Villard (1860-1934)</a:t>
            </a:r>
          </a:p>
        </p:txBody>
      </p:sp>
      <p:pic>
        <p:nvPicPr>
          <p:cNvPr id="10" name="Content Placeholder 9" descr="A person with a mustache and a beard&#10;&#10;AI-generated content may be incorrect.">
            <a:extLst>
              <a:ext uri="{FF2B5EF4-FFF2-40B4-BE49-F238E27FC236}">
                <a16:creationId xmlns:a16="http://schemas.microsoft.com/office/drawing/2014/main" id="{D60AD505-B5B5-E209-3E0C-98BC62E80C0D}"/>
              </a:ext>
            </a:extLst>
          </p:cNvPr>
          <p:cNvPicPr>
            <a:picLocks noGrp="1" noChangeAspect="1"/>
          </p:cNvPicPr>
          <p:nvPr>
            <p:ph sz="half" idx="2"/>
          </p:nvPr>
        </p:nvPicPr>
        <p:blipFill>
          <a:blip r:embed="rId2"/>
          <a:stretch>
            <a:fillRect/>
          </a:stretch>
        </p:blipFill>
        <p:spPr>
          <a:xfrm>
            <a:off x="1937658" y="2332371"/>
            <a:ext cx="2850910" cy="3878789"/>
          </a:xfrm>
        </p:spPr>
      </p:pic>
      <p:sp>
        <p:nvSpPr>
          <p:cNvPr id="5" name="Text Placeholder 4">
            <a:extLst>
              <a:ext uri="{FF2B5EF4-FFF2-40B4-BE49-F238E27FC236}">
                <a16:creationId xmlns:a16="http://schemas.microsoft.com/office/drawing/2014/main" id="{22B6713A-7F22-3686-716E-4A3613878E3A}"/>
              </a:ext>
            </a:extLst>
          </p:cNvPr>
          <p:cNvSpPr>
            <a:spLocks noGrp="1"/>
          </p:cNvSpPr>
          <p:nvPr>
            <p:ph type="body" sz="quarter" idx="3"/>
          </p:nvPr>
        </p:nvSpPr>
        <p:spPr>
          <a:xfrm>
            <a:off x="6172200" y="1681163"/>
            <a:ext cx="5183188" cy="484521"/>
          </a:xfrm>
        </p:spPr>
        <p:txBody>
          <a:bodyPr/>
          <a:lstStyle/>
          <a:p>
            <a:pPr algn="ctr"/>
            <a:r>
              <a:rPr lang="en-US" dirty="0"/>
              <a:t>Timeline</a:t>
            </a:r>
          </a:p>
        </p:txBody>
      </p:sp>
      <p:sp>
        <p:nvSpPr>
          <p:cNvPr id="6" name="Content Placeholder 5">
            <a:extLst>
              <a:ext uri="{FF2B5EF4-FFF2-40B4-BE49-F238E27FC236}">
                <a16:creationId xmlns:a16="http://schemas.microsoft.com/office/drawing/2014/main" id="{8CEBCF90-82F2-AE2E-E6D1-933EAC5FF238}"/>
              </a:ext>
            </a:extLst>
          </p:cNvPr>
          <p:cNvSpPr>
            <a:spLocks noGrp="1"/>
          </p:cNvSpPr>
          <p:nvPr>
            <p:ph sz="quarter" idx="4"/>
          </p:nvPr>
        </p:nvSpPr>
        <p:spPr>
          <a:xfrm>
            <a:off x="6172200" y="2196766"/>
            <a:ext cx="5183188" cy="3684588"/>
          </a:xfrm>
        </p:spPr>
        <p:txBody>
          <a:bodyPr>
            <a:normAutofit fontScale="92500" lnSpcReduction="10000"/>
          </a:bodyPr>
          <a:lstStyle/>
          <a:p>
            <a:pPr marL="0" indent="0">
              <a:buNone/>
            </a:pPr>
            <a:r>
              <a:rPr lang="en-US" u="sng" dirty="0"/>
              <a:t>1900</a:t>
            </a:r>
            <a:r>
              <a:rPr lang="en-US" dirty="0"/>
              <a:t> – For a beam of radium radiation, with </a:t>
            </a:r>
            <a:r>
              <a:rPr lang="en-US" dirty="0">
                <a:latin typeface="Symbol" pitchFamily="2" charset="2"/>
              </a:rPr>
              <a:t>a</a:t>
            </a:r>
            <a:r>
              <a:rPr lang="en-US" dirty="0"/>
              <a:t>-particles blocked by a thin lead sheet, Villard noted rays deflected by a magnet (</a:t>
            </a:r>
            <a:r>
              <a:rPr lang="en-US" dirty="0">
                <a:latin typeface="Symbol" pitchFamily="2" charset="2"/>
              </a:rPr>
              <a:t>b</a:t>
            </a:r>
            <a:r>
              <a:rPr lang="en-US" dirty="0"/>
              <a:t>-particles) and other rays not deflected by a magnet.</a:t>
            </a:r>
          </a:p>
          <a:p>
            <a:pPr marL="0" indent="0">
              <a:buNone/>
            </a:pPr>
            <a:r>
              <a:rPr lang="en-US" u="sng" dirty="0"/>
              <a:t>1903</a:t>
            </a:r>
            <a:r>
              <a:rPr lang="en-US" dirty="0"/>
              <a:t> – Rutherford named the undeflected rays </a:t>
            </a:r>
            <a:r>
              <a:rPr lang="en-US" dirty="0">
                <a:latin typeface="Symbol" pitchFamily="2" charset="2"/>
              </a:rPr>
              <a:t>g</a:t>
            </a:r>
            <a:r>
              <a:rPr lang="en-US" dirty="0"/>
              <a:t>-rays because they had more penetrating power than </a:t>
            </a:r>
            <a:r>
              <a:rPr lang="en-US" dirty="0">
                <a:latin typeface="Symbol" pitchFamily="2" charset="2"/>
              </a:rPr>
              <a:t>b</a:t>
            </a:r>
            <a:r>
              <a:rPr lang="en-US" dirty="0"/>
              <a:t>-rays.</a:t>
            </a:r>
          </a:p>
        </p:txBody>
      </p:sp>
      <p:sp>
        <p:nvSpPr>
          <p:cNvPr id="7" name="Footer Placeholder 6">
            <a:extLst>
              <a:ext uri="{FF2B5EF4-FFF2-40B4-BE49-F238E27FC236}">
                <a16:creationId xmlns:a16="http://schemas.microsoft.com/office/drawing/2014/main" id="{942D5CDF-75F5-44E0-61A5-31E74D2F57C4}"/>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C1E47124-D5E2-0D41-0B5F-2EA7D5AEC24D}"/>
              </a:ext>
            </a:extLst>
          </p:cNvPr>
          <p:cNvSpPr>
            <a:spLocks noGrp="1"/>
          </p:cNvSpPr>
          <p:nvPr>
            <p:ph type="sldNum" sz="quarter" idx="12"/>
          </p:nvPr>
        </p:nvSpPr>
        <p:spPr/>
        <p:txBody>
          <a:bodyPr/>
          <a:lstStyle/>
          <a:p>
            <a:fld id="{572ECE96-1129-3643-9372-739AE1075948}" type="slidenum">
              <a:rPr lang="en-US" smtClean="0"/>
              <a:t>7</a:t>
            </a:fld>
            <a:endParaRPr lang="en-US"/>
          </a:p>
        </p:txBody>
      </p:sp>
    </p:spTree>
    <p:extLst>
      <p:ext uri="{BB962C8B-B14F-4D97-AF65-F5344CB8AC3E}">
        <p14:creationId xmlns:p14="http://schemas.microsoft.com/office/powerpoint/2010/main" val="1206930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0B5EE-B06D-E4E7-67F8-993CDF8494B8}"/>
              </a:ext>
            </a:extLst>
          </p:cNvPr>
          <p:cNvSpPr>
            <a:spLocks noGrp="1"/>
          </p:cNvSpPr>
          <p:nvPr>
            <p:ph type="title"/>
          </p:nvPr>
        </p:nvSpPr>
        <p:spPr/>
        <p:txBody>
          <a:bodyPr/>
          <a:lstStyle/>
          <a:p>
            <a:pPr algn="ctr"/>
            <a:r>
              <a:rPr lang="en-US" dirty="0"/>
              <a:t>Radioactivity Discovered - 6</a:t>
            </a:r>
          </a:p>
        </p:txBody>
      </p:sp>
      <p:sp>
        <p:nvSpPr>
          <p:cNvPr id="3" name="Text Placeholder 2">
            <a:extLst>
              <a:ext uri="{FF2B5EF4-FFF2-40B4-BE49-F238E27FC236}">
                <a16:creationId xmlns:a16="http://schemas.microsoft.com/office/drawing/2014/main" id="{FF8DB193-A9E6-33E8-1E25-6C2A78C460F6}"/>
              </a:ext>
            </a:extLst>
          </p:cNvPr>
          <p:cNvSpPr>
            <a:spLocks noGrp="1"/>
          </p:cNvSpPr>
          <p:nvPr>
            <p:ph type="body" idx="1"/>
          </p:nvPr>
        </p:nvSpPr>
        <p:spPr/>
        <p:txBody>
          <a:bodyPr/>
          <a:lstStyle/>
          <a:p>
            <a:pPr algn="ctr"/>
            <a:r>
              <a:rPr lang="en-US" dirty="0"/>
              <a:t>3 Types of Radiation (1904)</a:t>
            </a:r>
            <a:br>
              <a:rPr lang="en-US" dirty="0"/>
            </a:br>
            <a:r>
              <a:rPr lang="en-US" dirty="0"/>
              <a:t>M. Curie, </a:t>
            </a:r>
            <a:r>
              <a:rPr lang="en-US" i="1" dirty="0"/>
              <a:t>Radioactive Substances</a:t>
            </a:r>
          </a:p>
        </p:txBody>
      </p:sp>
      <p:pic>
        <p:nvPicPr>
          <p:cNvPr id="10" name="Content Placeholder 9" descr="A diagram of a graph&#10;&#10;AI-generated content may be incorrect.">
            <a:extLst>
              <a:ext uri="{FF2B5EF4-FFF2-40B4-BE49-F238E27FC236}">
                <a16:creationId xmlns:a16="http://schemas.microsoft.com/office/drawing/2014/main" id="{D1DC4FD2-3F56-C327-AC86-A906EF81FA17}"/>
              </a:ext>
            </a:extLst>
          </p:cNvPr>
          <p:cNvPicPr>
            <a:picLocks noGrp="1" noChangeAspect="1"/>
          </p:cNvPicPr>
          <p:nvPr>
            <p:ph sz="half" idx="2"/>
          </p:nvPr>
        </p:nvPicPr>
        <p:blipFill>
          <a:blip r:embed="rId2"/>
          <a:stretch>
            <a:fillRect/>
          </a:stretch>
        </p:blipFill>
        <p:spPr>
          <a:xfrm>
            <a:off x="1569067" y="2505075"/>
            <a:ext cx="3699228" cy="3684588"/>
          </a:xfrm>
        </p:spPr>
      </p:pic>
      <p:sp>
        <p:nvSpPr>
          <p:cNvPr id="5" name="Text Placeholder 4">
            <a:extLst>
              <a:ext uri="{FF2B5EF4-FFF2-40B4-BE49-F238E27FC236}">
                <a16:creationId xmlns:a16="http://schemas.microsoft.com/office/drawing/2014/main" id="{4EFCE42B-EE94-D405-9BF5-C3733C1C4090}"/>
              </a:ext>
            </a:extLst>
          </p:cNvPr>
          <p:cNvSpPr>
            <a:spLocks noGrp="1"/>
          </p:cNvSpPr>
          <p:nvPr>
            <p:ph type="body" sz="quarter" idx="3"/>
          </p:nvPr>
        </p:nvSpPr>
        <p:spPr/>
        <p:txBody>
          <a:bodyPr/>
          <a:lstStyle/>
          <a:p>
            <a:pPr algn="ctr"/>
            <a:r>
              <a:rPr lang="en-US" dirty="0"/>
              <a:t>Timeline</a:t>
            </a:r>
          </a:p>
        </p:txBody>
      </p:sp>
      <p:sp>
        <p:nvSpPr>
          <p:cNvPr id="6" name="Content Placeholder 5">
            <a:extLst>
              <a:ext uri="{FF2B5EF4-FFF2-40B4-BE49-F238E27FC236}">
                <a16:creationId xmlns:a16="http://schemas.microsoft.com/office/drawing/2014/main" id="{F359CAB8-9A91-508F-D17B-74A8CE893EF9}"/>
              </a:ext>
            </a:extLst>
          </p:cNvPr>
          <p:cNvSpPr>
            <a:spLocks noGrp="1"/>
          </p:cNvSpPr>
          <p:nvPr>
            <p:ph sz="quarter" idx="4"/>
          </p:nvPr>
        </p:nvSpPr>
        <p:spPr/>
        <p:txBody>
          <a:bodyPr/>
          <a:lstStyle/>
          <a:p>
            <a:pPr marL="0" indent="0">
              <a:buNone/>
            </a:pPr>
            <a:r>
              <a:rPr lang="en-US" u="sng" dirty="0"/>
              <a:t>1900</a:t>
            </a:r>
            <a:r>
              <a:rPr lang="en-US" dirty="0"/>
              <a:t> – Becquerel measured</a:t>
            </a:r>
            <a:br>
              <a:rPr lang="en-US" dirty="0"/>
            </a:br>
            <a:r>
              <a:rPr lang="en-US" dirty="0"/>
              <a:t> </a:t>
            </a:r>
            <a:r>
              <a:rPr lang="en-US" i="1" dirty="0"/>
              <a:t>q/m</a:t>
            </a:r>
            <a:r>
              <a:rPr lang="en-US" dirty="0"/>
              <a:t> </a:t>
            </a:r>
            <a:r>
              <a:rPr lang="en-US" dirty="0">
                <a:latin typeface="Symbol" pitchFamily="2" charset="2"/>
              </a:rPr>
              <a:t>b</a:t>
            </a:r>
            <a:r>
              <a:rPr lang="en-US" dirty="0"/>
              <a:t>-particles = </a:t>
            </a:r>
            <a:r>
              <a:rPr lang="en-US" i="1" dirty="0"/>
              <a:t>q/m</a:t>
            </a:r>
            <a:r>
              <a:rPr lang="en-US" dirty="0"/>
              <a:t> electrons</a:t>
            </a:r>
            <a:br>
              <a:rPr lang="en-US" dirty="0"/>
            </a:br>
            <a:r>
              <a:rPr lang="en-US" dirty="0">
                <a:latin typeface="Symbol" pitchFamily="2" charset="2"/>
              </a:rPr>
              <a:t>b</a:t>
            </a:r>
            <a:r>
              <a:rPr lang="en-US" dirty="0"/>
              <a:t>-particles are electrons.</a:t>
            </a:r>
          </a:p>
          <a:p>
            <a:pPr marL="0" indent="0">
              <a:buNone/>
            </a:pPr>
            <a:r>
              <a:rPr lang="en-US" u="sng" dirty="0"/>
              <a:t>1914</a:t>
            </a:r>
            <a:r>
              <a:rPr lang="en-US" dirty="0"/>
              <a:t> – Rutherford and Edward Andrade measured </a:t>
            </a:r>
            <a:r>
              <a:rPr lang="en-US" dirty="0">
                <a:latin typeface="Symbol" pitchFamily="2" charset="2"/>
              </a:rPr>
              <a:t>l</a:t>
            </a:r>
            <a:r>
              <a:rPr lang="en-US" dirty="0"/>
              <a:t> of </a:t>
            </a:r>
            <a:r>
              <a:rPr lang="en-US" dirty="0">
                <a:latin typeface="Symbol" pitchFamily="2" charset="2"/>
              </a:rPr>
              <a:t>g</a:t>
            </a:r>
            <a:r>
              <a:rPr lang="en-US" dirty="0"/>
              <a:t>-rays with crystal diffraction.</a:t>
            </a:r>
            <a:br>
              <a:rPr lang="en-US" dirty="0"/>
            </a:br>
            <a:r>
              <a:rPr lang="en-US" dirty="0"/>
              <a:t> </a:t>
            </a:r>
            <a:r>
              <a:rPr lang="en-US" dirty="0">
                <a:latin typeface="Symbol" pitchFamily="2" charset="2"/>
              </a:rPr>
              <a:t>g</a:t>
            </a:r>
            <a:r>
              <a:rPr lang="en-US" dirty="0"/>
              <a:t>-rays are very short wavelength electromagnetic radiation.</a:t>
            </a:r>
          </a:p>
        </p:txBody>
      </p:sp>
      <p:sp>
        <p:nvSpPr>
          <p:cNvPr id="7" name="Footer Placeholder 6">
            <a:extLst>
              <a:ext uri="{FF2B5EF4-FFF2-40B4-BE49-F238E27FC236}">
                <a16:creationId xmlns:a16="http://schemas.microsoft.com/office/drawing/2014/main" id="{E35B30AE-3F89-B78A-E678-4DF4E17327C1}"/>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CE747D08-1E4B-00EC-7CF7-6D758E22E0F8}"/>
              </a:ext>
            </a:extLst>
          </p:cNvPr>
          <p:cNvSpPr>
            <a:spLocks noGrp="1"/>
          </p:cNvSpPr>
          <p:nvPr>
            <p:ph type="sldNum" sz="quarter" idx="12"/>
          </p:nvPr>
        </p:nvSpPr>
        <p:spPr/>
        <p:txBody>
          <a:bodyPr/>
          <a:lstStyle/>
          <a:p>
            <a:fld id="{572ECE96-1129-3643-9372-739AE1075948}" type="slidenum">
              <a:rPr lang="en-US" smtClean="0"/>
              <a:t>8</a:t>
            </a:fld>
            <a:endParaRPr lang="en-US"/>
          </a:p>
        </p:txBody>
      </p:sp>
    </p:spTree>
    <p:extLst>
      <p:ext uri="{BB962C8B-B14F-4D97-AF65-F5344CB8AC3E}">
        <p14:creationId xmlns:p14="http://schemas.microsoft.com/office/powerpoint/2010/main" val="3617216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E174A-C61C-33E6-FC15-621C6802A176}"/>
              </a:ext>
            </a:extLst>
          </p:cNvPr>
          <p:cNvSpPr>
            <a:spLocks noGrp="1"/>
          </p:cNvSpPr>
          <p:nvPr>
            <p:ph type="title"/>
          </p:nvPr>
        </p:nvSpPr>
        <p:spPr/>
        <p:txBody>
          <a:bodyPr/>
          <a:lstStyle/>
          <a:p>
            <a:pPr algn="ctr"/>
            <a:r>
              <a:rPr lang="en-US" dirty="0"/>
              <a:t>Radioactivity Discovered - 7</a:t>
            </a:r>
          </a:p>
        </p:txBody>
      </p:sp>
      <p:sp>
        <p:nvSpPr>
          <p:cNvPr id="3" name="Text Placeholder 2">
            <a:extLst>
              <a:ext uri="{FF2B5EF4-FFF2-40B4-BE49-F238E27FC236}">
                <a16:creationId xmlns:a16="http://schemas.microsoft.com/office/drawing/2014/main" id="{4F4B94E6-6BD9-E3C5-63DC-DDF07BA0972E}"/>
              </a:ext>
            </a:extLst>
          </p:cNvPr>
          <p:cNvSpPr>
            <a:spLocks noGrp="1"/>
          </p:cNvSpPr>
          <p:nvPr>
            <p:ph type="body" idx="1"/>
          </p:nvPr>
        </p:nvSpPr>
        <p:spPr>
          <a:xfrm>
            <a:off x="839788" y="1681163"/>
            <a:ext cx="5157787" cy="472490"/>
          </a:xfrm>
        </p:spPr>
        <p:txBody>
          <a:bodyPr/>
          <a:lstStyle/>
          <a:p>
            <a:pPr algn="ctr"/>
            <a:r>
              <a:rPr lang="en-US" dirty="0"/>
              <a:t>Rutherford and Royds Apparatus </a:t>
            </a:r>
          </a:p>
        </p:txBody>
      </p:sp>
      <p:sp>
        <p:nvSpPr>
          <p:cNvPr id="5" name="Text Placeholder 4">
            <a:extLst>
              <a:ext uri="{FF2B5EF4-FFF2-40B4-BE49-F238E27FC236}">
                <a16:creationId xmlns:a16="http://schemas.microsoft.com/office/drawing/2014/main" id="{0941DF6B-C89B-D34A-F718-8F9A1F52BE29}"/>
              </a:ext>
            </a:extLst>
          </p:cNvPr>
          <p:cNvSpPr>
            <a:spLocks noGrp="1"/>
          </p:cNvSpPr>
          <p:nvPr>
            <p:ph type="body" sz="quarter" idx="3"/>
          </p:nvPr>
        </p:nvSpPr>
        <p:spPr>
          <a:xfrm>
            <a:off x="6172200" y="1681163"/>
            <a:ext cx="5183188" cy="472490"/>
          </a:xfrm>
        </p:spPr>
        <p:txBody>
          <a:bodyPr/>
          <a:lstStyle/>
          <a:p>
            <a:pPr algn="ctr"/>
            <a:r>
              <a:rPr lang="en-US" dirty="0"/>
              <a:t>Timeline</a:t>
            </a:r>
          </a:p>
        </p:txBody>
      </p:sp>
      <p:sp>
        <p:nvSpPr>
          <p:cNvPr id="7" name="Footer Placeholder 6">
            <a:extLst>
              <a:ext uri="{FF2B5EF4-FFF2-40B4-BE49-F238E27FC236}">
                <a16:creationId xmlns:a16="http://schemas.microsoft.com/office/drawing/2014/main" id="{529D6549-22AF-EAC1-54F6-F1BE5197847F}"/>
              </a:ext>
            </a:extLst>
          </p:cNvPr>
          <p:cNvSpPr>
            <a:spLocks noGrp="1"/>
          </p:cNvSpPr>
          <p:nvPr>
            <p:ph type="ftr" sz="quarter" idx="11"/>
          </p:nvPr>
        </p:nvSpPr>
        <p:spPr/>
        <p:txBody>
          <a:bodyPr/>
          <a:lstStyle/>
          <a:p>
            <a:r>
              <a:rPr lang="en-US"/>
              <a:t>QuarkNet Quantum Tunneling Workshop</a:t>
            </a:r>
          </a:p>
        </p:txBody>
      </p:sp>
      <p:sp>
        <p:nvSpPr>
          <p:cNvPr id="8" name="Slide Number Placeholder 7">
            <a:extLst>
              <a:ext uri="{FF2B5EF4-FFF2-40B4-BE49-F238E27FC236}">
                <a16:creationId xmlns:a16="http://schemas.microsoft.com/office/drawing/2014/main" id="{ECBC621E-2125-73F4-75B9-636E170A8E9A}"/>
              </a:ext>
            </a:extLst>
          </p:cNvPr>
          <p:cNvSpPr>
            <a:spLocks noGrp="1"/>
          </p:cNvSpPr>
          <p:nvPr>
            <p:ph type="sldNum" sz="quarter" idx="12"/>
          </p:nvPr>
        </p:nvSpPr>
        <p:spPr/>
        <p:txBody>
          <a:bodyPr/>
          <a:lstStyle/>
          <a:p>
            <a:fld id="{572ECE96-1129-3643-9372-739AE1075948}" type="slidenum">
              <a:rPr lang="en-US" smtClean="0"/>
              <a:t>9</a:t>
            </a:fld>
            <a:endParaRPr lang="en-US"/>
          </a:p>
        </p:txBody>
      </p:sp>
      <p:sp>
        <p:nvSpPr>
          <p:cNvPr id="16" name="Content Placeholder 15">
            <a:extLst>
              <a:ext uri="{FF2B5EF4-FFF2-40B4-BE49-F238E27FC236}">
                <a16:creationId xmlns:a16="http://schemas.microsoft.com/office/drawing/2014/main" id="{8FE49FEA-A823-4EE8-E9B8-225448BFA86E}"/>
              </a:ext>
            </a:extLst>
          </p:cNvPr>
          <p:cNvSpPr>
            <a:spLocks noGrp="1"/>
          </p:cNvSpPr>
          <p:nvPr>
            <p:ph sz="half" idx="2"/>
          </p:nvPr>
        </p:nvSpPr>
        <p:spPr>
          <a:xfrm>
            <a:off x="836612" y="2231857"/>
            <a:ext cx="5157787" cy="3957805"/>
          </a:xfrm>
        </p:spPr>
        <p:txBody>
          <a:bodyPr>
            <a:normAutofit/>
          </a:bodyPr>
          <a:lstStyle/>
          <a:p>
            <a:pPr marL="0" indent="0">
              <a:buNone/>
            </a:pPr>
            <a:r>
              <a:rPr lang="en-US" dirty="0"/>
              <a:t>Cavendish Lab	Diagram</a:t>
            </a:r>
            <a:br>
              <a:rPr lang="en-US" dirty="0"/>
            </a:br>
            <a:r>
              <a:rPr lang="en-US" dirty="0"/>
              <a:t>     Museum</a:t>
            </a:r>
            <a:br>
              <a:rPr lang="en-US" dirty="0"/>
            </a:br>
            <a:r>
              <a:rPr lang="en-US" dirty="0"/>
              <a:t>			</a:t>
            </a:r>
          </a:p>
        </p:txBody>
      </p:sp>
      <p:sp>
        <p:nvSpPr>
          <p:cNvPr id="20" name="Content Placeholder 19">
            <a:extLst>
              <a:ext uri="{FF2B5EF4-FFF2-40B4-BE49-F238E27FC236}">
                <a16:creationId xmlns:a16="http://schemas.microsoft.com/office/drawing/2014/main" id="{132235A4-282F-43AC-18E7-C73C2FA9D085}"/>
              </a:ext>
            </a:extLst>
          </p:cNvPr>
          <p:cNvSpPr>
            <a:spLocks noGrp="1"/>
          </p:cNvSpPr>
          <p:nvPr>
            <p:ph sz="quarter" idx="4"/>
          </p:nvPr>
        </p:nvSpPr>
        <p:spPr>
          <a:xfrm>
            <a:off x="6172200" y="2231857"/>
            <a:ext cx="5183188" cy="3684588"/>
          </a:xfrm>
        </p:spPr>
        <p:txBody>
          <a:bodyPr>
            <a:normAutofit/>
          </a:bodyPr>
          <a:lstStyle/>
          <a:p>
            <a:pPr marL="0" indent="0">
              <a:buNone/>
            </a:pPr>
            <a:r>
              <a:rPr lang="en-US" u="sng" dirty="0"/>
              <a:t>1906</a:t>
            </a:r>
            <a:r>
              <a:rPr lang="en-US" dirty="0"/>
              <a:t> – Rutherford measures </a:t>
            </a:r>
            <a:br>
              <a:rPr lang="en-US" dirty="0"/>
            </a:br>
            <a:r>
              <a:rPr lang="en-US" dirty="0">
                <a:latin typeface="Symbol" pitchFamily="2" charset="2"/>
              </a:rPr>
              <a:t>a</a:t>
            </a:r>
            <a:r>
              <a:rPr lang="en-US" dirty="0"/>
              <a:t> </a:t>
            </a:r>
            <a:r>
              <a:rPr lang="en-US" i="1" dirty="0"/>
              <a:t>q/m</a:t>
            </a:r>
            <a:r>
              <a:rPr lang="en-US" dirty="0"/>
              <a:t> = (1/2) H ion </a:t>
            </a:r>
            <a:r>
              <a:rPr lang="en-US" i="1" dirty="0"/>
              <a:t>q/m</a:t>
            </a:r>
          </a:p>
          <a:p>
            <a:pPr marL="0" indent="0">
              <a:buNone/>
            </a:pPr>
            <a:r>
              <a:rPr lang="en-US" u="sng" dirty="0"/>
              <a:t>1908</a:t>
            </a:r>
            <a:r>
              <a:rPr lang="en-US" dirty="0"/>
              <a:t> – Rutherford and </a:t>
            </a:r>
            <a:br>
              <a:rPr lang="en-US" dirty="0"/>
            </a:br>
            <a:r>
              <a:rPr lang="en-US" dirty="0"/>
              <a:t>Hans Geiger measure </a:t>
            </a:r>
            <a:br>
              <a:rPr lang="en-US" dirty="0"/>
            </a:br>
            <a:r>
              <a:rPr lang="en-US" dirty="0">
                <a:latin typeface="Symbol" pitchFamily="2" charset="2"/>
              </a:rPr>
              <a:t>a</a:t>
            </a:r>
            <a:r>
              <a:rPr lang="en-US" dirty="0"/>
              <a:t>-particle charge = +2 </a:t>
            </a:r>
            <a:r>
              <a:rPr lang="en-US" i="1" dirty="0" err="1"/>
              <a:t>q</a:t>
            </a:r>
            <a:r>
              <a:rPr lang="en-US" baseline="-25000" dirty="0" err="1"/>
              <a:t>e</a:t>
            </a:r>
            <a:r>
              <a:rPr lang="en-US" dirty="0"/>
              <a:t>.</a:t>
            </a:r>
          </a:p>
          <a:p>
            <a:pPr marL="0" indent="0">
              <a:buNone/>
            </a:pPr>
            <a:r>
              <a:rPr lang="en-US" u="sng" dirty="0"/>
              <a:t>1909</a:t>
            </a:r>
            <a:r>
              <a:rPr lang="en-US" dirty="0"/>
              <a:t> – Rutherford and Thomas Royds demonstrated that </a:t>
            </a:r>
            <a:br>
              <a:rPr lang="en-US" dirty="0"/>
            </a:br>
            <a:r>
              <a:rPr lang="en-US" dirty="0">
                <a:latin typeface="Symbol" pitchFamily="2" charset="2"/>
              </a:rPr>
              <a:t>a</a:t>
            </a:r>
            <a:r>
              <a:rPr lang="en-US" dirty="0"/>
              <a:t>-particle = He</a:t>
            </a:r>
            <a:r>
              <a:rPr lang="en-US" baseline="30000" dirty="0"/>
              <a:t>++</a:t>
            </a:r>
            <a:r>
              <a:rPr lang="en-US" dirty="0"/>
              <a:t> ion</a:t>
            </a:r>
          </a:p>
        </p:txBody>
      </p:sp>
      <p:pic>
        <p:nvPicPr>
          <p:cNvPr id="22" name="Picture 21" descr="A glass tube with a dropper&#10;&#10;AI-generated content may be incorrect.">
            <a:extLst>
              <a:ext uri="{FF2B5EF4-FFF2-40B4-BE49-F238E27FC236}">
                <a16:creationId xmlns:a16="http://schemas.microsoft.com/office/drawing/2014/main" id="{40E4785F-093B-516B-4D0F-E377E53F55F5}"/>
              </a:ext>
            </a:extLst>
          </p:cNvPr>
          <p:cNvPicPr>
            <a:picLocks noChangeAspect="1"/>
          </p:cNvPicPr>
          <p:nvPr/>
        </p:nvPicPr>
        <p:blipFill>
          <a:blip r:embed="rId2"/>
          <a:stretch>
            <a:fillRect/>
          </a:stretch>
        </p:blipFill>
        <p:spPr>
          <a:xfrm>
            <a:off x="1050230" y="3010820"/>
            <a:ext cx="2041885" cy="3062828"/>
          </a:xfrm>
          <a:prstGeom prst="rect">
            <a:avLst/>
          </a:prstGeom>
        </p:spPr>
      </p:pic>
      <p:pic>
        <p:nvPicPr>
          <p:cNvPr id="24" name="Picture 23" descr="Diagram of a diagram of a chemical experiment&#10;&#10;AI-generated content may be incorrect.">
            <a:extLst>
              <a:ext uri="{FF2B5EF4-FFF2-40B4-BE49-F238E27FC236}">
                <a16:creationId xmlns:a16="http://schemas.microsoft.com/office/drawing/2014/main" id="{90B62B44-0946-71E2-4B6E-7E54859B893F}"/>
              </a:ext>
            </a:extLst>
          </p:cNvPr>
          <p:cNvPicPr>
            <a:picLocks noChangeAspect="1"/>
          </p:cNvPicPr>
          <p:nvPr/>
        </p:nvPicPr>
        <p:blipFill>
          <a:blip r:embed="rId3"/>
          <a:stretch>
            <a:fillRect/>
          </a:stretch>
        </p:blipFill>
        <p:spPr>
          <a:xfrm>
            <a:off x="3415504" y="3020507"/>
            <a:ext cx="1721979" cy="3057058"/>
          </a:xfrm>
          <a:prstGeom prst="rect">
            <a:avLst/>
          </a:prstGeom>
        </p:spPr>
      </p:pic>
    </p:spTree>
    <p:extLst>
      <p:ext uri="{BB962C8B-B14F-4D97-AF65-F5344CB8AC3E}">
        <p14:creationId xmlns:p14="http://schemas.microsoft.com/office/powerpoint/2010/main" val="7221551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11033</TotalTime>
  <Words>4314</Words>
  <Application>Microsoft Macintosh PowerPoint</Application>
  <PresentationFormat>Widescreen</PresentationFormat>
  <Paragraphs>422</Paragraphs>
  <Slides>63</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Aptos</vt:lpstr>
      <vt:lpstr>Aptos Display</vt:lpstr>
      <vt:lpstr>Arial</vt:lpstr>
      <vt:lpstr>Cambria Math</vt:lpstr>
      <vt:lpstr>Symbol</vt:lpstr>
      <vt:lpstr>Office Theme</vt:lpstr>
      <vt:lpstr>Boston QuarkNet  Quantum Tunneling Workshop Quantum Mechanics, a-decay</vt:lpstr>
      <vt:lpstr>Quantum Tunneling</vt:lpstr>
      <vt:lpstr>Radioactivity Discovered - 1</vt:lpstr>
      <vt:lpstr>Radioactivity Discovered - 2</vt:lpstr>
      <vt:lpstr>Radioactivity Discovered - 3</vt:lpstr>
      <vt:lpstr>Radioactivity Discovered - 4</vt:lpstr>
      <vt:lpstr>Radioactivity Discovered - 5</vt:lpstr>
      <vt:lpstr>Radioactivity Discovered - 6</vt:lpstr>
      <vt:lpstr>Radioactivity Discovered - 7</vt:lpstr>
      <vt:lpstr>Activity 1 Radioactive Decay Series</vt:lpstr>
      <vt:lpstr>How were the a, b decay sequences of the radioactive series determined?</vt:lpstr>
      <vt:lpstr>Radioactive Transformations - 1</vt:lpstr>
      <vt:lpstr>Radioactive Transformations - 2</vt:lpstr>
      <vt:lpstr>Radioactive Transformations - 3</vt:lpstr>
      <vt:lpstr>Radioactive Transformations - 4</vt:lpstr>
      <vt:lpstr>Activity 2 Radioactive Half-Life (t1/2)</vt:lpstr>
      <vt:lpstr>Radioactive Transformations - 5</vt:lpstr>
      <vt:lpstr>Radioactive Transformations – 6 Rutherford 1905</vt:lpstr>
      <vt:lpstr>Radioactive Transformations – 7 Rutherford 1905</vt:lpstr>
      <vt:lpstr>Radioactive Transformations – 8</vt:lpstr>
      <vt:lpstr>Radioactive Transformations – 9</vt:lpstr>
      <vt:lpstr>Activity 3 a-Particle Energy Measurement</vt:lpstr>
      <vt:lpstr>Activity 4 a-Particle Energy Calculation</vt:lpstr>
      <vt:lpstr>Why don’t heavy nuclei eject protons?</vt:lpstr>
      <vt:lpstr>Activity 5 a-Particle Binding Energy</vt:lpstr>
      <vt:lpstr>Binding Energy/Nucleon (Da)</vt:lpstr>
      <vt:lpstr>Activity 6 a-Particle Decay Patterns</vt:lpstr>
      <vt:lpstr>Activity 7 a-Decay Patterns (Plots)</vt:lpstr>
      <vt:lpstr>Activity 8 (KEa, ramin) Plot Discussion</vt:lpstr>
      <vt:lpstr>(Kea vs. ramin) Plot</vt:lpstr>
      <vt:lpstr>What theory can account for the characteristics of a-decay?</vt:lpstr>
      <vt:lpstr>Light Quanta - 1</vt:lpstr>
      <vt:lpstr>Light Quanta - 2</vt:lpstr>
      <vt:lpstr>Light Quanta - 3</vt:lpstr>
      <vt:lpstr>Niels Bohr (1885 – 1962)</vt:lpstr>
      <vt:lpstr>Activity 9 Bohr Model for H Atom</vt:lpstr>
      <vt:lpstr>Bohr’s Quantum Theory (1913)</vt:lpstr>
      <vt:lpstr>Bohr’s Quantum Theory - Successes</vt:lpstr>
      <vt:lpstr>Bohr’s Quantum Theory – Successes 1</vt:lpstr>
      <vt:lpstr>Bohr’s Quantum Theory – Successes 2</vt:lpstr>
      <vt:lpstr>Bohr’s Quantum Theory - Limitations</vt:lpstr>
      <vt:lpstr>Bohr’s Quantum Theory - Limitations</vt:lpstr>
      <vt:lpstr>Matter Waves</vt:lpstr>
      <vt:lpstr>Modern Quantum Mechanics</vt:lpstr>
      <vt:lpstr>Erwin Schrödinger (1887-1961)</vt:lpstr>
      <vt:lpstr>Schrödinger’s NR Quantum Wave Equation - 1</vt:lpstr>
      <vt:lpstr>Schrödinger’s NR Quantum Wave Equation - 2</vt:lpstr>
      <vt:lpstr>Schrödinger’s NR Quantum Wave Equation - 3</vt:lpstr>
      <vt:lpstr>Schrödinger’s NR Quantum Wave Equation - 4</vt:lpstr>
      <vt:lpstr>Schrödinger’s NR Quantum Wave Equation - 5</vt:lpstr>
      <vt:lpstr>Schrödinger’s NR Quantum Wave Equation - 6</vt:lpstr>
      <vt:lpstr>Gamow and a-decay - 1</vt:lpstr>
      <vt:lpstr>Gamow and a-decay - 2</vt:lpstr>
      <vt:lpstr>Gamow and a-decay - 3</vt:lpstr>
      <vt:lpstr>Analogy: Frustrated Total Internal Reflection</vt:lpstr>
      <vt:lpstr>Gamow and a-decay - 4</vt:lpstr>
      <vt:lpstr>Gamow and a-decay - 5</vt:lpstr>
      <vt:lpstr>Gamow and a-decay - 6</vt:lpstr>
      <vt:lpstr>Schrödinger with Boundary Conditions</vt:lpstr>
      <vt:lpstr>Activity 10 (KEa, log10(t1/2)) Plot Discussion</vt:lpstr>
      <vt:lpstr>(KEa, log10(t1/2)) Plot</vt:lpstr>
      <vt:lpstr>Geiger-Nuttall Law</vt:lpstr>
      <vt:lpstr>Gamow and a-decay - 7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Dower</dc:creator>
  <cp:lastModifiedBy>Richard Dower</cp:lastModifiedBy>
  <cp:revision>60</cp:revision>
  <dcterms:created xsi:type="dcterms:W3CDTF">2026-04-11T15:34:28Z</dcterms:created>
  <dcterms:modified xsi:type="dcterms:W3CDTF">2026-07-29T19:20:45Z</dcterms:modified>
</cp:coreProperties>
</file>