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Helvetica Neue"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37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317e2abd16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g3317e2abd16_2_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317e2abd16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3317e2abd16_2_7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317e2abd16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3317e2abd16_2_7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317e2abd16_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g3317e2abd16_2_8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317e2abd16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3317e2abd16_2_8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317e2abd16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3317e2abd16_2_9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317e2abd16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3317e2abd16_2_1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317e2abd16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3317e2abd16_2_11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317e2abd16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g3317e2abd16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317e2abd16_2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3317e2abd16_2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317e2abd16_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g3317e2abd16_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317e2abd16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g3317e2abd16_2_1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17e2abd16_2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3317e2abd16_2_15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317e2abd16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g3317e2abd16_2_2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17e2abd16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317e2abd16_2_3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317e2abd16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g3317e2abd16_2_3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317e2abd16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3317e2abd16_2_4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317e2abd16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g3317e2abd16_2_4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317e2abd16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g3317e2abd16_2_5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317e2abd16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3317e2abd16_2_6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2792062" y="445862"/>
            <a:ext cx="5894738" cy="50666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000099"/>
              </a:buClr>
              <a:buSzPts val="3200"/>
              <a:buFont typeface="Helvetica Neue"/>
              <a:buNone/>
              <a:defRPr sz="3200" b="1" i="0" u="none" strike="noStrike" cap="none">
                <a:solidFill>
                  <a:srgbClr val="000099"/>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14"/>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000099"/>
              </a:buClr>
              <a:buSzPts val="1800"/>
              <a:buNone/>
              <a:defRPr/>
            </a:lvl1pPr>
            <a:lvl2pPr marL="914400" lvl="1" indent="-342900" algn="l">
              <a:spcBef>
                <a:spcPts val="120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Clr>
                <a:srgbClr val="000099"/>
              </a:buClr>
              <a:buSzPts val="2400"/>
              <a:buFont typeface="Helvetica Neue"/>
              <a:buNone/>
              <a:defRPr sz="2400" b="1" i="0" u="none" strike="noStrike" cap="none">
                <a:solidFill>
                  <a:srgbClr val="000099"/>
                </a:solidFill>
                <a:latin typeface="Helvetica Neue"/>
                <a:ea typeface="Helvetica Neue"/>
                <a:cs typeface="Helvetica Neue"/>
                <a:sym typeface="Helvetica Neue"/>
              </a:defRPr>
            </a:lvl1pPr>
            <a:lvl2pPr marL="914400" marR="0" lvl="1" indent="-381000" algn="l" rtl="0">
              <a:spcBef>
                <a:spcPts val="1200"/>
              </a:spcBef>
              <a:spcAft>
                <a:spcPts val="0"/>
              </a:spcAft>
              <a:buClr>
                <a:srgbClr val="CC0000"/>
              </a:buClr>
              <a:buSzPts val="2400"/>
              <a:buFont typeface="Arial"/>
              <a:buChar char="•"/>
              <a:defRPr sz="2400" b="1" i="0" u="none" strike="noStrike" cap="none">
                <a:solidFill>
                  <a:srgbClr val="000099"/>
                </a:solidFill>
                <a:latin typeface="Helvetica Neue"/>
                <a:ea typeface="Helvetica Neue"/>
                <a:cs typeface="Helvetica Neue"/>
                <a:sym typeface="Helvetica Neue"/>
              </a:defRPr>
            </a:lvl2pPr>
            <a:lvl3pPr marL="1371600" marR="0" lvl="2" indent="-381000" algn="l" rtl="0">
              <a:spcBef>
                <a:spcPts val="480"/>
              </a:spcBef>
              <a:spcAft>
                <a:spcPts val="0"/>
              </a:spcAft>
              <a:buClr>
                <a:srgbClr val="CC0033"/>
              </a:buClr>
              <a:buSzPts val="2400"/>
              <a:buFont typeface="Arial"/>
              <a:buChar char="•"/>
              <a:defRPr sz="2400" b="1" i="0" u="none" strike="noStrike" cap="none">
                <a:solidFill>
                  <a:srgbClr val="000099"/>
                </a:solidFill>
                <a:latin typeface="Helvetica Neue"/>
                <a:ea typeface="Helvetica Neue"/>
                <a:cs typeface="Helvetica Neue"/>
                <a:sym typeface="Helvetica Neue"/>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p:nvPr/>
        </p:nvSpPr>
        <p:spPr>
          <a:xfrm>
            <a:off x="1044771" y="371555"/>
            <a:ext cx="18466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 name="Google Shape;53;p13" descr="A blue and black text&#10;&#10;Description automatically generated"/>
          <p:cNvPicPr preferRelativeResize="0"/>
          <p:nvPr/>
        </p:nvPicPr>
        <p:blipFill rotWithShape="1">
          <a:blip r:embed="rId3">
            <a:alphaModFix/>
          </a:blip>
          <a:srcRect/>
          <a:stretch/>
        </p:blipFill>
        <p:spPr>
          <a:xfrm>
            <a:off x="285751" y="156920"/>
            <a:ext cx="1955822" cy="70626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cms-masterclass.web.cern.ch/introduction"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cms-masterclass.web.cern.ch/detector"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www.quantamagazine.org/decades-long-quest-reveals-details-of-the-protons-inner-antimatter-20210224/" TargetMode="External"/><Relationship Id="rId4" Type="http://schemas.openxmlformats.org/officeDocument/2006/relationships/hyperlink" Target="https://cerncourier.com/a/the-proton-laid-ba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2792427" y="271680"/>
            <a:ext cx="5894738"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4000"/>
              <a:buFont typeface="Helvetica Neue"/>
              <a:buNone/>
            </a:pPr>
            <a:r>
              <a:rPr lang="en" sz="4000"/>
              <a:t>CMS WZH Masterclass</a:t>
            </a:r>
            <a:endParaRPr/>
          </a:p>
        </p:txBody>
      </p:sp>
      <p:pic>
        <p:nvPicPr>
          <p:cNvPr id="62" name="Google Shape;62;p15"/>
          <p:cNvPicPr preferRelativeResize="0"/>
          <p:nvPr/>
        </p:nvPicPr>
        <p:blipFill rotWithShape="1">
          <a:blip r:embed="rId3">
            <a:alphaModFix/>
          </a:blip>
          <a:srcRect/>
          <a:stretch/>
        </p:blipFill>
        <p:spPr>
          <a:xfrm>
            <a:off x="423429" y="1100469"/>
            <a:ext cx="2210467" cy="3450038"/>
          </a:xfrm>
          <a:prstGeom prst="rect">
            <a:avLst/>
          </a:prstGeom>
          <a:noFill/>
          <a:ln>
            <a:noFill/>
          </a:ln>
        </p:spPr>
      </p:pic>
      <p:pic>
        <p:nvPicPr>
          <p:cNvPr id="63" name="Google Shape;63;p15"/>
          <p:cNvPicPr preferRelativeResize="0"/>
          <p:nvPr/>
        </p:nvPicPr>
        <p:blipFill rotWithShape="1">
          <a:blip r:embed="rId4">
            <a:alphaModFix/>
          </a:blip>
          <a:srcRect/>
          <a:stretch/>
        </p:blipFill>
        <p:spPr>
          <a:xfrm>
            <a:off x="3449783" y="1007919"/>
            <a:ext cx="3928037" cy="2701636"/>
          </a:xfrm>
          <a:prstGeom prst="rect">
            <a:avLst/>
          </a:prstGeom>
          <a:noFill/>
          <a:ln>
            <a:noFill/>
          </a:ln>
        </p:spPr>
      </p:pic>
      <p:pic>
        <p:nvPicPr>
          <p:cNvPr id="64" name="Google Shape;64;p15"/>
          <p:cNvPicPr preferRelativeResize="0"/>
          <p:nvPr/>
        </p:nvPicPr>
        <p:blipFill rotWithShape="1">
          <a:blip r:embed="rId5">
            <a:alphaModFix/>
          </a:blip>
          <a:srcRect/>
          <a:stretch/>
        </p:blipFill>
        <p:spPr>
          <a:xfrm>
            <a:off x="4717381" y="3676621"/>
            <a:ext cx="2104228" cy="873887"/>
          </a:xfrm>
          <a:prstGeom prst="rect">
            <a:avLst/>
          </a:prstGeom>
          <a:noFill/>
          <a:ln>
            <a:noFill/>
          </a:ln>
        </p:spPr>
      </p:pic>
      <p:pic>
        <p:nvPicPr>
          <p:cNvPr id="65" name="Google Shape;65;p15"/>
          <p:cNvPicPr preferRelativeResize="0"/>
          <p:nvPr/>
        </p:nvPicPr>
        <p:blipFill rotWithShape="1">
          <a:blip r:embed="rId6">
            <a:alphaModFix/>
          </a:blip>
          <a:srcRect/>
          <a:stretch/>
        </p:blipFill>
        <p:spPr>
          <a:xfrm>
            <a:off x="1086775" y="4532452"/>
            <a:ext cx="5445908" cy="558529"/>
          </a:xfrm>
          <a:prstGeom prst="rect">
            <a:avLst/>
          </a:prstGeom>
          <a:noFill/>
          <a:ln>
            <a:noFill/>
          </a:ln>
        </p:spPr>
      </p:pic>
      <p:pic>
        <p:nvPicPr>
          <p:cNvPr id="66" name="Google Shape;66;p15"/>
          <p:cNvPicPr preferRelativeResize="0"/>
          <p:nvPr/>
        </p:nvPicPr>
        <p:blipFill rotWithShape="1">
          <a:blip r:embed="rId7">
            <a:alphaModFix/>
          </a:blip>
          <a:srcRect/>
          <a:stretch/>
        </p:blipFill>
        <p:spPr>
          <a:xfrm>
            <a:off x="1009243" y="4526285"/>
            <a:ext cx="539542" cy="4709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792062" y="300389"/>
            <a:ext cx="5894738"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Four-lepton events</a:t>
            </a:r>
            <a:endParaRPr/>
          </a:p>
        </p:txBody>
      </p:sp>
      <p:sp>
        <p:nvSpPr>
          <p:cNvPr id="134" name="Google Shape;134;p24"/>
          <p:cNvSpPr txBox="1">
            <a:spLocks noGrp="1"/>
          </p:cNvSpPr>
          <p:nvPr>
            <p:ph type="body" idx="1"/>
          </p:nvPr>
        </p:nvSpPr>
        <p:spPr>
          <a:xfrm>
            <a:off x="457200" y="948650"/>
            <a:ext cx="4488900" cy="3645900"/>
          </a:xfrm>
          <a:prstGeom prst="rect">
            <a:avLst/>
          </a:prstGeom>
          <a:noFill/>
          <a:ln>
            <a:noFill/>
          </a:ln>
        </p:spPr>
        <p:txBody>
          <a:bodyPr spcFirstLastPara="1" wrap="square" lIns="91425" tIns="45700" rIns="91425" bIns="45700" anchor="t" anchorCtr="0">
            <a:noAutofit/>
          </a:bodyPr>
          <a:lstStyle/>
          <a:p>
            <a:pPr marL="12700" lvl="0" indent="-12700" algn="l" rtl="0">
              <a:spcBef>
                <a:spcPts val="0"/>
              </a:spcBef>
              <a:spcAft>
                <a:spcPts val="0"/>
              </a:spcAft>
              <a:buClr>
                <a:srgbClr val="000099"/>
              </a:buClr>
              <a:buSzPts val="2400"/>
              <a:buFont typeface="Helvetica Neue"/>
              <a:buNone/>
            </a:pPr>
            <a:r>
              <a:rPr lang="en" sz="2200"/>
              <a:t>The Higgs boson is an expression of the field that gives other particles mass.</a:t>
            </a:r>
            <a:endParaRPr sz="2200"/>
          </a:p>
          <a:p>
            <a:pPr marL="12700" lvl="0" indent="-12700" algn="l" rtl="0">
              <a:spcBef>
                <a:spcPts val="1200"/>
              </a:spcBef>
              <a:spcAft>
                <a:spcPts val="0"/>
              </a:spcAft>
              <a:buClr>
                <a:srgbClr val="000099"/>
              </a:buClr>
              <a:buSzPts val="2400"/>
              <a:buFont typeface="Helvetica Neue"/>
              <a:buNone/>
            </a:pPr>
            <a:r>
              <a:rPr lang="en" sz="2200"/>
              <a:t>One decay mode of the Higgs is into two Z bosons, which themselves promptly decay.  Thus we can get 2 muons and 2 electrons </a:t>
            </a:r>
            <a:r>
              <a:rPr lang="en" sz="2200" i="1"/>
              <a:t>or</a:t>
            </a:r>
            <a:r>
              <a:rPr lang="en" sz="2200"/>
              <a:t> 4 muons </a:t>
            </a:r>
            <a:r>
              <a:rPr lang="en" sz="2200" i="1"/>
              <a:t>or</a:t>
            </a:r>
            <a:r>
              <a:rPr lang="en" sz="2200"/>
              <a:t> 4 electrons. </a:t>
            </a:r>
            <a:endParaRPr sz="2200"/>
          </a:p>
        </p:txBody>
      </p:sp>
      <p:pic>
        <p:nvPicPr>
          <p:cNvPr id="135" name="Google Shape;135;p24"/>
          <p:cNvPicPr preferRelativeResize="0"/>
          <p:nvPr/>
        </p:nvPicPr>
        <p:blipFill rotWithShape="1">
          <a:blip r:embed="rId3">
            <a:alphaModFix/>
          </a:blip>
          <a:srcRect/>
          <a:stretch/>
        </p:blipFill>
        <p:spPr>
          <a:xfrm>
            <a:off x="1772972" y="4136245"/>
            <a:ext cx="1857375" cy="685800"/>
          </a:xfrm>
          <a:prstGeom prst="rect">
            <a:avLst/>
          </a:prstGeom>
          <a:noFill/>
          <a:ln>
            <a:noFill/>
          </a:ln>
        </p:spPr>
      </p:pic>
      <p:pic>
        <p:nvPicPr>
          <p:cNvPr id="136" name="Google Shape;136;p24"/>
          <p:cNvPicPr preferRelativeResize="0"/>
          <p:nvPr/>
        </p:nvPicPr>
        <p:blipFill rotWithShape="1">
          <a:blip r:embed="rId4">
            <a:alphaModFix/>
          </a:blip>
          <a:srcRect/>
          <a:stretch/>
        </p:blipFill>
        <p:spPr>
          <a:xfrm>
            <a:off x="4555821" y="4157663"/>
            <a:ext cx="1678781" cy="642938"/>
          </a:xfrm>
          <a:prstGeom prst="rect">
            <a:avLst/>
          </a:prstGeom>
          <a:noFill/>
          <a:ln>
            <a:noFill/>
          </a:ln>
        </p:spPr>
      </p:pic>
      <p:pic>
        <p:nvPicPr>
          <p:cNvPr id="137" name="Google Shape;137;p24"/>
          <p:cNvPicPr preferRelativeResize="0"/>
          <p:nvPr/>
        </p:nvPicPr>
        <p:blipFill rotWithShape="1">
          <a:blip r:embed="rId5">
            <a:alphaModFix/>
          </a:blip>
          <a:srcRect/>
          <a:stretch/>
        </p:blipFill>
        <p:spPr>
          <a:xfrm>
            <a:off x="4946075" y="1097600"/>
            <a:ext cx="2818018" cy="3038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2792062" y="300389"/>
            <a:ext cx="5894700" cy="506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Decay summary</a:t>
            </a:r>
            <a:endParaRPr/>
          </a:p>
        </p:txBody>
      </p:sp>
      <p:pic>
        <p:nvPicPr>
          <p:cNvPr id="143" name="Google Shape;143;p25"/>
          <p:cNvPicPr preferRelativeResize="0"/>
          <p:nvPr/>
        </p:nvPicPr>
        <p:blipFill rotWithShape="1">
          <a:blip r:embed="rId3">
            <a:alphaModFix/>
          </a:blip>
          <a:srcRect/>
          <a:stretch/>
        </p:blipFill>
        <p:spPr>
          <a:xfrm>
            <a:off x="775279" y="912556"/>
            <a:ext cx="6174590" cy="39914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2792062" y="279608"/>
            <a:ext cx="5825465" cy="50666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iSpy event display for CMS</a:t>
            </a:r>
            <a:endParaRPr/>
          </a:p>
        </p:txBody>
      </p:sp>
      <p:pic>
        <p:nvPicPr>
          <p:cNvPr id="149" name="Google Shape;149;p26"/>
          <p:cNvPicPr preferRelativeResize="0"/>
          <p:nvPr/>
        </p:nvPicPr>
        <p:blipFill rotWithShape="1">
          <a:blip r:embed="rId3">
            <a:alphaModFix/>
          </a:blip>
          <a:srcRect/>
          <a:stretch/>
        </p:blipFill>
        <p:spPr>
          <a:xfrm>
            <a:off x="1421700" y="865275"/>
            <a:ext cx="5245951" cy="4161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2792062" y="279608"/>
            <a:ext cx="5894738" cy="50666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1, 2, or 4 leptons?</a:t>
            </a:r>
            <a:endParaRPr/>
          </a:p>
        </p:txBody>
      </p:sp>
      <p:sp>
        <p:nvSpPr>
          <p:cNvPr id="155" name="Google Shape;155;p27"/>
          <p:cNvSpPr txBox="1">
            <a:spLocks noGrp="1"/>
          </p:cNvSpPr>
          <p:nvPr>
            <p:ph type="body" idx="1"/>
          </p:nvPr>
        </p:nvSpPr>
        <p:spPr>
          <a:xfrm>
            <a:off x="551025" y="1119983"/>
            <a:ext cx="8229600" cy="3394500"/>
          </a:xfrm>
          <a:prstGeom prst="rect">
            <a:avLst/>
          </a:prstGeom>
          <a:noFill/>
          <a:ln>
            <a:noFill/>
          </a:ln>
        </p:spPr>
        <p:txBody>
          <a:bodyPr spcFirstLastPara="1" wrap="square" lIns="91425" tIns="45700" rIns="91425" bIns="45700" anchor="t" anchorCtr="0">
            <a:normAutofit/>
          </a:bodyPr>
          <a:lstStyle/>
          <a:p>
            <a:pPr marL="12700" lvl="0" indent="-12700" algn="l" rtl="0">
              <a:spcBef>
                <a:spcPts val="0"/>
              </a:spcBef>
              <a:spcAft>
                <a:spcPts val="0"/>
              </a:spcAft>
              <a:buClr>
                <a:srgbClr val="000099"/>
              </a:buClr>
              <a:buSzPts val="2400"/>
              <a:buFont typeface="Helvetica Neue"/>
              <a:buNone/>
            </a:pPr>
            <a:r>
              <a:rPr lang="en"/>
              <a:t>Which of these events has 1, 2, or 4 charged leptons? Which flavors of leptons? What else do you see?</a:t>
            </a:r>
            <a:endParaRPr/>
          </a:p>
        </p:txBody>
      </p:sp>
      <p:pic>
        <p:nvPicPr>
          <p:cNvPr id="156" name="Google Shape;156;p27"/>
          <p:cNvPicPr preferRelativeResize="0"/>
          <p:nvPr/>
        </p:nvPicPr>
        <p:blipFill rotWithShape="1">
          <a:blip r:embed="rId3">
            <a:alphaModFix/>
          </a:blip>
          <a:srcRect/>
          <a:stretch/>
        </p:blipFill>
        <p:spPr>
          <a:xfrm>
            <a:off x="449590" y="1980752"/>
            <a:ext cx="3100636" cy="2428160"/>
          </a:xfrm>
          <a:prstGeom prst="rect">
            <a:avLst/>
          </a:prstGeom>
          <a:noFill/>
          <a:ln>
            <a:noFill/>
          </a:ln>
        </p:spPr>
      </p:pic>
      <p:pic>
        <p:nvPicPr>
          <p:cNvPr id="157" name="Google Shape;157;p27"/>
          <p:cNvPicPr preferRelativeResize="0"/>
          <p:nvPr/>
        </p:nvPicPr>
        <p:blipFill rotWithShape="1">
          <a:blip r:embed="rId4">
            <a:alphaModFix/>
          </a:blip>
          <a:srcRect/>
          <a:stretch/>
        </p:blipFill>
        <p:spPr>
          <a:xfrm>
            <a:off x="4702229" y="1980753"/>
            <a:ext cx="3077272" cy="2428160"/>
          </a:xfrm>
          <a:prstGeom prst="rect">
            <a:avLst/>
          </a:prstGeom>
          <a:noFill/>
          <a:ln>
            <a:noFill/>
          </a:ln>
        </p:spPr>
      </p:pic>
      <p:sp>
        <p:nvSpPr>
          <p:cNvPr id="158" name="Google Shape;158;p27"/>
          <p:cNvSpPr txBox="1"/>
          <p:nvPr/>
        </p:nvSpPr>
        <p:spPr>
          <a:xfrm>
            <a:off x="484632" y="4514450"/>
            <a:ext cx="30906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rgbClr val="17365D"/>
                </a:solidFill>
                <a:latin typeface="Calibri"/>
                <a:ea typeface="Calibri"/>
                <a:cs typeface="Calibri"/>
                <a:sym typeface="Calibri"/>
              </a:rPr>
              <a:t>Note Tracks (reco) turned OFF.</a:t>
            </a:r>
            <a:endParaRPr/>
          </a:p>
        </p:txBody>
      </p:sp>
      <p:cxnSp>
        <p:nvCxnSpPr>
          <p:cNvPr id="159" name="Google Shape;159;p27"/>
          <p:cNvCxnSpPr/>
          <p:nvPr/>
        </p:nvCxnSpPr>
        <p:spPr>
          <a:xfrm>
            <a:off x="3447288" y="4652949"/>
            <a:ext cx="297227" cy="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pic>
        <p:nvPicPr>
          <p:cNvPr id="160" name="Google Shape;160;p27"/>
          <p:cNvPicPr preferRelativeResize="0"/>
          <p:nvPr/>
        </p:nvPicPr>
        <p:blipFill rotWithShape="1">
          <a:blip r:embed="rId5">
            <a:alphaModFix/>
          </a:blip>
          <a:srcRect/>
          <a:stretch/>
        </p:blipFill>
        <p:spPr>
          <a:xfrm>
            <a:off x="3817175" y="4192374"/>
            <a:ext cx="1191041" cy="921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2792062" y="279608"/>
            <a:ext cx="5894738" cy="50666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1, 2, or 4 leptons?</a:t>
            </a:r>
            <a:endParaRPr/>
          </a:p>
        </p:txBody>
      </p:sp>
      <p:sp>
        <p:nvSpPr>
          <p:cNvPr id="166" name="Google Shape;166;p28"/>
          <p:cNvSpPr txBox="1">
            <a:spLocks noGrp="1"/>
          </p:cNvSpPr>
          <p:nvPr>
            <p:ph type="body" idx="1"/>
          </p:nvPr>
        </p:nvSpPr>
        <p:spPr>
          <a:xfrm>
            <a:off x="457200" y="1085675"/>
            <a:ext cx="8229600" cy="3509100"/>
          </a:xfrm>
          <a:prstGeom prst="rect">
            <a:avLst/>
          </a:prstGeom>
          <a:noFill/>
          <a:ln>
            <a:noFill/>
          </a:ln>
        </p:spPr>
        <p:txBody>
          <a:bodyPr spcFirstLastPara="1" wrap="square" lIns="91425" tIns="45700" rIns="91425" bIns="45700" anchor="t" anchorCtr="0">
            <a:normAutofit/>
          </a:bodyPr>
          <a:lstStyle/>
          <a:p>
            <a:pPr marL="12700" lvl="0" indent="-12700" algn="l" rtl="0">
              <a:spcBef>
                <a:spcPts val="0"/>
              </a:spcBef>
              <a:spcAft>
                <a:spcPts val="0"/>
              </a:spcAft>
              <a:buClr>
                <a:srgbClr val="000099"/>
              </a:buClr>
              <a:buSzPts val="2400"/>
              <a:buFont typeface="Helvetica Neue"/>
              <a:buNone/>
            </a:pPr>
            <a:r>
              <a:rPr lang="en"/>
              <a:t>Which of these events has 1, 2, or 4 charged leptons?  Which flavors of leptons? What else do you see?</a:t>
            </a:r>
            <a:endParaRPr/>
          </a:p>
        </p:txBody>
      </p:sp>
      <p:pic>
        <p:nvPicPr>
          <p:cNvPr id="167" name="Google Shape;167;p28"/>
          <p:cNvPicPr preferRelativeResize="0"/>
          <p:nvPr/>
        </p:nvPicPr>
        <p:blipFill rotWithShape="1">
          <a:blip r:embed="rId3">
            <a:alphaModFix/>
          </a:blip>
          <a:srcRect/>
          <a:stretch/>
        </p:blipFill>
        <p:spPr>
          <a:xfrm>
            <a:off x="353378" y="1989236"/>
            <a:ext cx="3186971" cy="2449905"/>
          </a:xfrm>
          <a:prstGeom prst="rect">
            <a:avLst/>
          </a:prstGeom>
          <a:noFill/>
          <a:ln>
            <a:noFill/>
          </a:ln>
        </p:spPr>
      </p:pic>
      <p:pic>
        <p:nvPicPr>
          <p:cNvPr id="168" name="Google Shape;168;p28"/>
          <p:cNvPicPr preferRelativeResize="0"/>
          <p:nvPr/>
        </p:nvPicPr>
        <p:blipFill rotWithShape="1">
          <a:blip r:embed="rId4">
            <a:alphaModFix/>
          </a:blip>
          <a:srcRect/>
          <a:stretch/>
        </p:blipFill>
        <p:spPr>
          <a:xfrm>
            <a:off x="4812983" y="2008119"/>
            <a:ext cx="3063097" cy="2412139"/>
          </a:xfrm>
          <a:prstGeom prst="rect">
            <a:avLst/>
          </a:prstGeom>
          <a:noFill/>
          <a:ln>
            <a:noFill/>
          </a:ln>
        </p:spPr>
      </p:pic>
      <p:sp>
        <p:nvSpPr>
          <p:cNvPr id="169" name="Google Shape;169;p28"/>
          <p:cNvSpPr txBox="1"/>
          <p:nvPr/>
        </p:nvSpPr>
        <p:spPr>
          <a:xfrm>
            <a:off x="557784" y="4450327"/>
            <a:ext cx="3090672" cy="4847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rgbClr val="17365D"/>
                </a:solidFill>
                <a:latin typeface="Calibri"/>
                <a:ea typeface="Calibri"/>
                <a:cs typeface="Calibri"/>
                <a:sym typeface="Calibri"/>
              </a:rPr>
              <a:t>Note Inverted Colors and increased ECal Barrel opacity.</a:t>
            </a:r>
            <a:endParaRPr/>
          </a:p>
        </p:txBody>
      </p:sp>
      <p:pic>
        <p:nvPicPr>
          <p:cNvPr id="170" name="Google Shape;170;p28"/>
          <p:cNvPicPr preferRelativeResize="0"/>
          <p:nvPr/>
        </p:nvPicPr>
        <p:blipFill rotWithShape="1">
          <a:blip r:embed="rId5">
            <a:alphaModFix/>
          </a:blip>
          <a:srcRect/>
          <a:stretch/>
        </p:blipFill>
        <p:spPr>
          <a:xfrm>
            <a:off x="4278882" y="3624741"/>
            <a:ext cx="1214249" cy="1451255"/>
          </a:xfrm>
          <a:prstGeom prst="rect">
            <a:avLst/>
          </a:prstGeom>
          <a:noFill/>
          <a:ln>
            <a:noFill/>
          </a:ln>
        </p:spPr>
      </p:pic>
      <p:cxnSp>
        <p:nvCxnSpPr>
          <p:cNvPr id="171" name="Google Shape;171;p28"/>
          <p:cNvCxnSpPr/>
          <p:nvPr/>
        </p:nvCxnSpPr>
        <p:spPr>
          <a:xfrm>
            <a:off x="3429000" y="4692701"/>
            <a:ext cx="722376" cy="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pic>
        <p:nvPicPr>
          <p:cNvPr id="172" name="Google Shape;172;p28"/>
          <p:cNvPicPr preferRelativeResize="0"/>
          <p:nvPr/>
        </p:nvPicPr>
        <p:blipFill rotWithShape="1">
          <a:blip r:embed="rId6">
            <a:alphaModFix/>
          </a:blip>
          <a:srcRect/>
          <a:stretch/>
        </p:blipFill>
        <p:spPr>
          <a:xfrm>
            <a:off x="5978160" y="4292651"/>
            <a:ext cx="1450181" cy="800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2792062" y="279608"/>
            <a:ext cx="5894738" cy="50666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1, 2, or 4 leptons?</a:t>
            </a:r>
            <a:endParaRPr/>
          </a:p>
        </p:txBody>
      </p:sp>
      <p:sp>
        <p:nvSpPr>
          <p:cNvPr id="178" name="Google Shape;178;p29"/>
          <p:cNvSpPr txBox="1">
            <a:spLocks noGrp="1"/>
          </p:cNvSpPr>
          <p:nvPr>
            <p:ph type="body" idx="1"/>
          </p:nvPr>
        </p:nvSpPr>
        <p:spPr>
          <a:xfrm>
            <a:off x="457200" y="1040000"/>
            <a:ext cx="8229600" cy="3554700"/>
          </a:xfrm>
          <a:prstGeom prst="rect">
            <a:avLst/>
          </a:prstGeom>
          <a:noFill/>
          <a:ln>
            <a:noFill/>
          </a:ln>
        </p:spPr>
        <p:txBody>
          <a:bodyPr spcFirstLastPara="1" wrap="square" lIns="91425" tIns="45700" rIns="91425" bIns="45700" anchor="t" anchorCtr="0">
            <a:normAutofit/>
          </a:bodyPr>
          <a:lstStyle/>
          <a:p>
            <a:pPr marL="12700" lvl="0" indent="-12700" algn="l" rtl="0">
              <a:spcBef>
                <a:spcPts val="0"/>
              </a:spcBef>
              <a:spcAft>
                <a:spcPts val="0"/>
              </a:spcAft>
              <a:buClr>
                <a:srgbClr val="000099"/>
              </a:buClr>
              <a:buSzPts val="2400"/>
              <a:buFont typeface="Helvetica Neue"/>
              <a:buNone/>
            </a:pPr>
            <a:r>
              <a:rPr lang="en"/>
              <a:t>Which of these events has 1, 2, or 4 charged leptons?  Which flavors of leptons? What else do you see?</a:t>
            </a:r>
            <a:endParaRPr/>
          </a:p>
        </p:txBody>
      </p:sp>
      <p:pic>
        <p:nvPicPr>
          <p:cNvPr id="179" name="Google Shape;179;p29"/>
          <p:cNvPicPr preferRelativeResize="0"/>
          <p:nvPr/>
        </p:nvPicPr>
        <p:blipFill rotWithShape="1">
          <a:blip r:embed="rId3">
            <a:alphaModFix/>
          </a:blip>
          <a:srcRect/>
          <a:stretch/>
        </p:blipFill>
        <p:spPr>
          <a:xfrm>
            <a:off x="263708" y="1924590"/>
            <a:ext cx="3170577" cy="2448115"/>
          </a:xfrm>
          <a:prstGeom prst="rect">
            <a:avLst/>
          </a:prstGeom>
          <a:noFill/>
          <a:ln>
            <a:noFill/>
          </a:ln>
        </p:spPr>
      </p:pic>
      <p:pic>
        <p:nvPicPr>
          <p:cNvPr id="180" name="Google Shape;180;p29"/>
          <p:cNvPicPr preferRelativeResize="0"/>
          <p:nvPr/>
        </p:nvPicPr>
        <p:blipFill rotWithShape="1">
          <a:blip r:embed="rId4">
            <a:alphaModFix/>
          </a:blip>
          <a:srcRect/>
          <a:stretch/>
        </p:blipFill>
        <p:spPr>
          <a:xfrm>
            <a:off x="4684636" y="1924589"/>
            <a:ext cx="3145233" cy="24481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2792062" y="279608"/>
            <a:ext cx="5894738" cy="50666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1, 2, or 4 leptons?</a:t>
            </a:r>
            <a:endParaRPr/>
          </a:p>
        </p:txBody>
      </p:sp>
      <p:sp>
        <p:nvSpPr>
          <p:cNvPr id="186" name="Google Shape;186;p30"/>
          <p:cNvSpPr txBox="1">
            <a:spLocks noGrp="1"/>
          </p:cNvSpPr>
          <p:nvPr>
            <p:ph type="body" idx="1"/>
          </p:nvPr>
        </p:nvSpPr>
        <p:spPr>
          <a:xfrm>
            <a:off x="457200" y="1138974"/>
            <a:ext cx="8229600" cy="3547200"/>
          </a:xfrm>
          <a:prstGeom prst="rect">
            <a:avLst/>
          </a:prstGeom>
          <a:noFill/>
          <a:ln>
            <a:noFill/>
          </a:ln>
        </p:spPr>
        <p:txBody>
          <a:bodyPr spcFirstLastPara="1" wrap="square" lIns="91425" tIns="45700" rIns="91425" bIns="45700" anchor="t" anchorCtr="0">
            <a:normAutofit/>
          </a:bodyPr>
          <a:lstStyle/>
          <a:p>
            <a:pPr marL="12700" lvl="0" indent="-12700" algn="l" rtl="0">
              <a:spcBef>
                <a:spcPts val="0"/>
              </a:spcBef>
              <a:spcAft>
                <a:spcPts val="0"/>
              </a:spcAft>
              <a:buClr>
                <a:srgbClr val="000099"/>
              </a:buClr>
              <a:buSzPts val="2400"/>
              <a:buFont typeface="Helvetica Neue"/>
              <a:buNone/>
            </a:pPr>
            <a:r>
              <a:rPr lang="en"/>
              <a:t>Which of these events has 1, 2, or 4 charged leptons? Which flavors of leptons? What else do you see?</a:t>
            </a:r>
            <a:endParaRPr/>
          </a:p>
        </p:txBody>
      </p:sp>
      <p:pic>
        <p:nvPicPr>
          <p:cNvPr id="187" name="Google Shape;187;p30"/>
          <p:cNvPicPr preferRelativeResize="0"/>
          <p:nvPr/>
        </p:nvPicPr>
        <p:blipFill rotWithShape="1">
          <a:blip r:embed="rId3">
            <a:alphaModFix/>
          </a:blip>
          <a:srcRect/>
          <a:stretch/>
        </p:blipFill>
        <p:spPr>
          <a:xfrm>
            <a:off x="4686228" y="2061972"/>
            <a:ext cx="3144447" cy="2416302"/>
          </a:xfrm>
          <a:prstGeom prst="rect">
            <a:avLst/>
          </a:prstGeom>
          <a:noFill/>
          <a:ln>
            <a:noFill/>
          </a:ln>
        </p:spPr>
      </p:pic>
      <p:pic>
        <p:nvPicPr>
          <p:cNvPr id="188" name="Google Shape;188;p30"/>
          <p:cNvPicPr preferRelativeResize="0"/>
          <p:nvPr/>
        </p:nvPicPr>
        <p:blipFill rotWithShape="1">
          <a:blip r:embed="rId4">
            <a:alphaModFix/>
          </a:blip>
          <a:srcRect/>
          <a:stretch/>
        </p:blipFill>
        <p:spPr>
          <a:xfrm>
            <a:off x="265176" y="2061973"/>
            <a:ext cx="3178051" cy="24163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body" idx="1"/>
          </p:nvPr>
        </p:nvSpPr>
        <p:spPr>
          <a:xfrm>
            <a:off x="457200" y="1049828"/>
            <a:ext cx="8229600" cy="3394472"/>
          </a:xfrm>
          <a:prstGeom prst="rect">
            <a:avLst/>
          </a:prstGeom>
          <a:noFill/>
          <a:ln>
            <a:noFill/>
          </a:ln>
        </p:spPr>
        <p:txBody>
          <a:bodyPr spcFirstLastPara="1" wrap="square" lIns="91425" tIns="45700" rIns="91425" bIns="45700" anchor="t" anchorCtr="0">
            <a:normAutofit/>
          </a:bodyPr>
          <a:lstStyle/>
          <a:p>
            <a:pPr marL="12700" lvl="0" indent="-12700" algn="l" rtl="0">
              <a:spcBef>
                <a:spcPts val="0"/>
              </a:spcBef>
              <a:spcAft>
                <a:spcPts val="0"/>
              </a:spcAft>
              <a:buClr>
                <a:srgbClr val="000099"/>
              </a:buClr>
              <a:buSzPts val="2400"/>
              <a:buFont typeface="Helvetica Neue"/>
              <a:buNone/>
            </a:pPr>
            <a:r>
              <a:rPr lang="en"/>
              <a:t>Enter data on each event in the Google Sheet:</a:t>
            </a:r>
            <a:endParaRPr/>
          </a:p>
        </p:txBody>
      </p:sp>
      <p:sp>
        <p:nvSpPr>
          <p:cNvPr id="194" name="Google Shape;194;p31"/>
          <p:cNvSpPr txBox="1">
            <a:spLocks noGrp="1"/>
          </p:cNvSpPr>
          <p:nvPr>
            <p:ph type="title"/>
          </p:nvPr>
        </p:nvSpPr>
        <p:spPr>
          <a:xfrm>
            <a:off x="2036618" y="217262"/>
            <a:ext cx="6650182"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2400"/>
              <a:buFont typeface="Helvetica Neue"/>
              <a:buNone/>
            </a:pPr>
            <a:r>
              <a:rPr lang="en" sz="2400" dirty="0"/>
              <a:t>CMS Masterclass Spreadsheet</a:t>
            </a:r>
            <a:br>
              <a:rPr lang="en" sz="2400" dirty="0"/>
            </a:br>
            <a:endParaRPr dirty="0"/>
          </a:p>
        </p:txBody>
      </p:sp>
      <p:pic>
        <p:nvPicPr>
          <p:cNvPr id="195" name="Google Shape;195;p31"/>
          <p:cNvPicPr preferRelativeResize="0"/>
          <p:nvPr/>
        </p:nvPicPr>
        <p:blipFill>
          <a:blip r:embed="rId3">
            <a:alphaModFix/>
          </a:blip>
          <a:stretch>
            <a:fillRect/>
          </a:stretch>
        </p:blipFill>
        <p:spPr>
          <a:xfrm>
            <a:off x="68375" y="1710750"/>
            <a:ext cx="9007249" cy="2860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body" idx="1"/>
          </p:nvPr>
        </p:nvSpPr>
        <p:spPr>
          <a:xfrm>
            <a:off x="209624" y="1123750"/>
            <a:ext cx="8664409" cy="987000"/>
          </a:xfrm>
          <a:prstGeom prst="rect">
            <a:avLst/>
          </a:prstGeom>
          <a:noFill/>
          <a:ln>
            <a:noFill/>
          </a:ln>
        </p:spPr>
        <p:txBody>
          <a:bodyPr spcFirstLastPara="1" wrap="square" lIns="91425" tIns="45700" rIns="91425" bIns="45700" anchor="t" anchorCtr="0">
            <a:normAutofit/>
          </a:bodyPr>
          <a:lstStyle/>
          <a:p>
            <a:pPr marL="12700" lvl="0" indent="-12700" algn="l" rtl="0">
              <a:spcBef>
                <a:spcPts val="0"/>
              </a:spcBef>
              <a:spcAft>
                <a:spcPts val="0"/>
              </a:spcAft>
              <a:buClr>
                <a:srgbClr val="000099"/>
              </a:buClr>
              <a:buSzPts val="2400"/>
              <a:buFont typeface="Helvetica Neue"/>
              <a:buNone/>
            </a:pPr>
            <a:r>
              <a:rPr lang="en" dirty="0"/>
              <a:t>Your spreadsheet makes mass histograms automatically:</a:t>
            </a:r>
            <a:endParaRPr dirty="0"/>
          </a:p>
        </p:txBody>
      </p:sp>
      <p:pic>
        <p:nvPicPr>
          <p:cNvPr id="202" name="Google Shape;202;p32"/>
          <p:cNvPicPr preferRelativeResize="0"/>
          <p:nvPr/>
        </p:nvPicPr>
        <p:blipFill>
          <a:blip r:embed="rId3">
            <a:alphaModFix/>
          </a:blip>
          <a:stretch>
            <a:fillRect/>
          </a:stretch>
        </p:blipFill>
        <p:spPr>
          <a:xfrm>
            <a:off x="1181975" y="1562125"/>
            <a:ext cx="5732875" cy="3509725"/>
          </a:xfrm>
          <a:prstGeom prst="rect">
            <a:avLst/>
          </a:prstGeom>
          <a:noFill/>
          <a:ln>
            <a:noFill/>
          </a:ln>
        </p:spPr>
      </p:pic>
      <p:cxnSp>
        <p:nvCxnSpPr>
          <p:cNvPr id="203" name="Google Shape;203;p32"/>
          <p:cNvCxnSpPr/>
          <p:nvPr/>
        </p:nvCxnSpPr>
        <p:spPr>
          <a:xfrm flipH="1">
            <a:off x="5383125" y="1580200"/>
            <a:ext cx="392100" cy="1519500"/>
          </a:xfrm>
          <a:prstGeom prst="straightConnector1">
            <a:avLst/>
          </a:prstGeom>
          <a:noFill/>
          <a:ln w="9525" cap="flat" cmpd="sng">
            <a:solidFill>
              <a:schemeClr val="dk2"/>
            </a:solidFill>
            <a:prstDash val="solid"/>
            <a:round/>
            <a:headEnd type="none" w="med" len="med"/>
            <a:tailEnd type="triangle" w="med" len="med"/>
          </a:ln>
        </p:spPr>
      </p:cxnSp>
      <p:cxnSp>
        <p:nvCxnSpPr>
          <p:cNvPr id="204" name="Google Shape;204;p32"/>
          <p:cNvCxnSpPr/>
          <p:nvPr/>
        </p:nvCxnSpPr>
        <p:spPr>
          <a:xfrm flipH="1">
            <a:off x="5702925" y="1598300"/>
            <a:ext cx="72300" cy="2502300"/>
          </a:xfrm>
          <a:prstGeom prst="straightConnector1">
            <a:avLst/>
          </a:prstGeom>
          <a:noFill/>
          <a:ln w="9525" cap="flat" cmpd="sng">
            <a:solidFill>
              <a:schemeClr val="dk2"/>
            </a:solidFill>
            <a:prstDash val="solid"/>
            <a:round/>
            <a:headEnd type="none" w="med" len="med"/>
            <a:tailEnd type="triangle" w="med" len="med"/>
          </a:ln>
        </p:spPr>
      </p:cxnSp>
      <p:sp>
        <p:nvSpPr>
          <p:cNvPr id="4" name="Google Shape;194;p31">
            <a:extLst>
              <a:ext uri="{FF2B5EF4-FFF2-40B4-BE49-F238E27FC236}">
                <a16:creationId xmlns:a16="http://schemas.microsoft.com/office/drawing/2014/main" id="{EFBB24AA-DDC0-D485-009E-4AFA7E70F9F3}"/>
              </a:ext>
            </a:extLst>
          </p:cNvPr>
          <p:cNvSpPr txBox="1">
            <a:spLocks/>
          </p:cNvSpPr>
          <p:nvPr/>
        </p:nvSpPr>
        <p:spPr>
          <a:xfrm>
            <a:off x="2036618" y="217262"/>
            <a:ext cx="6650182" cy="5066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99"/>
              </a:buClr>
              <a:buSzPts val="3200"/>
              <a:buFont typeface="Helvetica Neue"/>
              <a:buNone/>
              <a:defRPr sz="3200" b="1" i="0" u="none" strike="noStrike" cap="none">
                <a:solidFill>
                  <a:srgbClr val="000099"/>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t>CMS Masterclass Spreadsheet</a:t>
            </a:r>
            <a:br>
              <a:rPr lang="en-US" sz="2400" dirty="0"/>
            </a:b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body" idx="1"/>
          </p:nvPr>
        </p:nvSpPr>
        <p:spPr>
          <a:xfrm>
            <a:off x="457200" y="1136976"/>
            <a:ext cx="8229600" cy="545700"/>
          </a:xfrm>
          <a:prstGeom prst="rect">
            <a:avLst/>
          </a:prstGeom>
          <a:noFill/>
          <a:ln>
            <a:noFill/>
          </a:ln>
        </p:spPr>
        <p:txBody>
          <a:bodyPr spcFirstLastPara="1" wrap="square" lIns="91425" tIns="45700" rIns="91425" bIns="45700" anchor="t" anchorCtr="0">
            <a:normAutofit/>
          </a:bodyPr>
          <a:lstStyle/>
          <a:p>
            <a:pPr marL="12700" lvl="0" indent="-12700" algn="l" rtl="0">
              <a:spcBef>
                <a:spcPts val="0"/>
              </a:spcBef>
              <a:spcAft>
                <a:spcPts val="0"/>
              </a:spcAft>
              <a:buClr>
                <a:srgbClr val="000099"/>
              </a:buClr>
              <a:buSzPts val="2400"/>
              <a:buFont typeface="Helvetica Neue"/>
              <a:buNone/>
            </a:pPr>
            <a:r>
              <a:rPr lang="en" dirty="0"/>
              <a:t>It also tabulates data for key ratios:</a:t>
            </a:r>
            <a:endParaRPr dirty="0"/>
          </a:p>
        </p:txBody>
      </p:sp>
      <p:pic>
        <p:nvPicPr>
          <p:cNvPr id="211" name="Google Shape;211;p33"/>
          <p:cNvPicPr preferRelativeResize="0"/>
          <p:nvPr/>
        </p:nvPicPr>
        <p:blipFill>
          <a:blip r:embed="rId3">
            <a:alphaModFix/>
          </a:blip>
          <a:stretch>
            <a:fillRect/>
          </a:stretch>
        </p:blipFill>
        <p:spPr>
          <a:xfrm>
            <a:off x="628775" y="1539750"/>
            <a:ext cx="5803701" cy="3553100"/>
          </a:xfrm>
          <a:prstGeom prst="rect">
            <a:avLst/>
          </a:prstGeom>
          <a:noFill/>
          <a:ln>
            <a:noFill/>
          </a:ln>
        </p:spPr>
      </p:pic>
      <p:pic>
        <p:nvPicPr>
          <p:cNvPr id="212" name="Google Shape;212;p33"/>
          <p:cNvPicPr preferRelativeResize="0"/>
          <p:nvPr/>
        </p:nvPicPr>
        <p:blipFill>
          <a:blip r:embed="rId4">
            <a:alphaModFix/>
          </a:blip>
          <a:stretch>
            <a:fillRect/>
          </a:stretch>
        </p:blipFill>
        <p:spPr>
          <a:xfrm>
            <a:off x="5139450" y="2964600"/>
            <a:ext cx="4169175" cy="840700"/>
          </a:xfrm>
          <a:prstGeom prst="rect">
            <a:avLst/>
          </a:prstGeom>
          <a:noFill/>
          <a:ln>
            <a:noFill/>
          </a:ln>
        </p:spPr>
      </p:pic>
      <p:cxnSp>
        <p:nvCxnSpPr>
          <p:cNvPr id="213" name="Google Shape;213;p33"/>
          <p:cNvCxnSpPr/>
          <p:nvPr/>
        </p:nvCxnSpPr>
        <p:spPr>
          <a:xfrm>
            <a:off x="4020525" y="2183175"/>
            <a:ext cx="6000" cy="265500"/>
          </a:xfrm>
          <a:prstGeom prst="straightConnector1">
            <a:avLst/>
          </a:prstGeom>
          <a:noFill/>
          <a:ln w="9525" cap="flat" cmpd="sng">
            <a:solidFill>
              <a:schemeClr val="accent2"/>
            </a:solidFill>
            <a:prstDash val="solid"/>
            <a:round/>
            <a:headEnd type="none" w="med" len="med"/>
            <a:tailEnd type="none" w="med" len="med"/>
          </a:ln>
        </p:spPr>
      </p:cxnSp>
      <p:cxnSp>
        <p:nvCxnSpPr>
          <p:cNvPr id="214" name="Google Shape;214;p33"/>
          <p:cNvCxnSpPr/>
          <p:nvPr/>
        </p:nvCxnSpPr>
        <p:spPr>
          <a:xfrm>
            <a:off x="4020525" y="2183175"/>
            <a:ext cx="1682400" cy="0"/>
          </a:xfrm>
          <a:prstGeom prst="straightConnector1">
            <a:avLst/>
          </a:prstGeom>
          <a:noFill/>
          <a:ln w="9525" cap="flat" cmpd="sng">
            <a:solidFill>
              <a:srgbClr val="CC0033"/>
            </a:solidFill>
            <a:prstDash val="solid"/>
            <a:round/>
            <a:headEnd type="none" w="med" len="med"/>
            <a:tailEnd type="none" w="med" len="med"/>
          </a:ln>
        </p:spPr>
      </p:cxnSp>
      <p:cxnSp>
        <p:nvCxnSpPr>
          <p:cNvPr id="215" name="Google Shape;215;p33"/>
          <p:cNvCxnSpPr/>
          <p:nvPr/>
        </p:nvCxnSpPr>
        <p:spPr>
          <a:xfrm>
            <a:off x="5708900" y="2189200"/>
            <a:ext cx="0" cy="229200"/>
          </a:xfrm>
          <a:prstGeom prst="straightConnector1">
            <a:avLst/>
          </a:prstGeom>
          <a:noFill/>
          <a:ln w="9525" cap="flat" cmpd="sng">
            <a:solidFill>
              <a:schemeClr val="accent2"/>
            </a:solidFill>
            <a:prstDash val="solid"/>
            <a:round/>
            <a:headEnd type="none" w="med" len="med"/>
            <a:tailEnd type="none" w="med" len="med"/>
          </a:ln>
        </p:spPr>
      </p:cxnSp>
      <p:cxnSp>
        <p:nvCxnSpPr>
          <p:cNvPr id="216" name="Google Shape;216;p33"/>
          <p:cNvCxnSpPr/>
          <p:nvPr/>
        </p:nvCxnSpPr>
        <p:spPr>
          <a:xfrm rot="10800000" flipH="1">
            <a:off x="4038625" y="2430450"/>
            <a:ext cx="1670400" cy="12000"/>
          </a:xfrm>
          <a:prstGeom prst="straightConnector1">
            <a:avLst/>
          </a:prstGeom>
          <a:noFill/>
          <a:ln w="9525" cap="flat" cmpd="sng">
            <a:solidFill>
              <a:schemeClr val="accent2"/>
            </a:solidFill>
            <a:prstDash val="solid"/>
            <a:round/>
            <a:headEnd type="none" w="med" len="med"/>
            <a:tailEnd type="none" w="med" len="med"/>
          </a:ln>
        </p:spPr>
      </p:cxnSp>
      <p:cxnSp>
        <p:nvCxnSpPr>
          <p:cNvPr id="217" name="Google Shape;217;p33"/>
          <p:cNvCxnSpPr/>
          <p:nvPr/>
        </p:nvCxnSpPr>
        <p:spPr>
          <a:xfrm>
            <a:off x="4804425" y="2442450"/>
            <a:ext cx="337800" cy="573000"/>
          </a:xfrm>
          <a:prstGeom prst="straightConnector1">
            <a:avLst/>
          </a:prstGeom>
          <a:noFill/>
          <a:ln w="9525" cap="flat" cmpd="sng">
            <a:solidFill>
              <a:srgbClr val="FF0000"/>
            </a:solidFill>
            <a:prstDash val="solid"/>
            <a:round/>
            <a:headEnd type="none" w="med" len="med"/>
            <a:tailEnd type="triangle" w="med" len="med"/>
          </a:ln>
        </p:spPr>
      </p:cxnSp>
      <p:cxnSp>
        <p:nvCxnSpPr>
          <p:cNvPr id="218" name="Google Shape;218;p33"/>
          <p:cNvCxnSpPr/>
          <p:nvPr/>
        </p:nvCxnSpPr>
        <p:spPr>
          <a:xfrm>
            <a:off x="5152838" y="2960975"/>
            <a:ext cx="4142400" cy="6000"/>
          </a:xfrm>
          <a:prstGeom prst="straightConnector1">
            <a:avLst/>
          </a:prstGeom>
          <a:noFill/>
          <a:ln w="9525" cap="flat" cmpd="sng">
            <a:solidFill>
              <a:schemeClr val="accent2"/>
            </a:solidFill>
            <a:prstDash val="solid"/>
            <a:round/>
            <a:headEnd type="none" w="med" len="med"/>
            <a:tailEnd type="none" w="med" len="med"/>
          </a:ln>
        </p:spPr>
      </p:cxnSp>
      <p:cxnSp>
        <p:nvCxnSpPr>
          <p:cNvPr id="219" name="Google Shape;219;p33"/>
          <p:cNvCxnSpPr/>
          <p:nvPr/>
        </p:nvCxnSpPr>
        <p:spPr>
          <a:xfrm>
            <a:off x="5154150" y="2942950"/>
            <a:ext cx="18000" cy="868200"/>
          </a:xfrm>
          <a:prstGeom prst="straightConnector1">
            <a:avLst/>
          </a:prstGeom>
          <a:noFill/>
          <a:ln w="9525" cap="flat" cmpd="sng">
            <a:solidFill>
              <a:schemeClr val="accent2"/>
            </a:solidFill>
            <a:prstDash val="solid"/>
            <a:round/>
            <a:headEnd type="none" w="med" len="med"/>
            <a:tailEnd type="none" w="med" len="med"/>
          </a:ln>
        </p:spPr>
      </p:cxnSp>
      <p:cxnSp>
        <p:nvCxnSpPr>
          <p:cNvPr id="220" name="Google Shape;220;p33"/>
          <p:cNvCxnSpPr/>
          <p:nvPr/>
        </p:nvCxnSpPr>
        <p:spPr>
          <a:xfrm>
            <a:off x="5184300" y="3811250"/>
            <a:ext cx="4112400" cy="0"/>
          </a:xfrm>
          <a:prstGeom prst="straightConnector1">
            <a:avLst/>
          </a:prstGeom>
          <a:noFill/>
          <a:ln w="9525" cap="flat" cmpd="sng">
            <a:solidFill>
              <a:schemeClr val="accent2"/>
            </a:solidFill>
            <a:prstDash val="solid"/>
            <a:round/>
            <a:headEnd type="none" w="med" len="med"/>
            <a:tailEnd type="none" w="med" len="med"/>
          </a:ln>
        </p:spPr>
      </p:cxnSp>
      <p:cxnSp>
        <p:nvCxnSpPr>
          <p:cNvPr id="221" name="Google Shape;221;p33"/>
          <p:cNvCxnSpPr/>
          <p:nvPr/>
        </p:nvCxnSpPr>
        <p:spPr>
          <a:xfrm>
            <a:off x="9308625" y="2966975"/>
            <a:ext cx="6000" cy="850200"/>
          </a:xfrm>
          <a:prstGeom prst="straightConnector1">
            <a:avLst/>
          </a:prstGeom>
          <a:noFill/>
          <a:ln w="9525" cap="flat" cmpd="sng">
            <a:solidFill>
              <a:schemeClr val="accent2"/>
            </a:solidFill>
            <a:prstDash val="solid"/>
            <a:round/>
            <a:headEnd type="none" w="med" len="med"/>
            <a:tailEnd type="none" w="med" len="med"/>
          </a:ln>
        </p:spPr>
      </p:cxnSp>
      <p:cxnSp>
        <p:nvCxnSpPr>
          <p:cNvPr id="222" name="Google Shape;222;p33"/>
          <p:cNvCxnSpPr/>
          <p:nvPr/>
        </p:nvCxnSpPr>
        <p:spPr>
          <a:xfrm>
            <a:off x="5069725" y="1513850"/>
            <a:ext cx="1079400" cy="1682400"/>
          </a:xfrm>
          <a:prstGeom prst="straightConnector1">
            <a:avLst/>
          </a:prstGeom>
          <a:noFill/>
          <a:ln w="9525" cap="flat" cmpd="sng">
            <a:solidFill>
              <a:schemeClr val="dk2"/>
            </a:solidFill>
            <a:prstDash val="solid"/>
            <a:round/>
            <a:headEnd type="none" w="med" len="med"/>
            <a:tailEnd type="triangle" w="med" len="med"/>
          </a:ln>
        </p:spPr>
      </p:cxnSp>
      <p:cxnSp>
        <p:nvCxnSpPr>
          <p:cNvPr id="223" name="Google Shape;223;p33"/>
          <p:cNvCxnSpPr/>
          <p:nvPr/>
        </p:nvCxnSpPr>
        <p:spPr>
          <a:xfrm>
            <a:off x="5069725" y="1519875"/>
            <a:ext cx="3081300" cy="1622100"/>
          </a:xfrm>
          <a:prstGeom prst="straightConnector1">
            <a:avLst/>
          </a:prstGeom>
          <a:noFill/>
          <a:ln w="9525" cap="flat" cmpd="sng">
            <a:solidFill>
              <a:schemeClr val="dk2"/>
            </a:solidFill>
            <a:prstDash val="solid"/>
            <a:round/>
            <a:headEnd type="none" w="med" len="med"/>
            <a:tailEnd type="triangle" w="med" len="med"/>
          </a:ln>
        </p:spPr>
      </p:cxnSp>
      <p:sp>
        <p:nvSpPr>
          <p:cNvPr id="4" name="Google Shape;194;p31">
            <a:extLst>
              <a:ext uri="{FF2B5EF4-FFF2-40B4-BE49-F238E27FC236}">
                <a16:creationId xmlns:a16="http://schemas.microsoft.com/office/drawing/2014/main" id="{DD1D5254-E659-F405-96FF-4179FBFB4DA9}"/>
              </a:ext>
            </a:extLst>
          </p:cNvPr>
          <p:cNvSpPr txBox="1">
            <a:spLocks noGrp="1"/>
          </p:cNvSpPr>
          <p:nvPr>
            <p:ph type="title"/>
          </p:nvPr>
        </p:nvSpPr>
        <p:spPr>
          <a:xfrm>
            <a:off x="2036618" y="217262"/>
            <a:ext cx="6650182"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2400"/>
              <a:buFont typeface="Helvetica Neue"/>
              <a:buNone/>
            </a:pPr>
            <a:r>
              <a:rPr lang="en" sz="2400" dirty="0"/>
              <a:t>CMS Masterclass Spreadsheet</a:t>
            </a:r>
            <a:br>
              <a:rPr lang="en" sz="2400" dirty="0"/>
            </a:b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2792062" y="289999"/>
            <a:ext cx="5894738"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2800"/>
              <a:buFont typeface="Helvetica Neue"/>
              <a:buNone/>
            </a:pPr>
            <a:r>
              <a:rPr lang="en" sz="2800"/>
              <a:t>The LHC and the new physics</a:t>
            </a:r>
            <a:endParaRPr/>
          </a:p>
        </p:txBody>
      </p:sp>
      <p:sp>
        <p:nvSpPr>
          <p:cNvPr id="72" name="Google Shape;72;p16"/>
          <p:cNvSpPr txBox="1">
            <a:spLocks noGrp="1"/>
          </p:cNvSpPr>
          <p:nvPr>
            <p:ph type="body" idx="1"/>
          </p:nvPr>
        </p:nvSpPr>
        <p:spPr>
          <a:xfrm>
            <a:off x="457200" y="954550"/>
            <a:ext cx="5438700" cy="4188900"/>
          </a:xfrm>
          <a:prstGeom prst="rect">
            <a:avLst/>
          </a:prstGeom>
          <a:noFill/>
          <a:ln>
            <a:noFill/>
          </a:ln>
        </p:spPr>
        <p:txBody>
          <a:bodyPr spcFirstLastPara="1" wrap="square" lIns="91425" tIns="45700" rIns="91425" bIns="45700" anchor="t" anchorCtr="0">
            <a:normAutofit lnSpcReduction="10000"/>
          </a:bodyPr>
          <a:lstStyle/>
          <a:p>
            <a:pPr marL="12700" lvl="0" indent="-12700" algn="l" rtl="0">
              <a:spcBef>
                <a:spcPts val="0"/>
              </a:spcBef>
              <a:spcAft>
                <a:spcPts val="0"/>
              </a:spcAft>
              <a:buClr>
                <a:srgbClr val="000099"/>
              </a:buClr>
              <a:buSzPts val="2800"/>
              <a:buFont typeface="Calibri"/>
              <a:buNone/>
            </a:pPr>
            <a:r>
              <a:rPr lang="en" b="0" i="1">
                <a:latin typeface="Calibri"/>
                <a:ea typeface="Calibri"/>
                <a:cs typeface="Calibri"/>
                <a:sym typeface="Calibri"/>
              </a:rPr>
              <a:t>It is a time of exciting new discoveries in particle physics.</a:t>
            </a:r>
            <a:endParaRPr/>
          </a:p>
          <a:p>
            <a:pPr marL="12700" lvl="0" indent="-12700" algn="l" rtl="0">
              <a:spcBef>
                <a:spcPts val="1200"/>
              </a:spcBef>
              <a:spcAft>
                <a:spcPts val="0"/>
              </a:spcAft>
              <a:buClr>
                <a:srgbClr val="000099"/>
              </a:buClr>
              <a:buSzPts val="2800"/>
              <a:buFont typeface="Calibri"/>
              <a:buNone/>
            </a:pPr>
            <a:r>
              <a:rPr lang="en" b="0" i="1">
                <a:latin typeface="Calibri"/>
                <a:ea typeface="Calibri"/>
                <a:cs typeface="Calibri"/>
                <a:sym typeface="Calibri"/>
              </a:rPr>
              <a:t>At CERN, the LHC has had its highest collision rates and energies yet. It is now shutting down for a major upgrade that will produce more data then ever. This will enable physicists to probe new questions even as they anchor the calibration of CMS and the LHC to the highly reliable Standard Model.</a:t>
            </a:r>
            <a:endParaRPr/>
          </a:p>
          <a:p>
            <a:pPr marL="12700" lvl="0" indent="-12700" algn="l" rtl="0">
              <a:spcBef>
                <a:spcPts val="1200"/>
              </a:spcBef>
              <a:spcAft>
                <a:spcPts val="0"/>
              </a:spcAft>
              <a:buClr>
                <a:srgbClr val="000099"/>
              </a:buClr>
              <a:buSzPts val="2800"/>
              <a:buFont typeface="Calibri"/>
              <a:buNone/>
            </a:pPr>
            <a:r>
              <a:rPr lang="en" b="0" i="1">
                <a:latin typeface="Calibri"/>
                <a:ea typeface="Calibri"/>
                <a:cs typeface="Calibri"/>
                <a:sym typeface="Calibri"/>
              </a:rPr>
              <a:t>Let’s put this scientific anchor to the test…</a:t>
            </a:r>
            <a:endParaRPr>
              <a:latin typeface="Calibri"/>
              <a:ea typeface="Calibri"/>
              <a:cs typeface="Calibri"/>
              <a:sym typeface="Calibri"/>
            </a:endParaRPr>
          </a:p>
        </p:txBody>
      </p:sp>
      <p:pic>
        <p:nvPicPr>
          <p:cNvPr id="73" name="Google Shape;73;p16"/>
          <p:cNvPicPr preferRelativeResize="0"/>
          <p:nvPr/>
        </p:nvPicPr>
        <p:blipFill rotWithShape="1">
          <a:blip r:embed="rId3">
            <a:alphaModFix/>
          </a:blip>
          <a:srcRect/>
          <a:stretch/>
        </p:blipFill>
        <p:spPr>
          <a:xfrm>
            <a:off x="5895900" y="1187833"/>
            <a:ext cx="2790900" cy="1569893"/>
          </a:xfrm>
          <a:prstGeom prst="rect">
            <a:avLst/>
          </a:prstGeom>
          <a:noFill/>
          <a:ln>
            <a:noFill/>
          </a:ln>
        </p:spPr>
      </p:pic>
      <p:pic>
        <p:nvPicPr>
          <p:cNvPr id="74" name="Google Shape;74;p16"/>
          <p:cNvPicPr preferRelativeResize="0"/>
          <p:nvPr/>
        </p:nvPicPr>
        <p:blipFill rotWithShape="1">
          <a:blip r:embed="rId4">
            <a:alphaModFix/>
          </a:blip>
          <a:srcRect/>
          <a:stretch/>
        </p:blipFill>
        <p:spPr>
          <a:xfrm>
            <a:off x="5895900" y="3010125"/>
            <a:ext cx="2790899" cy="17928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2036618" y="310781"/>
            <a:ext cx="6650182" cy="50666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Parting words…</a:t>
            </a:r>
            <a:endParaRPr/>
          </a:p>
        </p:txBody>
      </p:sp>
      <p:pic>
        <p:nvPicPr>
          <p:cNvPr id="229" name="Google Shape;229;p34"/>
          <p:cNvPicPr preferRelativeResize="0"/>
          <p:nvPr/>
        </p:nvPicPr>
        <p:blipFill rotWithShape="1">
          <a:blip r:embed="rId3">
            <a:alphaModFix/>
          </a:blip>
          <a:srcRect/>
          <a:stretch/>
        </p:blipFill>
        <p:spPr>
          <a:xfrm>
            <a:off x="328626" y="940549"/>
            <a:ext cx="7094550" cy="3967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792062" y="289999"/>
            <a:ext cx="5894738"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2800"/>
              <a:buFont typeface="Helvetica Neue"/>
              <a:buNone/>
            </a:pPr>
            <a:r>
              <a:rPr lang="en" sz="2800"/>
              <a:t>LHC@CERN</a:t>
            </a:r>
            <a:endParaRPr/>
          </a:p>
        </p:txBody>
      </p:sp>
      <p:pic>
        <p:nvPicPr>
          <p:cNvPr id="80" name="Google Shape;80;p17" descr="https://cms-masterclass.web.cern.ch/static/graphics/LHC.png">
            <a:hlinkClick r:id="rId3"/>
          </p:cNvPr>
          <p:cNvPicPr preferRelativeResize="0"/>
          <p:nvPr/>
        </p:nvPicPr>
        <p:blipFill rotWithShape="1">
          <a:blip r:embed="rId4">
            <a:alphaModFix/>
          </a:blip>
          <a:srcRect/>
          <a:stretch/>
        </p:blipFill>
        <p:spPr>
          <a:xfrm>
            <a:off x="487679" y="938988"/>
            <a:ext cx="6149341" cy="4157195"/>
          </a:xfrm>
          <a:prstGeom prst="rect">
            <a:avLst/>
          </a:prstGeom>
          <a:noFill/>
          <a:ln>
            <a:noFill/>
          </a:ln>
        </p:spPr>
      </p:pic>
      <p:sp>
        <p:nvSpPr>
          <p:cNvPr id="81" name="Google Shape;81;p17"/>
          <p:cNvSpPr txBox="1"/>
          <p:nvPr/>
        </p:nvSpPr>
        <p:spPr>
          <a:xfrm>
            <a:off x="469475" y="939000"/>
            <a:ext cx="36030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b="1">
                <a:solidFill>
                  <a:schemeClr val="lt1"/>
                </a:solidFill>
                <a:latin typeface="Calibri"/>
                <a:ea typeface="Calibri"/>
                <a:cs typeface="Calibri"/>
                <a:sym typeface="Calibri"/>
              </a:rPr>
              <a:t>~27 km circumference</a:t>
            </a:r>
            <a:endParaRPr/>
          </a:p>
          <a:p>
            <a:pPr marL="0" marR="0" lvl="0" indent="0" algn="l" rtl="0">
              <a:spcBef>
                <a:spcPts val="0"/>
              </a:spcBef>
              <a:spcAft>
                <a:spcPts val="0"/>
              </a:spcAft>
              <a:buNone/>
            </a:pPr>
            <a:r>
              <a:rPr lang="en" sz="2000" b="1">
                <a:solidFill>
                  <a:schemeClr val="lt1"/>
                </a:solidFill>
                <a:latin typeface="Calibri"/>
                <a:ea typeface="Calibri"/>
                <a:cs typeface="Calibri"/>
                <a:sym typeface="Calibri"/>
              </a:rPr>
              <a:t>~100 m underground</a:t>
            </a:r>
            <a:endParaRPr/>
          </a:p>
          <a:p>
            <a:pPr marL="0" marR="0" lvl="0" indent="0" algn="l" rtl="0">
              <a:spcBef>
                <a:spcPts val="0"/>
              </a:spcBef>
              <a:spcAft>
                <a:spcPts val="0"/>
              </a:spcAft>
              <a:buNone/>
            </a:pPr>
            <a:r>
              <a:rPr lang="en" sz="2000" b="1">
                <a:solidFill>
                  <a:schemeClr val="lt1"/>
                </a:solidFill>
                <a:latin typeface="Calibri"/>
                <a:ea typeface="Calibri"/>
                <a:cs typeface="Calibri"/>
                <a:sym typeface="Calibri"/>
              </a:rPr>
              <a:t>Protons circulate in opposite directions</a:t>
            </a:r>
            <a:endParaRPr/>
          </a:p>
          <a:p>
            <a:pPr marL="0" marR="0" lvl="0" indent="0" algn="l" rtl="0">
              <a:spcBef>
                <a:spcPts val="0"/>
              </a:spcBef>
              <a:spcAft>
                <a:spcPts val="0"/>
              </a:spcAft>
              <a:buNone/>
            </a:pPr>
            <a:r>
              <a:rPr lang="en" sz="2000" b="1">
                <a:solidFill>
                  <a:schemeClr val="lt1"/>
                </a:solidFill>
                <a:latin typeface="Calibri"/>
                <a:ea typeface="Calibri"/>
                <a:cs typeface="Calibri"/>
                <a:sym typeface="Calibri"/>
              </a:rPr>
              <a:t>Up to 14 TeV collision energy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2792062" y="289999"/>
            <a:ext cx="5894738"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2800"/>
              <a:buFont typeface="Helvetica Neue"/>
              <a:buNone/>
            </a:pPr>
            <a:r>
              <a:rPr lang="en" sz="2800"/>
              <a:t>The LHC and the new physics</a:t>
            </a:r>
            <a:endParaRPr/>
          </a:p>
        </p:txBody>
      </p:sp>
      <p:pic>
        <p:nvPicPr>
          <p:cNvPr id="87" name="Google Shape;87;p18"/>
          <p:cNvPicPr preferRelativeResize="0"/>
          <p:nvPr/>
        </p:nvPicPr>
        <p:blipFill rotWithShape="1">
          <a:blip r:embed="rId3">
            <a:alphaModFix/>
          </a:blip>
          <a:srcRect/>
          <a:stretch/>
        </p:blipFill>
        <p:spPr>
          <a:xfrm>
            <a:off x="922150" y="933100"/>
            <a:ext cx="6759201" cy="3939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2909454" y="363682"/>
            <a:ext cx="5777345" cy="432983"/>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2400"/>
              <a:buFont typeface="Helvetica Neue"/>
              <a:buNone/>
            </a:pPr>
            <a:r>
              <a:rPr lang="en" sz="2400"/>
              <a:t>The Compact Muon Solenoid (CMS)</a:t>
            </a:r>
            <a:endParaRPr/>
          </a:p>
        </p:txBody>
      </p:sp>
      <p:pic>
        <p:nvPicPr>
          <p:cNvPr id="93" name="Google Shape;93;p19">
            <a:hlinkClick r:id="rId3"/>
          </p:cNvPr>
          <p:cNvPicPr preferRelativeResize="0"/>
          <p:nvPr/>
        </p:nvPicPr>
        <p:blipFill rotWithShape="1">
          <a:blip r:embed="rId4">
            <a:alphaModFix/>
          </a:blip>
          <a:srcRect/>
          <a:stretch/>
        </p:blipFill>
        <p:spPr>
          <a:xfrm>
            <a:off x="433503" y="930041"/>
            <a:ext cx="6232663" cy="38888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2792062" y="310781"/>
            <a:ext cx="5894738" cy="50666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Protons collide inside CMS</a:t>
            </a:r>
            <a:endParaRPr/>
          </a:p>
        </p:txBody>
      </p:sp>
      <p:sp>
        <p:nvSpPr>
          <p:cNvPr id="99" name="Google Shape;99;p20"/>
          <p:cNvSpPr txBox="1">
            <a:spLocks noGrp="1"/>
          </p:cNvSpPr>
          <p:nvPr>
            <p:ph type="body" idx="1"/>
          </p:nvPr>
        </p:nvSpPr>
        <p:spPr>
          <a:xfrm>
            <a:off x="306673" y="1065068"/>
            <a:ext cx="8451273" cy="3394472"/>
          </a:xfrm>
          <a:prstGeom prst="rect">
            <a:avLst/>
          </a:prstGeom>
          <a:noFill/>
          <a:ln>
            <a:noFill/>
          </a:ln>
        </p:spPr>
        <p:txBody>
          <a:bodyPr spcFirstLastPara="1" wrap="square" lIns="91425" tIns="45700" rIns="91425" bIns="45700" anchor="t" anchorCtr="0">
            <a:normAutofit/>
          </a:bodyPr>
          <a:lstStyle/>
          <a:p>
            <a:pPr marL="12700" lvl="0" indent="-12700" algn="l" rtl="0">
              <a:spcBef>
                <a:spcPts val="0"/>
              </a:spcBef>
              <a:spcAft>
                <a:spcPts val="0"/>
              </a:spcAft>
              <a:buClr>
                <a:srgbClr val="000099"/>
              </a:buClr>
              <a:buSzPts val="2400"/>
              <a:buFont typeface="Helvetica Neue"/>
              <a:buNone/>
            </a:pPr>
            <a:r>
              <a:rPr lang="en" sz="2200"/>
              <a:t>The LHC accelerates protons to almost 7500 times the energy equivalent of their mass. The protons circulate in opposite directions and collide in the center of CMS.</a:t>
            </a:r>
            <a:endParaRPr sz="2200"/>
          </a:p>
          <a:p>
            <a:pPr marL="12700" lvl="0" indent="-12700" algn="l" rtl="0">
              <a:spcBef>
                <a:spcPts val="1200"/>
              </a:spcBef>
              <a:spcAft>
                <a:spcPts val="0"/>
              </a:spcAft>
              <a:buClr>
                <a:srgbClr val="000099"/>
              </a:buClr>
              <a:buSzPts val="2400"/>
              <a:buFont typeface="Helvetica Neue"/>
              <a:buNone/>
            </a:pPr>
            <a:r>
              <a:rPr lang="en" sz="2200"/>
              <a:t>But protons are not just particles: they are more like bags of quarks and gluons. When protons collide, all sorts of very short-lived particles can be made from all that energy. </a:t>
            </a:r>
            <a:endParaRPr sz="2200"/>
          </a:p>
        </p:txBody>
      </p:sp>
      <p:pic>
        <p:nvPicPr>
          <p:cNvPr id="100" name="Google Shape;100;p20"/>
          <p:cNvPicPr preferRelativeResize="0"/>
          <p:nvPr/>
        </p:nvPicPr>
        <p:blipFill rotWithShape="1">
          <a:blip r:embed="rId3">
            <a:alphaModFix/>
          </a:blip>
          <a:srcRect/>
          <a:stretch/>
        </p:blipFill>
        <p:spPr>
          <a:xfrm>
            <a:off x="1818808" y="3241943"/>
            <a:ext cx="5035879" cy="19015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2792062" y="310781"/>
            <a:ext cx="5894738" cy="50666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What do the protons tell us?</a:t>
            </a:r>
            <a:endParaRPr/>
          </a:p>
        </p:txBody>
      </p:sp>
      <p:sp>
        <p:nvSpPr>
          <p:cNvPr id="106" name="Google Shape;106;p21"/>
          <p:cNvSpPr txBox="1">
            <a:spLocks noGrp="1"/>
          </p:cNvSpPr>
          <p:nvPr>
            <p:ph type="body" idx="1"/>
          </p:nvPr>
        </p:nvSpPr>
        <p:spPr>
          <a:xfrm>
            <a:off x="367600" y="1188725"/>
            <a:ext cx="4765200" cy="3504900"/>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rgbClr val="000099"/>
              </a:buClr>
              <a:buSzPts val="2400"/>
              <a:buFont typeface="Helvetica Neue"/>
              <a:buNone/>
            </a:pPr>
            <a:r>
              <a:rPr lang="en" sz="2200"/>
              <a:t>We learn from what proton collisions produce:</a:t>
            </a:r>
            <a:endParaRPr sz="2200"/>
          </a:p>
          <a:p>
            <a:pPr marL="12700" lvl="0" indent="-12700" algn="l" rtl="0">
              <a:lnSpc>
                <a:spcPct val="90000"/>
              </a:lnSpc>
              <a:spcBef>
                <a:spcPts val="1200"/>
              </a:spcBef>
              <a:spcAft>
                <a:spcPts val="0"/>
              </a:spcAft>
              <a:buClr>
                <a:srgbClr val="000099"/>
              </a:buClr>
              <a:buSzPts val="2400"/>
              <a:buFont typeface="Helvetica Neue"/>
              <a:buNone/>
            </a:pPr>
            <a:r>
              <a:rPr lang="en" sz="2200" i="1"/>
              <a:t>W bosons </a:t>
            </a:r>
            <a:r>
              <a:rPr lang="en" sz="2200"/>
              <a:t>give us clues to the proton structure…and they also present a mystery.</a:t>
            </a:r>
            <a:endParaRPr sz="2200"/>
          </a:p>
          <a:p>
            <a:pPr marL="12700" lvl="0" indent="-12700" algn="l" rtl="0">
              <a:lnSpc>
                <a:spcPct val="90000"/>
              </a:lnSpc>
              <a:spcBef>
                <a:spcPts val="1200"/>
              </a:spcBef>
              <a:spcAft>
                <a:spcPts val="0"/>
              </a:spcAft>
              <a:buClr>
                <a:srgbClr val="000099"/>
              </a:buClr>
              <a:buSzPts val="2400"/>
              <a:buFont typeface="Helvetica Neue"/>
              <a:buNone/>
            </a:pPr>
            <a:r>
              <a:rPr lang="en" sz="2200" i="1"/>
              <a:t>Z bosons </a:t>
            </a:r>
            <a:r>
              <a:rPr lang="en" sz="2200"/>
              <a:t>decay (sort of) like lighter particles but are also needed to sort out Higgs data.</a:t>
            </a:r>
            <a:endParaRPr sz="2200"/>
          </a:p>
          <a:p>
            <a:pPr marL="12700" lvl="0" indent="-12700" algn="l" rtl="0">
              <a:lnSpc>
                <a:spcPct val="90000"/>
              </a:lnSpc>
              <a:spcBef>
                <a:spcPts val="1200"/>
              </a:spcBef>
              <a:spcAft>
                <a:spcPts val="0"/>
              </a:spcAft>
              <a:buClr>
                <a:srgbClr val="000099"/>
              </a:buClr>
              <a:buSzPts val="2400"/>
              <a:buFont typeface="Helvetica Neue"/>
              <a:buNone/>
            </a:pPr>
            <a:r>
              <a:rPr lang="en" sz="2200" i="1"/>
              <a:t>Higgs bosons</a:t>
            </a:r>
            <a:r>
              <a:rPr lang="en" sz="2200"/>
              <a:t>, well, are Higgs bosons, the new kid on the block!</a:t>
            </a:r>
            <a:endParaRPr sz="2200"/>
          </a:p>
        </p:txBody>
      </p:sp>
      <p:pic>
        <p:nvPicPr>
          <p:cNvPr id="107" name="Google Shape;107;p21"/>
          <p:cNvPicPr preferRelativeResize="0"/>
          <p:nvPr/>
        </p:nvPicPr>
        <p:blipFill rotWithShape="1">
          <a:blip r:embed="rId3">
            <a:alphaModFix/>
          </a:blip>
          <a:srcRect/>
          <a:stretch/>
        </p:blipFill>
        <p:spPr>
          <a:xfrm>
            <a:off x="4965611" y="1188720"/>
            <a:ext cx="2790893" cy="2953512"/>
          </a:xfrm>
          <a:prstGeom prst="rect">
            <a:avLst/>
          </a:prstGeom>
          <a:noFill/>
          <a:ln>
            <a:noFill/>
          </a:ln>
        </p:spPr>
      </p:pic>
      <p:sp>
        <p:nvSpPr>
          <p:cNvPr id="108" name="Google Shape;108;p21"/>
          <p:cNvSpPr txBox="1"/>
          <p:nvPr/>
        </p:nvSpPr>
        <p:spPr>
          <a:xfrm>
            <a:off x="4965611" y="4224528"/>
            <a:ext cx="3721189" cy="6924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i="1">
                <a:solidFill>
                  <a:schemeClr val="dk1"/>
                </a:solidFill>
                <a:latin typeface="Calibri"/>
                <a:ea typeface="Calibri"/>
                <a:cs typeface="Calibri"/>
                <a:sym typeface="Calibri"/>
              </a:rPr>
              <a:t>Artist’s image of a proton from CERN Courier. </a:t>
            </a:r>
            <a:r>
              <a:rPr lang="en" sz="1800" u="sng">
                <a:solidFill>
                  <a:schemeClr val="hlink"/>
                </a:solidFill>
                <a:latin typeface="Calibri"/>
                <a:ea typeface="Calibri"/>
                <a:cs typeface="Calibri"/>
                <a:sym typeface="Calibri"/>
                <a:hlinkClick r:id="rId4"/>
              </a:rPr>
              <a:t>Learn more here</a:t>
            </a:r>
            <a:r>
              <a:rPr lang="en" sz="1800">
                <a:solidFill>
                  <a:schemeClr val="dk1"/>
                </a:solidFill>
                <a:latin typeface="Calibri"/>
                <a:ea typeface="Calibri"/>
                <a:cs typeface="Calibri"/>
                <a:sym typeface="Calibri"/>
              </a:rPr>
              <a:t> and </a:t>
            </a:r>
            <a:r>
              <a:rPr lang="en" sz="1800" u="sng">
                <a:solidFill>
                  <a:schemeClr val="hlink"/>
                </a:solidFill>
                <a:latin typeface="Calibri"/>
                <a:ea typeface="Calibri"/>
                <a:cs typeface="Calibri"/>
                <a:sym typeface="Calibri"/>
                <a:hlinkClick r:id="rId5"/>
              </a:rPr>
              <a:t>even more here</a:t>
            </a:r>
            <a:r>
              <a:rPr lang="en" sz="1800">
                <a:solidFill>
                  <a:schemeClr val="dk1"/>
                </a:solidFill>
                <a:latin typeface="Calibri"/>
                <a:ea typeface="Calibri"/>
                <a:cs typeface="Calibri"/>
                <a:sym typeface="Calibri"/>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2792062" y="300389"/>
            <a:ext cx="5894738"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One-lepton events</a:t>
            </a:r>
            <a:endParaRPr/>
          </a:p>
        </p:txBody>
      </p:sp>
      <p:sp>
        <p:nvSpPr>
          <p:cNvPr id="114" name="Google Shape;114;p22"/>
          <p:cNvSpPr txBox="1">
            <a:spLocks noGrp="1"/>
          </p:cNvSpPr>
          <p:nvPr>
            <p:ph type="body" idx="1"/>
          </p:nvPr>
        </p:nvSpPr>
        <p:spPr>
          <a:xfrm>
            <a:off x="457200" y="1009825"/>
            <a:ext cx="4488900" cy="3394500"/>
          </a:xfrm>
          <a:prstGeom prst="rect">
            <a:avLst/>
          </a:prstGeom>
          <a:noFill/>
          <a:ln>
            <a:noFill/>
          </a:ln>
        </p:spPr>
        <p:txBody>
          <a:bodyPr spcFirstLastPara="1" wrap="square" lIns="91425" tIns="45700" rIns="91425" bIns="45700" anchor="t" anchorCtr="0">
            <a:noAutofit/>
          </a:bodyPr>
          <a:lstStyle/>
          <a:p>
            <a:pPr marL="12700" lvl="0" indent="-12700" algn="l" rtl="0">
              <a:spcBef>
                <a:spcPts val="0"/>
              </a:spcBef>
              <a:spcAft>
                <a:spcPts val="0"/>
              </a:spcAft>
              <a:buClr>
                <a:srgbClr val="000099"/>
              </a:buClr>
              <a:buSzPts val="2400"/>
              <a:buFont typeface="Helvetica Neue"/>
              <a:buNone/>
            </a:pPr>
            <a:r>
              <a:rPr lang="en" sz="2200"/>
              <a:t>The + or – charged W boson enables radioactive decay by transforming neutrons into protons.</a:t>
            </a:r>
            <a:endParaRPr sz="2200"/>
          </a:p>
          <a:p>
            <a:pPr marL="12700" lvl="0" indent="-12700" algn="l" rtl="0">
              <a:spcBef>
                <a:spcPts val="1200"/>
              </a:spcBef>
              <a:spcAft>
                <a:spcPts val="0"/>
              </a:spcAft>
              <a:buClr>
                <a:srgbClr val="000099"/>
              </a:buClr>
              <a:buSzPts val="2400"/>
              <a:buFont typeface="Helvetica Neue"/>
              <a:buNone/>
            </a:pPr>
            <a:r>
              <a:rPr lang="en" sz="2200"/>
              <a:t>It decays into a neutrino and another lepton. Since CMS cannot detect the neutrino directly, we can call this a one-lepton event.</a:t>
            </a:r>
            <a:endParaRPr sz="2200"/>
          </a:p>
        </p:txBody>
      </p:sp>
      <p:pic>
        <p:nvPicPr>
          <p:cNvPr id="115" name="Google Shape;115;p22"/>
          <p:cNvPicPr preferRelativeResize="0"/>
          <p:nvPr/>
        </p:nvPicPr>
        <p:blipFill rotWithShape="1">
          <a:blip r:embed="rId3">
            <a:alphaModFix/>
          </a:blip>
          <a:srcRect/>
          <a:stretch/>
        </p:blipFill>
        <p:spPr>
          <a:xfrm>
            <a:off x="4946075" y="1070277"/>
            <a:ext cx="2986735" cy="2959950"/>
          </a:xfrm>
          <a:prstGeom prst="rect">
            <a:avLst/>
          </a:prstGeom>
          <a:noFill/>
          <a:ln>
            <a:noFill/>
          </a:ln>
        </p:spPr>
      </p:pic>
      <p:pic>
        <p:nvPicPr>
          <p:cNvPr id="116" name="Google Shape;116;p22"/>
          <p:cNvPicPr preferRelativeResize="0"/>
          <p:nvPr/>
        </p:nvPicPr>
        <p:blipFill rotWithShape="1">
          <a:blip r:embed="rId4">
            <a:alphaModFix/>
          </a:blip>
          <a:srcRect/>
          <a:stretch/>
        </p:blipFill>
        <p:spPr>
          <a:xfrm>
            <a:off x="4771294" y="4306713"/>
            <a:ext cx="1517177" cy="511746"/>
          </a:xfrm>
          <a:prstGeom prst="rect">
            <a:avLst/>
          </a:prstGeom>
          <a:noFill/>
          <a:ln>
            <a:noFill/>
          </a:ln>
        </p:spPr>
      </p:pic>
      <p:pic>
        <p:nvPicPr>
          <p:cNvPr id="117" name="Google Shape;117;p22"/>
          <p:cNvPicPr preferRelativeResize="0"/>
          <p:nvPr/>
        </p:nvPicPr>
        <p:blipFill rotWithShape="1">
          <a:blip r:embed="rId5">
            <a:alphaModFix/>
          </a:blip>
          <a:srcRect/>
          <a:stretch/>
        </p:blipFill>
        <p:spPr>
          <a:xfrm>
            <a:off x="457200" y="4246323"/>
            <a:ext cx="1475509" cy="572136"/>
          </a:xfrm>
          <a:prstGeom prst="rect">
            <a:avLst/>
          </a:prstGeom>
          <a:noFill/>
          <a:ln>
            <a:noFill/>
          </a:ln>
        </p:spPr>
      </p:pic>
      <p:pic>
        <p:nvPicPr>
          <p:cNvPr id="118" name="Google Shape;118;p22"/>
          <p:cNvPicPr preferRelativeResize="0"/>
          <p:nvPr/>
        </p:nvPicPr>
        <p:blipFill rotWithShape="1">
          <a:blip r:embed="rId6">
            <a:alphaModFix/>
          </a:blip>
          <a:srcRect/>
          <a:stretch/>
        </p:blipFill>
        <p:spPr>
          <a:xfrm>
            <a:off x="2815570" y="4306713"/>
            <a:ext cx="1173523" cy="451355"/>
          </a:xfrm>
          <a:prstGeom prst="rect">
            <a:avLst/>
          </a:prstGeom>
          <a:noFill/>
          <a:ln>
            <a:noFill/>
          </a:ln>
        </p:spPr>
      </p:pic>
      <p:pic>
        <p:nvPicPr>
          <p:cNvPr id="119" name="Google Shape;119;p22"/>
          <p:cNvPicPr preferRelativeResize="0"/>
          <p:nvPr/>
        </p:nvPicPr>
        <p:blipFill rotWithShape="1">
          <a:blip r:embed="rId7">
            <a:alphaModFix/>
          </a:blip>
          <a:srcRect/>
          <a:stretch/>
        </p:blipFill>
        <p:spPr>
          <a:xfrm>
            <a:off x="7055860" y="4321400"/>
            <a:ext cx="1223205" cy="4219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2792062" y="300389"/>
            <a:ext cx="5894738" cy="506666"/>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99"/>
              </a:buClr>
              <a:buSzPts val="3200"/>
              <a:buFont typeface="Helvetica Neue"/>
              <a:buNone/>
            </a:pPr>
            <a:r>
              <a:rPr lang="en"/>
              <a:t>Two-lepton events</a:t>
            </a:r>
            <a:endParaRPr/>
          </a:p>
        </p:txBody>
      </p:sp>
      <p:sp>
        <p:nvSpPr>
          <p:cNvPr id="125" name="Google Shape;125;p23"/>
          <p:cNvSpPr txBox="1">
            <a:spLocks noGrp="1"/>
          </p:cNvSpPr>
          <p:nvPr>
            <p:ph type="body" idx="1"/>
          </p:nvPr>
        </p:nvSpPr>
        <p:spPr>
          <a:xfrm>
            <a:off x="457200" y="1024775"/>
            <a:ext cx="4488900" cy="3570000"/>
          </a:xfrm>
          <a:prstGeom prst="rect">
            <a:avLst/>
          </a:prstGeom>
          <a:noFill/>
          <a:ln>
            <a:noFill/>
          </a:ln>
        </p:spPr>
        <p:txBody>
          <a:bodyPr spcFirstLastPara="1" wrap="square" lIns="91425" tIns="45700" rIns="91425" bIns="45700" anchor="t" anchorCtr="0">
            <a:noAutofit/>
          </a:bodyPr>
          <a:lstStyle/>
          <a:p>
            <a:pPr marL="12700" lvl="0" indent="-12700" algn="l" rtl="0">
              <a:spcBef>
                <a:spcPts val="0"/>
              </a:spcBef>
              <a:spcAft>
                <a:spcPts val="0"/>
              </a:spcAft>
              <a:buClr>
                <a:srgbClr val="000099"/>
              </a:buClr>
              <a:buSzPts val="2400"/>
              <a:buFont typeface="Helvetica Neue"/>
              <a:buNone/>
            </a:pPr>
            <a:r>
              <a:rPr lang="en" sz="2200"/>
              <a:t>The Z boson is a neutral cousin of the W. It enables the “weak neutral current”.</a:t>
            </a:r>
            <a:endParaRPr sz="2200"/>
          </a:p>
          <a:p>
            <a:pPr marL="12700" lvl="0" indent="-12700" algn="l" rtl="0">
              <a:spcBef>
                <a:spcPts val="1200"/>
              </a:spcBef>
              <a:spcAft>
                <a:spcPts val="0"/>
              </a:spcAft>
              <a:buClr>
                <a:srgbClr val="000099"/>
              </a:buClr>
              <a:buSzPts val="2400"/>
              <a:buFont typeface="Helvetica Neue"/>
              <a:buNone/>
            </a:pPr>
            <a:r>
              <a:rPr lang="en" sz="2200"/>
              <a:t>It decays into two leptons of the same type but opposite charge – electron and positron or muon and antimuon. It has other decay paths but we are not looking for these.</a:t>
            </a:r>
            <a:endParaRPr sz="2200"/>
          </a:p>
        </p:txBody>
      </p:sp>
      <p:pic>
        <p:nvPicPr>
          <p:cNvPr id="126" name="Google Shape;126;p23"/>
          <p:cNvPicPr preferRelativeResize="0"/>
          <p:nvPr/>
        </p:nvPicPr>
        <p:blipFill rotWithShape="1">
          <a:blip r:embed="rId3">
            <a:alphaModFix/>
          </a:blip>
          <a:srcRect/>
          <a:stretch/>
        </p:blipFill>
        <p:spPr>
          <a:xfrm>
            <a:off x="5141024" y="1175627"/>
            <a:ext cx="2882950" cy="2930625"/>
          </a:xfrm>
          <a:prstGeom prst="rect">
            <a:avLst/>
          </a:prstGeom>
          <a:noFill/>
          <a:ln>
            <a:noFill/>
          </a:ln>
        </p:spPr>
      </p:pic>
      <p:pic>
        <p:nvPicPr>
          <p:cNvPr id="127" name="Google Shape;127;p23"/>
          <p:cNvPicPr preferRelativeResize="0"/>
          <p:nvPr/>
        </p:nvPicPr>
        <p:blipFill rotWithShape="1">
          <a:blip r:embed="rId4">
            <a:alphaModFix/>
          </a:blip>
          <a:srcRect/>
          <a:stretch/>
        </p:blipFill>
        <p:spPr>
          <a:xfrm>
            <a:off x="1959135" y="4265682"/>
            <a:ext cx="1857375" cy="685800"/>
          </a:xfrm>
          <a:prstGeom prst="rect">
            <a:avLst/>
          </a:prstGeom>
          <a:noFill/>
          <a:ln>
            <a:noFill/>
          </a:ln>
        </p:spPr>
      </p:pic>
      <p:pic>
        <p:nvPicPr>
          <p:cNvPr id="128" name="Google Shape;128;p23"/>
          <p:cNvPicPr preferRelativeResize="0"/>
          <p:nvPr/>
        </p:nvPicPr>
        <p:blipFill rotWithShape="1">
          <a:blip r:embed="rId5">
            <a:alphaModFix/>
          </a:blip>
          <a:srcRect/>
          <a:stretch/>
        </p:blipFill>
        <p:spPr>
          <a:xfrm>
            <a:off x="4571996" y="4287101"/>
            <a:ext cx="1678781" cy="64293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620</Words>
  <Application>Microsoft Office PowerPoint</Application>
  <PresentationFormat>On-screen Show (16:9)</PresentationFormat>
  <Paragraphs>49</Paragraphs>
  <Slides>20</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Calibri</vt:lpstr>
      <vt:lpstr>Arial</vt:lpstr>
      <vt:lpstr>Helvetica Neue</vt:lpstr>
      <vt:lpstr>Simple Light</vt:lpstr>
      <vt:lpstr>Office Theme</vt:lpstr>
      <vt:lpstr>CMS WZH Masterclass</vt:lpstr>
      <vt:lpstr>The LHC and the new physics</vt:lpstr>
      <vt:lpstr>LHC@CERN</vt:lpstr>
      <vt:lpstr>The LHC and the new physics</vt:lpstr>
      <vt:lpstr>The Compact Muon Solenoid (CMS)</vt:lpstr>
      <vt:lpstr>Protons collide inside CMS</vt:lpstr>
      <vt:lpstr>What do the protons tell us?</vt:lpstr>
      <vt:lpstr>One-lepton events</vt:lpstr>
      <vt:lpstr>Two-lepton events</vt:lpstr>
      <vt:lpstr>Four-lepton events</vt:lpstr>
      <vt:lpstr>Decay summary</vt:lpstr>
      <vt:lpstr>iSpy event display for CMS</vt:lpstr>
      <vt:lpstr>1, 2, or 4 leptons?</vt:lpstr>
      <vt:lpstr>1, 2, or 4 leptons?</vt:lpstr>
      <vt:lpstr>1, 2, or 4 leptons?</vt:lpstr>
      <vt:lpstr>1, 2, or 4 leptons?</vt:lpstr>
      <vt:lpstr>CMS Masterclass Spreadsheet </vt:lpstr>
      <vt:lpstr>PowerPoint Presentation</vt:lpstr>
      <vt:lpstr>CMS Masterclass Spreadsheet </vt:lpstr>
      <vt:lpstr>Parting words…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Kenneth Cecire</cp:lastModifiedBy>
  <cp:revision>1</cp:revision>
  <dcterms:modified xsi:type="dcterms:W3CDTF">2026-01-14T21:49:18Z</dcterms:modified>
</cp:coreProperties>
</file>