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299" r:id="rId3"/>
    <p:sldId id="302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6" d="100"/>
          <a:sy n="106" d="100"/>
        </p:scale>
        <p:origin x="13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ECEC-A4E1-2AA7-D082-BCCB6E304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72FBE-68BD-2A0E-DCED-C92C74910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406D-2FC2-BE86-0624-23AF8D95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9322E-77E6-BDD4-C8E0-DBBDE5B1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3D51-799D-51A9-8F04-9A75F781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88B0-7CDA-A158-ED4D-F1C85E05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CD10D-4F1B-B4B6-D55E-21EE42ADE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7EB93-003C-8131-9498-58268B36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81B8C-2360-21AD-EF83-99753706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D66D1-4E3D-A033-1E16-356D5C94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6C454-534D-1325-12B4-99BA51831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86655-DA39-99F6-5424-0456985D8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E1384-2616-CF07-8053-B9B014A6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9104E-D099-4BC3-3E81-C861C2A3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C1AAD-D17F-C5A3-BA82-145CFD38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3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91B2-DA7F-C8D5-9B8B-EB3A01D4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3F29-9697-D13F-B2AB-721FF327E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BEE91-B209-EE31-4A5C-FF7D561E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59ED3-D2DE-7251-DECD-BABB7D5B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914B1-77D3-772D-8A27-DF15407B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9E78-550A-E484-3A8E-A06B6FF5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9045A-B5C8-DB80-F0DE-1366654B6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7ABBF-1BE1-0A47-80A5-F6862FC7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D357B-507E-50CA-58AE-B9596243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61A3F-CBDC-04CD-C651-EC392601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2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B865-5BA2-AFE1-3858-3C066A81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71E8-8AC0-FA03-3D70-9F3E27F3C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3B4D5-C6F8-AA51-269E-54C40E162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558C8-9D65-89F4-E230-A093CD72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A038C-E890-F907-E692-A998B18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60DC1-29F1-2610-5109-208D664F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7912-EA5D-24EF-9F96-F9439B2E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6D0A7-3998-D584-CCDC-F69D1A400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FFE6E-6A31-6F4D-282A-AD3FAC536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A7321-FE94-1883-642F-CBFB76B38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994F8-1AE8-4FF8-3B92-223E16B5B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D5AA5-5EBD-F9DF-C259-A8A40C5C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15315-7F97-F02B-AB6E-654FDE82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11FF2-0076-3FDF-520D-6F3081FF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79EF-B071-C0E4-DA8A-4E81A5E0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105B0-19B3-D89B-4396-C3555274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B182C-B2A6-3DEA-5E7E-F034A22D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82C85-AA8B-C5A9-27DE-2C614B86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3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B4841-CED6-20E4-FAC2-01564E0D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310C1-1A4C-B507-09B1-3E313088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74CD2-6071-06D7-C53C-BB47817F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1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0DAE-1545-443B-FDD0-F59F0E61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A19D-ADC5-9C2A-21D2-43842040E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564BA-28CB-2D3B-7EA8-2BEAC2EAC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0C75C-8618-DCF6-D583-3DAC7485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C50A1-04E3-F23E-58FF-1171D193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31FDC-66E7-4BC0-E025-AD2B4D7F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3B15-DBCB-5225-6722-C6CBF999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E5289-0C1C-5D97-F423-8E6821ECB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51F3A-E4FF-46C8-1671-A0491FD40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1C986-1B68-34DA-E8B6-F931D81A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435BD-1EFD-147A-9179-9788E605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36C50-8FED-CADF-D90B-4C22B8A5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9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84701F-F6F0-C6CC-6810-06CF226B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D80D1-BC17-6878-6C11-E02D85F1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8CE92-5202-561C-83E4-4375F1F50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2A7489-BA9B-BB48-99FC-2281AB110DF4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4675E-F55C-5F53-499B-959B76FD3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8EC15-5866-8287-6AC4-E0934B59F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5B1B0-A36C-7D41-88CA-A845C4B73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F724-5805-C5F2-74CB-5F8476DCF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434" y="1122363"/>
            <a:ext cx="10774017" cy="814721"/>
          </a:xfrm>
        </p:spPr>
        <p:txBody>
          <a:bodyPr>
            <a:normAutofit/>
          </a:bodyPr>
          <a:lstStyle/>
          <a:p>
            <a:r>
              <a:rPr lang="en-US" sz="4800" dirty="0"/>
              <a:t>Least Action and </a:t>
            </a:r>
            <a:r>
              <a:rPr lang="en-US" sz="4800" dirty="0" err="1"/>
              <a:t>Lagrangian</a:t>
            </a:r>
            <a:r>
              <a:rPr lang="en-US" sz="4800" dirty="0"/>
              <a:t> Mechanics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83624-C9D4-25A4-3F2E-ACE89FEB0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3764"/>
            <a:ext cx="9144000" cy="2703443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/>
              <a:t>Boston </a:t>
            </a:r>
            <a:r>
              <a:rPr lang="en-US" sz="4300" dirty="0" err="1"/>
              <a:t>QuarkNet</a:t>
            </a:r>
            <a:r>
              <a:rPr lang="en-US" sz="4300" dirty="0"/>
              <a:t> Meeting</a:t>
            </a:r>
          </a:p>
          <a:p>
            <a:r>
              <a:rPr lang="en-US" sz="2800" dirty="0"/>
              <a:t>At Northeastern University     11/13/2025</a:t>
            </a:r>
          </a:p>
          <a:p>
            <a:endParaRPr lang="en-US" sz="2800" dirty="0"/>
          </a:p>
          <a:p>
            <a:r>
              <a:rPr lang="en-US" sz="2800" dirty="0"/>
              <a:t>Rick Dower</a:t>
            </a:r>
          </a:p>
          <a:p>
            <a:r>
              <a:rPr lang="en-US" sz="2800" dirty="0"/>
              <a:t>Charles T. Bauer Professor, Emeritus</a:t>
            </a:r>
            <a:br>
              <a:rPr lang="en-US" sz="2800" dirty="0"/>
            </a:br>
            <a:r>
              <a:rPr lang="en-US" sz="2800" dirty="0"/>
              <a:t>The Roxbury Latin School</a:t>
            </a:r>
          </a:p>
        </p:txBody>
      </p:sp>
    </p:spTree>
    <p:extLst>
      <p:ext uri="{BB962C8B-B14F-4D97-AF65-F5344CB8AC3E}">
        <p14:creationId xmlns:p14="http://schemas.microsoft.com/office/powerpoint/2010/main" val="134123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A9B9-2B08-E193-850F-3D398D8C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Euler-Lagrange Equations</a:t>
            </a:r>
            <a:br>
              <a:rPr lang="en-US" dirty="0"/>
            </a:br>
            <a:r>
              <a:rPr lang="en-US" dirty="0"/>
              <a:t>Example 2: Ball Rolling on a Ramp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1A0EB78-4F40-59D2-5D41-61366000A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Solid ball of uniform density, radius </a:t>
                </a:r>
                <a:r>
                  <a:rPr lang="en-US" i="1" dirty="0"/>
                  <a:t>R</a:t>
                </a:r>
                <a:r>
                  <a:rPr lang="en-US" dirty="0"/>
                  <a:t>, mass </a:t>
                </a:r>
                <a:r>
                  <a:rPr lang="en-US" i="1" dirty="0"/>
                  <a:t>m</a:t>
                </a:r>
                <a:r>
                  <a:rPr lang="en-US" dirty="0"/>
                  <a:t> rolls without slipping  down an inclined ramp. </a:t>
                </a:r>
                <a:r>
                  <a:rPr lang="en-US" i="1" dirty="0">
                    <a:latin typeface="Symbol" pitchFamily="2" charset="2"/>
                  </a:rPr>
                  <a:t>f</a:t>
                </a:r>
                <a:r>
                  <a:rPr lang="en-US" dirty="0"/>
                  <a:t> = angle of rotation from an initial position.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/>
                      <m:t>𝜔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  <m:r>
                          <a:rPr lang="en-US" i="1"/>
                          <m:t>𝜙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r>
                      <a:rPr lang="en-US" i="1"/>
                      <m:t>=</m:t>
                    </m:r>
                    <m:acc>
                      <m:accPr>
                        <m:chr m:val="̇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𝜙</m:t>
                        </m:r>
                      </m:e>
                    </m:acc>
                  </m:oMath>
                </a14:m>
                <a:r>
                  <a:rPr lang="en-US" dirty="0">
                    <a:effectLst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/>
                      <m:t>𝑇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𝑚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𝑣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𝐼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𝜔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𝑚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(</m:t>
                            </m:r>
                            <m:r>
                              <a:rPr lang="en-US" i="1"/>
                              <m:t>𝑅</m:t>
                            </m:r>
                            <m:r>
                              <a:rPr lang="en-US" i="1"/>
                              <m:t>𝜔</m:t>
                            </m:r>
                            <m:r>
                              <a:rPr lang="en-US" i="1"/>
                              <m:t>)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𝑀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𝑅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/>
                              <m:t>5</m:t>
                            </m:r>
                          </m:den>
                        </m:f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𝜔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/>
                      <m:t>=</m:t>
                    </m:r>
                    <m:d>
                      <m:dPr>
                        <m:ctrlPr>
                          <a:rPr lang="en-US" sz="2400" i="1"/>
                        </m:ctrlPr>
                      </m:dPr>
                      <m:e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7</m:t>
                            </m:r>
                          </m:num>
                          <m:den>
                            <m:r>
                              <a:rPr lang="en-US" sz="2400" i="1"/>
                              <m:t>10</m:t>
                            </m:r>
                          </m:den>
                        </m:f>
                      </m:e>
                    </m:d>
                    <m:r>
                      <a:rPr lang="en-US" sz="2400" i="1"/>
                      <m:t>𝑚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 i="1"/>
                          <m:t>𝑅</m:t>
                        </m:r>
                      </m:e>
                      <m:sup>
                        <m:r>
                          <a:rPr lang="en-US" sz="2400" i="1"/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 i="1"/>
                          <m:t>𝜔</m:t>
                        </m:r>
                      </m:e>
                      <m:sup>
                        <m:r>
                          <a:rPr lang="en-US" sz="2400" i="1"/>
                          <m:t>2</m:t>
                        </m:r>
                      </m:sup>
                    </m:sSup>
                    <m:r>
                      <a:rPr lang="en-US" sz="2400" i="1"/>
                      <m:t>=</m:t>
                    </m:r>
                    <m:d>
                      <m:dPr>
                        <m:ctrlPr>
                          <a:rPr lang="en-US" sz="2400" i="1"/>
                        </m:ctrlPr>
                      </m:dPr>
                      <m:e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7</m:t>
                            </m:r>
                          </m:num>
                          <m:den>
                            <m:r>
                              <a:rPr lang="en-US" sz="2400" i="1"/>
                              <m:t>10</m:t>
                            </m:r>
                          </m:den>
                        </m:f>
                      </m:e>
                    </m:d>
                    <m:r>
                      <a:rPr lang="en-US" sz="2400" i="1"/>
                      <m:t>𝑚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 i="1"/>
                          <m:t>𝑅</m:t>
                        </m:r>
                      </m:e>
                      <m:sup>
                        <m:r>
                          <a:rPr lang="en-US" sz="2400" i="1"/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i="1"/>
                            </m:ctrlPr>
                          </m:accPr>
                          <m:e>
                            <m:r>
                              <a:rPr lang="en-US" sz="2400" i="1"/>
                              <m:t>𝜙</m:t>
                            </m:r>
                          </m:e>
                        </m:acc>
                      </m:e>
                      <m:sup>
                        <m:r>
                          <a:rPr lang="en-US" sz="2400" i="1"/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r>
                  <a:rPr lang="en-US" sz="2400" dirty="0">
                    <a:effectLst/>
                  </a:rPr>
                  <a:t> </a:t>
                </a:r>
                <a:r>
                  <a:rPr lang="en-US" sz="2400" dirty="0"/>
                  <a:t>V = – </a:t>
                </a:r>
                <a:r>
                  <a:rPr lang="en-US" sz="2400" i="1" dirty="0"/>
                  <a:t>mg</a:t>
                </a:r>
                <a:r>
                  <a:rPr lang="en-US" sz="2400" dirty="0"/>
                  <a:t>(</a:t>
                </a:r>
                <a:r>
                  <a:rPr lang="en-US" sz="2400" i="1" dirty="0"/>
                  <a:t>R</a:t>
                </a:r>
                <a:r>
                  <a:rPr lang="en-US" sz="2400" i="1" dirty="0">
                    <a:sym typeface="Symbol" pitchFamily="2" charset="2"/>
                  </a:rPr>
                  <a:t></a:t>
                </a:r>
                <a:r>
                  <a:rPr lang="en-US" sz="2400" dirty="0"/>
                  <a:t>)</a:t>
                </a:r>
                <a:r>
                  <a:rPr lang="en-US" sz="2400" dirty="0" err="1"/>
                  <a:t>sin</a:t>
                </a:r>
                <a:r>
                  <a:rPr lang="en-US" sz="2400" i="1" dirty="0" err="1">
                    <a:latin typeface="Symbol" pitchFamily="2" charset="2"/>
                  </a:rPr>
                  <a:t>q</a:t>
                </a:r>
                <a:r>
                  <a:rPr lang="en-US" sz="2400" dirty="0"/>
                  <a:t> 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/>
                      <m:t>𝐿</m:t>
                    </m:r>
                    <m:r>
                      <a:rPr lang="en-US" i="1"/>
                      <m:t>=</m:t>
                    </m:r>
                    <m:r>
                      <a:rPr lang="en-US" i="1"/>
                      <m:t>𝑇</m:t>
                    </m:r>
                    <m:r>
                      <a:rPr lang="en-US" i="1"/>
                      <m:t>−</m:t>
                    </m:r>
                    <m:r>
                      <a:rPr lang="en-US" i="1"/>
                      <m:t>𝑉</m:t>
                    </m:r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7</m:t>
                            </m:r>
                          </m:num>
                          <m:den>
                            <m:r>
                              <a:rPr lang="en-US" i="1"/>
                              <m:t>10</m:t>
                            </m:r>
                          </m:den>
                        </m:f>
                      </m:e>
                    </m:d>
                    <m:r>
                      <a:rPr lang="en-US" i="1"/>
                      <m:t>𝑚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𝑅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/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/>
                            </m:ctrlPr>
                          </m:accPr>
                          <m:e>
                            <m:r>
                              <a:rPr lang="en-US" i="1"/>
                              <m:t>𝜙</m:t>
                            </m:r>
                          </m:e>
                        </m:acc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𝑚𝑔𝑅</m:t>
                    </m:r>
                    <m:r>
                      <a:rPr lang="en-US" i="1"/>
                      <m:t>𝜙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sin</m:t>
                        </m:r>
                      </m:fName>
                      <m:e>
                        <m:r>
                          <a:rPr lang="en-US" i="1"/>
                          <m:t>𝜃</m:t>
                        </m:r>
                      </m:e>
                    </m:func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𝜕</m:t>
                            </m:r>
                            <m:r>
                              <a:rPr lang="en-US" i="1"/>
                              <m:t>𝐿</m:t>
                            </m:r>
                          </m:num>
                          <m:den>
                            <m:r>
                              <a:rPr lang="en-US" i="1"/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𝜙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𝜕</m:t>
                        </m:r>
                        <m:r>
                          <a:rPr lang="en-US" i="1"/>
                          <m:t>𝐿</m:t>
                        </m:r>
                      </m:num>
                      <m:den>
                        <m:r>
                          <a:rPr lang="en-US" i="1"/>
                          <m:t>𝜕𝜙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:r>
                  <a:rPr lang="en-US" dirty="0">
                    <a:sym typeface="Symbol" pitchFamily="2" charset="2"/>
                  </a:rPr>
                  <a:t>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7</m:t>
                            </m:r>
                            <m:r>
                              <a:rPr lang="en-US" i="1"/>
                              <m:t>𝑚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𝑅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(2</m:t>
                            </m:r>
                            <m:acc>
                              <m:accPr>
                                <m:chr m:val="̇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𝜙</m:t>
                                </m:r>
                              </m:e>
                            </m:acc>
                            <m:r>
                              <a:rPr lang="en-US" i="1"/>
                              <m:t>)</m:t>
                            </m:r>
                          </m:num>
                          <m:den>
                            <m:r>
                              <a:rPr lang="en-US" i="1"/>
                              <m:t>10</m:t>
                            </m:r>
                          </m:den>
                        </m:f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𝑚𝑔𝑅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sin</m:t>
                        </m:r>
                      </m:fName>
                      <m:e>
                        <m:r>
                          <a:rPr lang="en-US" i="1"/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  </a:t>
                </a:r>
                <a:r>
                  <a:rPr lang="en-US" dirty="0">
                    <a:sym typeface="Symbol" pitchFamily="2" charset="2"/>
                  </a:rPr>
                  <a:t>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/>
                      <m:t>𝑅</m:t>
                    </m:r>
                    <m:acc>
                      <m:accPr>
                        <m:chr m:val="̈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𝜙</m:t>
                        </m:r>
                      </m:e>
                    </m:acc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5</m:t>
                            </m:r>
                          </m:num>
                          <m:den>
                            <m:r>
                              <a:rPr lang="en-US" i="1"/>
                              <m:t>7</m:t>
                            </m:r>
                          </m:den>
                        </m:f>
                      </m:e>
                    </m:d>
                    <m:r>
                      <a:rPr lang="en-US" i="1"/>
                      <m:t>𝑔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sin</m:t>
                        </m:r>
                      </m:fName>
                      <m:e>
                        <m:r>
                          <a:rPr lang="en-US" i="1"/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itchFamily="2" charset="2"/>
                  </a:rPr>
                  <a:t>		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5</m:t>
                            </m:r>
                          </m:num>
                          <m:den>
                            <m:r>
                              <a:rPr lang="en-US" i="1"/>
                              <m:t>7</m:t>
                            </m:r>
                          </m:den>
                        </m:f>
                      </m:e>
                    </m:d>
                    <m:r>
                      <a:rPr lang="en-US" i="1"/>
                      <m:t>𝑔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sin</m:t>
                        </m:r>
                      </m:fName>
                      <m:e>
                        <m:r>
                          <a:rPr lang="en-US" i="1"/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down the ramp.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1A0EB78-4F40-59D2-5D41-61366000A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198" r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 descr="A blue triangle with orange circle and white square&#10;&#10;AI-generated content may be incorrect.">
            <a:extLst>
              <a:ext uri="{FF2B5EF4-FFF2-40B4-BE49-F238E27FC236}">
                <a16:creationId xmlns:a16="http://schemas.microsoft.com/office/drawing/2014/main" id="{48F6E4EF-D73D-43B2-C6CB-91C5A5C8E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43" y="2552375"/>
            <a:ext cx="3391057" cy="19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D572-F405-9E4D-6B34-309EB0CE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Euler-Lagrange Equations</a:t>
            </a:r>
            <a:br>
              <a:rPr lang="en-US" dirty="0"/>
            </a:br>
            <a:r>
              <a:rPr lang="en-US" dirty="0"/>
              <a:t>Example 3: Simple Pendulum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0D0F1-19F8-5CB7-7B02-7C64F13B9B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Point mass </a:t>
                </a:r>
                <a:r>
                  <a:rPr lang="en-US" i="1" dirty="0"/>
                  <a:t>m</a:t>
                </a:r>
                <a:r>
                  <a:rPr lang="en-US" dirty="0"/>
                  <a:t> suspended from the end of a negligible mass rigid rod of length </a:t>
                </a:r>
                <a:r>
                  <a:rPr lang="en-US" i="1" dirty="0"/>
                  <a:t>l</a:t>
                </a:r>
                <a:r>
                  <a:rPr lang="en-US" dirty="0"/>
                  <a:t> in a gravitational field of strength </a:t>
                </a:r>
                <a:r>
                  <a:rPr lang="en-US" i="1" dirty="0"/>
                  <a:t>g</a:t>
                </a:r>
                <a:r>
                  <a:rPr lang="en-US" dirty="0"/>
                  <a:t>  starts with </a:t>
                </a:r>
                <a:r>
                  <a:rPr lang="en-US" i="1" dirty="0"/>
                  <a:t>v</a:t>
                </a:r>
                <a:r>
                  <a:rPr lang="en-US" dirty="0"/>
                  <a:t> = 0 from an initial position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from the vertical.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/>
                      <m:t>𝑇</m:t>
                    </m:r>
                    <m:r>
                      <a:rPr lang="en-US" i="1"/>
                      <m:t>=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𝑚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𝑣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𝑚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𝓁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i="1"/>
                                    </m:ctrlPr>
                                  </m:accPr>
                                  <m:e>
                                    <m:r>
                                      <a:rPr lang="en-US" i="1"/>
                                      <m:t>𝜃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𝑚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𝓁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, </a:t>
                </a:r>
                <a14:m>
                  <m:oMath xmlns:m="http://schemas.openxmlformats.org/officeDocument/2006/math">
                    <m:r>
                      <a:rPr lang="en-US" i="1"/>
                      <m:t>𝑉</m:t>
                    </m:r>
                    <m:r>
                      <a:rPr lang="en-US" i="1"/>
                      <m:t>=</m:t>
                    </m:r>
                    <m:r>
                      <a:rPr lang="en-US" i="1"/>
                      <m:t>𝑚𝑔</m:t>
                    </m:r>
                    <m:r>
                      <a:rPr lang="en-US" i="1"/>
                      <m:t>𝓁</m:t>
                    </m:r>
                    <m:r>
                      <a:rPr lang="en-US" i="1"/>
                      <m:t>(1−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cos</m:t>
                        </m:r>
                      </m:fName>
                      <m:e>
                        <m:r>
                          <a:rPr lang="en-US" i="1"/>
                          <m:t>𝜃</m:t>
                        </m:r>
                      </m:e>
                    </m:func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i="1" dirty="0"/>
                  <a:t>L</a:t>
                </a:r>
                <a:r>
                  <a:rPr lang="en-US" dirty="0"/>
                  <a:t> = </a:t>
                </a:r>
                <a:r>
                  <a:rPr lang="en-US" i="1" dirty="0"/>
                  <a:t>T</a:t>
                </a:r>
                <a:r>
                  <a:rPr lang="en-US" dirty="0"/>
                  <a:t> – </a:t>
                </a:r>
                <a:r>
                  <a:rPr lang="en-US" i="1" dirty="0"/>
                  <a:t>V</a:t>
                </a:r>
                <a:r>
                  <a:rPr lang="en-US" dirty="0"/>
                  <a:t>,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𝜕</m:t>
                            </m:r>
                            <m:r>
                              <a:rPr lang="en-US" i="1"/>
                              <m:t>𝐿</m:t>
                            </m:r>
                          </m:num>
                          <m:den>
                            <m:r>
                              <a:rPr lang="en-US" i="1"/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𝜃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𝜕</m:t>
                        </m:r>
                        <m:r>
                          <a:rPr lang="en-US" i="1"/>
                          <m:t>𝐿</m:t>
                        </m:r>
                      </m:num>
                      <m:den>
                        <m:r>
                          <a:rPr lang="en-US" i="1"/>
                          <m:t>𝜕𝜃</m:t>
                        </m:r>
                      </m:den>
                    </m:f>
                    <m:r>
                      <a:rPr lang="en-US" i="1"/>
                      <m:t>=0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𝜕</m:t>
                            </m:r>
                            <m:r>
                              <a:rPr lang="en-US" i="1"/>
                              <m:t>𝐿</m:t>
                            </m:r>
                          </m:num>
                          <m:den>
                            <m:r>
                              <a:rPr lang="en-US" i="1"/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𝜃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𝑚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𝓁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acc>
                          <m:accPr>
                            <m:chr m:val="̇"/>
                            <m:ctrlPr>
                              <a:rPr lang="en-US" i="1"/>
                            </m:ctrlPr>
                          </m:accPr>
                          <m:e>
                            <m:r>
                              <a:rPr lang="en-US" i="1"/>
                              <m:t>𝜃</m:t>
                            </m:r>
                          </m:e>
                        </m:acc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𝑚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𝓁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acc>
                      <m:accPr>
                        <m:chr m:val="̈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𝜕</m:t>
                        </m:r>
                        <m:r>
                          <a:rPr lang="en-US" i="1"/>
                          <m:t>𝐿</m:t>
                        </m:r>
                      </m:num>
                      <m:den>
                        <m:r>
                          <a:rPr lang="en-US" i="1"/>
                          <m:t>𝜕𝜃</m:t>
                        </m:r>
                      </m:den>
                    </m:f>
                    <m:r>
                      <a:rPr lang="en-US" i="1"/>
                      <m:t>=−</m:t>
                    </m:r>
                    <m:r>
                      <a:rPr lang="en-US" i="1"/>
                      <m:t>𝑚𝑔</m:t>
                    </m:r>
                    <m:r>
                      <a:rPr lang="en-US" i="1"/>
                      <m:t>𝓁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sin</m:t>
                        </m:r>
                      </m:fName>
                      <m:e>
                        <m:r>
                          <a:rPr lang="en-US" i="1"/>
                          <m:t>𝜃</m:t>
                        </m:r>
                      </m:e>
                    </m:func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/>
                      <m:t>𝑚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𝓁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acc>
                      <m:accPr>
                        <m:chr m:val="̈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𝜃</m:t>
                        </m:r>
                      </m:e>
                    </m:acc>
                    <m:r>
                      <a:rPr lang="en-US" i="1"/>
                      <m:t>+</m:t>
                    </m:r>
                    <m:r>
                      <a:rPr lang="en-US" i="1"/>
                      <m:t>𝑚𝑔𝑙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sin</m:t>
                        </m:r>
                      </m:fName>
                      <m:e>
                        <m:r>
                          <a:rPr lang="en-US" i="1"/>
                          <m:t>𝜃</m:t>
                        </m:r>
                      </m:e>
                    </m:func>
                    <m:r>
                      <a:rPr lang="en-US" i="1"/>
                      <m:t>=0</m:t>
                    </m:r>
                  </m:oMath>
                </a14:m>
                <a:r>
                  <a:rPr lang="en-US" dirty="0"/>
                  <a:t>   or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𝜃</m:t>
                        </m:r>
                      </m:e>
                    </m:acc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𝑔</m:t>
                        </m:r>
                      </m:num>
                      <m:den>
                        <m:r>
                          <a:rPr lang="en-US" i="1"/>
                          <m:t>𝑙</m:t>
                        </m:r>
                      </m:den>
                    </m:f>
                    <m:r>
                      <a:rPr lang="en-US" i="1"/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i="1"/>
                      <m:t>0</m:t>
                    </m:r>
                  </m:oMath>
                </a14:m>
                <a:r>
                  <a:rPr lang="en-US" dirty="0"/>
                  <a:t> 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0D0F1-19F8-5CB7-7B02-7C64F13B9B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line and a circle&#10;&#10;AI-generated content may be incorrect.">
            <a:extLst>
              <a:ext uri="{FF2B5EF4-FFF2-40B4-BE49-F238E27FC236}">
                <a16:creationId xmlns:a16="http://schemas.microsoft.com/office/drawing/2014/main" id="{1F145122-78BC-60DC-6512-E80E03138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682" y="2742370"/>
            <a:ext cx="3014118" cy="27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1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5D50-62B0-F572-F6DE-0088AE26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 and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A1B6-586D-BA18-13B9-8D582DBD3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Newton’s </a:t>
            </a:r>
            <a:r>
              <a:rPr lang="en-US" b="1" i="1" dirty="0"/>
              <a:t>F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b="1" i="1" dirty="0"/>
              <a:t>a</a:t>
            </a:r>
            <a:r>
              <a:rPr lang="en-US" dirty="0"/>
              <a:t> law: Vector total of forces acting on the object at an instant </a:t>
            </a:r>
            <a:r>
              <a:rPr lang="en-US" u="sng" dirty="0"/>
              <a:t>cause the effect </a:t>
            </a:r>
            <a:r>
              <a:rPr lang="en-US" dirty="0"/>
              <a:t>of the vector acceleration </a:t>
            </a:r>
            <a:r>
              <a:rPr lang="en-US" b="1" i="1" dirty="0"/>
              <a:t>a</a:t>
            </a:r>
            <a:r>
              <a:rPr lang="en-US" dirty="0"/>
              <a:t> of the object at that instant. 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Lagrangian</a:t>
            </a:r>
            <a:r>
              <a:rPr lang="en-US" dirty="0"/>
              <a:t> approach seems to suggest that Nature somehow evaluates the total action between given points over many paths before the motion occurs and selects the path for which action is a minimum.</a:t>
            </a:r>
          </a:p>
          <a:p>
            <a:pPr marL="0" indent="0">
              <a:buNone/>
            </a:pPr>
            <a:r>
              <a:rPr lang="en-US" dirty="0"/>
              <a:t>However, to minimize the total action integrated over a path, the action must be a minimum for each infinitesimal part of the path. The optimal path need not be known in advance for the path taken to have the least total action. </a:t>
            </a:r>
            <a:r>
              <a:rPr lang="en-US"/>
              <a:t>The path </a:t>
            </a:r>
            <a:r>
              <a:rPr lang="en-US" dirty="0"/>
              <a:t>is determined by the minimum of the scalar </a:t>
            </a:r>
            <a:r>
              <a:rPr lang="en-US" dirty="0" err="1"/>
              <a:t>Lagrangian</a:t>
            </a:r>
            <a:r>
              <a:rPr lang="en-US" dirty="0"/>
              <a:t> function moment by moment.</a:t>
            </a:r>
          </a:p>
        </p:txBody>
      </p:sp>
    </p:spTree>
    <p:extLst>
      <p:ext uri="{BB962C8B-B14F-4D97-AF65-F5344CB8AC3E}">
        <p14:creationId xmlns:p14="http://schemas.microsoft.com/office/powerpoint/2010/main" val="401717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58919-C30B-2F79-D195-9B73EDC7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Least Time Minimum Principle in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D419-C71D-D114-0833-E7D5DF2F9F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Pierre de Fermat (1657): “There is nothing as probable or apparent as the assumption that Nature always acts by the easiest means, . . . by the shortest time.”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 Fermat showed that straight-line travel, reflection, and refraction of light could all be explained by his least-time principle.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8567C-69C6-9F59-E45B-1F7BAE53D0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id="{571BA674-5E84-AD3B-0DD6-5C70B566A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350" y="1846128"/>
            <a:ext cx="3237299" cy="433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8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B49E-7559-4729-5C71-E27022FF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Pierre Louis Moreau de Maupertuis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3E30651-58A6-91C2-2D86-D4DD5EE6B0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Maupertuis was a French champion of Newton. His expedition to Lapland confirmed the Newtonian prediction that Earth is an oblate spheroid that bulges at the equator. </a:t>
                </a:r>
              </a:p>
              <a:p>
                <a:pPr marL="0" indent="0">
                  <a:buNone/>
                </a:pPr>
                <a:r>
                  <a:rPr lang="en-US" dirty="0"/>
                  <a:t>He proposed that nature acted to minimize “action,”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𝑚𝑣𝑑𝑠</m:t>
                        </m:r>
                      </m:e>
                    </m:nary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3E30651-58A6-91C2-2D86-D4DD5EE6B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45" t="-2326" r="-2934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person sitting on a ledge pointing at something&#10;&#10;Description automatically generated">
            <a:extLst>
              <a:ext uri="{FF2B5EF4-FFF2-40B4-BE49-F238E27FC236}">
                <a16:creationId xmlns:a16="http://schemas.microsoft.com/office/drawing/2014/main" id="{55B19A52-00A5-54FD-F34D-68EE8C4F50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63386" y="1825625"/>
            <a:ext cx="2999227" cy="4351338"/>
          </a:xfrm>
        </p:spPr>
      </p:pic>
    </p:spTree>
    <p:extLst>
      <p:ext uri="{BB962C8B-B14F-4D97-AF65-F5344CB8AC3E}">
        <p14:creationId xmlns:p14="http://schemas.microsoft.com/office/powerpoint/2010/main" val="215399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CCAC-A70C-E035-2958-E688E21D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Leonhard Euler (1707-1783)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C76AB-2D0A-5FB1-FE9D-73580A36166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Supported Maupertuis.</a:t>
                </a:r>
              </a:p>
              <a:p>
                <a:r>
                  <a:rPr lang="en-US" dirty="0"/>
                  <a:t> Developed Newton’s physics and the calculus of variations in Cartesian coordinates. </a:t>
                </a:r>
              </a:p>
              <a:p>
                <a:r>
                  <a:rPr lang="en-US" dirty="0"/>
                  <a:t>Applied mechanical energy conservation to the least action principle.</a:t>
                </a:r>
              </a:p>
              <a:p>
                <a:r>
                  <a:rPr lang="en-US" dirty="0"/>
                  <a:t>Showed that the extreme (minimum) of a function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must satisfy: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den>
                    </m:f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en-US" sz="180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C76AB-2D0A-5FB1-FE9D-73580A361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close-up of a currency note&#10;&#10;Description automatically generated">
            <a:extLst>
              <a:ext uri="{FF2B5EF4-FFF2-40B4-BE49-F238E27FC236}">
                <a16:creationId xmlns:a16="http://schemas.microsoft.com/office/drawing/2014/main" id="{40204BD0-31BC-E4E6-7556-BBEEF1BD70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7000" y="1825625"/>
            <a:ext cx="4876800" cy="2311400"/>
          </a:xfrm>
        </p:spPr>
      </p:pic>
    </p:spTree>
    <p:extLst>
      <p:ext uri="{BB962C8B-B14F-4D97-AF65-F5344CB8AC3E}">
        <p14:creationId xmlns:p14="http://schemas.microsoft.com/office/powerpoint/2010/main" val="220139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0D7C-F7EA-8C96-7CFD-0318045A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Joseph-Louis Lagrange (1736-1813)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02E3A-60FF-1FFD-887D-DF57BEA9415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Generalized Euler’s minimization applied to Maupertuis’ action.</a:t>
                </a:r>
              </a:p>
              <a:p>
                <a:r>
                  <a:rPr lang="en-US" dirty="0"/>
                  <a:t> Showed that minimizing action was equivalent to minimizing </a:t>
                </a:r>
                <a:r>
                  <a:rPr lang="en-US" sz="18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𝐾𝐸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𝑃𝐸</m:t>
                            </m:r>
                          </m:e>
                        </m:d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for the path between two points when mechanical energy is conserved. </a:t>
                </a:r>
              </a:p>
              <a:p>
                <a:r>
                  <a:rPr lang="en-US" dirty="0"/>
                  <a:t>William Rowan Hamilton named </a:t>
                </a:r>
                <a:br>
                  <a:rPr lang="en-US" dirty="0"/>
                </a:br>
                <a:r>
                  <a:rPr lang="en-US" dirty="0"/>
                  <a:t>     KE – PE = </a:t>
                </a:r>
                <a:r>
                  <a:rPr lang="en-US" i="1" dirty="0"/>
                  <a:t>T</a:t>
                </a:r>
                <a:r>
                  <a:rPr lang="en-US" dirty="0"/>
                  <a:t> – </a:t>
                </a:r>
                <a:r>
                  <a:rPr lang="en-US" i="1" dirty="0"/>
                  <a:t>V</a:t>
                </a:r>
                <a:r>
                  <a:rPr lang="en-US" dirty="0"/>
                  <a:t> =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the </a:t>
                </a:r>
                <a:r>
                  <a:rPr lang="en-US" dirty="0" err="1"/>
                  <a:t>Lagrangian</a:t>
                </a:r>
                <a:r>
                  <a:rPr lang="en-US" dirty="0"/>
                  <a:t> in his honor.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02E3A-60FF-1FFD-887D-DF57BEA941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7579" t="-2035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close-up of a person&#10;&#10;Description automatically generated">
            <a:extLst>
              <a:ext uri="{FF2B5EF4-FFF2-40B4-BE49-F238E27FC236}">
                <a16:creationId xmlns:a16="http://schemas.microsoft.com/office/drawing/2014/main" id="{09C10923-D05E-DBD1-BA17-8FAB41011F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2864" y="1825625"/>
            <a:ext cx="3140272" cy="4351338"/>
          </a:xfrm>
        </p:spPr>
      </p:pic>
    </p:spTree>
    <p:extLst>
      <p:ext uri="{BB962C8B-B14F-4D97-AF65-F5344CB8AC3E}">
        <p14:creationId xmlns:p14="http://schemas.microsoft.com/office/powerpoint/2010/main" val="324727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E0FD-C230-87AF-526A-D652B321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Does </a:t>
            </a:r>
            <a:r>
              <a:rPr lang="en-US" i="1" dirty="0"/>
              <a:t>L</a:t>
            </a:r>
            <a:r>
              <a:rPr lang="en-US" dirty="0"/>
              <a:t> = (</a:t>
            </a:r>
            <a:r>
              <a:rPr lang="en-US" i="1" dirty="0"/>
              <a:t>T</a:t>
            </a:r>
            <a:r>
              <a:rPr lang="en-US" dirty="0"/>
              <a:t> – </a:t>
            </a:r>
            <a:r>
              <a:rPr lang="en-US" i="1" dirty="0"/>
              <a:t>V</a:t>
            </a:r>
            <a:r>
              <a:rPr lang="en-US" dirty="0"/>
              <a:t>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527D91-F866-0F20-BB9E-310D56E4B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Path for which action (</a:t>
                </a:r>
                <a:r>
                  <a:rPr lang="en-US" i="1" dirty="0"/>
                  <a:t>S</a:t>
                </a:r>
                <a:r>
                  <a:rPr lang="en-US" dirty="0"/>
                  <a:t>) is stationary (minimum):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𝑆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𝜂</m:t>
                        </m:r>
                      </m:e>
                    </m:d>
                    <m:r>
                      <a:rPr lang="en-US" i="1"/>
                      <m:t>−</m:t>
                    </m:r>
                    <m:r>
                      <a:rPr lang="en-US" i="1"/>
                      <m:t>𝑆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𝛿</m:t>
                    </m:r>
                    <m:r>
                      <a:rPr lang="en-US" i="1"/>
                      <m:t>𝑆</m:t>
                    </m:r>
                    <m:r>
                      <a:rPr lang="en-US" i="1"/>
                      <m:t>=</m:t>
                    </m:r>
                    <m:r>
                      <a:rPr lang="en-US" i="1"/>
                      <m:t>𝛿</m:t>
                    </m:r>
                    <m:nary>
                      <m:naryPr>
                        <m:limLoc m:val="subSup"/>
                        <m:ctrlPr>
                          <a:rPr lang="en-US" i="1"/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/>
                          <m:t>A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i="0"/>
                          <m:t>B</m:t>
                        </m:r>
                      </m:sup>
                      <m:e>
                        <m:r>
                          <a:rPr lang="en-US" i="1"/>
                          <m:t>𝑚𝑣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𝑑𝑠</m:t>
                            </m:r>
                          </m:e>
                        </m:d>
                        <m:r>
                          <a:rPr lang="en-US" i="1"/>
                          <m:t>=0</m:t>
                        </m:r>
                      </m:e>
                    </m:nary>
                  </m:oMath>
                </a14:m>
                <a:r>
                  <a:rPr lang="en-US" dirty="0">
                    <a:effectLst/>
                  </a:rPr>
                  <a:t> , </a:t>
                </a:r>
                <a:r>
                  <a:rPr lang="en-US" i="1" dirty="0">
                    <a:effectLst/>
                  </a:rPr>
                  <a:t>ds</a:t>
                </a:r>
                <a:r>
                  <a:rPr lang="en-US" dirty="0">
                    <a:effectLst/>
                  </a:rPr>
                  <a:t> is increment in path.</a:t>
                </a:r>
                <a:br>
                  <a:rPr lang="en-US" dirty="0">
                    <a:effectLst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/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/>
                      <m:t>=</m:t>
                    </m:r>
                    <m:r>
                      <a:rPr lang="en-US" i="1"/>
                      <m:t>𝛿</m:t>
                    </m:r>
                    <m:nary>
                      <m:naryPr>
                        <m:limLoc m:val="subSup"/>
                        <m:ctrlPr>
                          <a:rPr lang="en-US" i="1"/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/>
                          <m:t>A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i="0"/>
                          <m:t>B</m:t>
                        </m:r>
                      </m:sup>
                      <m:e>
                        <m:r>
                          <a:rPr lang="en-US" i="1"/>
                          <m:t>𝑚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𝑣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𝑑𝑡</m:t>
                        </m:r>
                        <m:r>
                          <a:rPr lang="en-US" i="1"/>
                          <m:t>=</m:t>
                        </m:r>
                        <m:r>
                          <a:rPr lang="en-US" i="1"/>
                          <m:t>𝛿</m:t>
                        </m:r>
                        <m:nary>
                          <m:naryPr>
                            <m:limLoc m:val="subSup"/>
                            <m:ctrlPr>
                              <a:rPr lang="en-US" i="1"/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en-US"/>
                              <m:t>A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/>
                              <m:t>B</m:t>
                            </m:r>
                          </m:sup>
                          <m:e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𝑇𝑑𝑡</m:t>
                            </m:r>
                            <m:r>
                              <a:rPr lang="en-US" i="1"/>
                              <m:t>=</m:t>
                            </m:r>
                            <m:r>
                              <a:rPr lang="en-US" i="1"/>
                              <m:t>𝛿</m:t>
                            </m:r>
                            <m:nary>
                              <m:naryPr>
                                <m:limLoc m:val="subSup"/>
                                <m:ctrlPr>
                                  <a:rPr lang="en-US" i="1"/>
                                </m:ctrlPr>
                              </m:naryPr>
                              <m:sub>
                                <m:r>
                                  <m:rPr>
                                    <m:nor/>
                                  </m:rPr>
                                  <a:rPr lang="en-US"/>
                                  <m:t>A</m:t>
                                </m:r>
                              </m:sub>
                              <m:sup>
                                <m:r>
                                  <m:rPr>
                                    <m:nor/>
                                  </m:rPr>
                                  <a:rPr lang="en-US"/>
                                  <m:t>B</m:t>
                                </m:r>
                              </m:sup>
                              <m:e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𝑇</m:t>
                                </m:r>
                                <m:r>
                                  <a:rPr lang="en-US" i="1"/>
                                  <m:t>+</m:t>
                                </m:r>
                                <m:r>
                                  <a:rPr lang="en-US" i="1"/>
                                  <m:t>𝐸</m:t>
                                </m:r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𝑉</m:t>
                                </m:r>
                                <m:r>
                                  <a:rPr lang="en-US" i="1"/>
                                  <m:t>)</m:t>
                                </m:r>
                                <m:r>
                                  <a:rPr lang="en-US" i="1"/>
                                  <m:t>𝑑𝑡</m:t>
                                </m:r>
                                <m:r>
                                  <a:rPr lang="en-US" i="1"/>
                                  <m:t>=0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/>
                      <m:t>𝛿</m:t>
                    </m:r>
                    <m:nary>
                      <m:naryPr>
                        <m:limLoc m:val="subSup"/>
                        <m:ctrlPr>
                          <a:rPr lang="en-US" i="1"/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/>
                          <m:t>A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/>
                          <m:t>B</m:t>
                        </m:r>
                      </m:sup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𝑇</m:t>
                            </m:r>
                            <m:r>
                              <a:rPr lang="en-US" i="1"/>
                              <m:t>−</m:t>
                            </m:r>
                            <m:r>
                              <a:rPr lang="en-US" i="1"/>
                              <m:t>𝑉</m:t>
                            </m:r>
                          </m:e>
                        </m:d>
                        <m:r>
                          <a:rPr lang="en-US" i="1"/>
                          <m:t>𝑑𝑡</m:t>
                        </m:r>
                      </m:e>
                    </m:nary>
                    <m:r>
                      <a:rPr lang="en-US" i="1"/>
                      <m:t>+</m:t>
                    </m:r>
                    <m:r>
                      <a:rPr lang="en-US" i="1"/>
                      <m:t>𝛿</m:t>
                    </m:r>
                    <m:nary>
                      <m:naryPr>
                        <m:limLoc m:val="subSup"/>
                        <m:ctrlPr>
                          <a:rPr lang="en-US" i="1"/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/>
                          <m:t>A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/>
                          <m:t>B</m:t>
                        </m:r>
                      </m:sup>
                      <m:e>
                        <m:r>
                          <a:rPr lang="en-US" i="1"/>
                          <m:t>𝐸𝑑𝑡</m:t>
                        </m:r>
                        <m:r>
                          <a:rPr lang="en-US" i="1"/>
                          <m:t>=</m:t>
                        </m:r>
                      </m:e>
                    </m:nary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/>
                          <m:t>A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/>
                          <m:t>B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/>
                      <m:t>𝐸</m:t>
                    </m:r>
                    <m:r>
                      <a:rPr lang="en-US" i="1"/>
                      <m:t>𝛿</m:t>
                    </m:r>
                    <m:r>
                      <a:rPr lang="en-US" i="1"/>
                      <m:t>𝑡</m:t>
                    </m:r>
                    <m:r>
                      <a:rPr lang="en-US" i="1"/>
                      <m:t>+</m:t>
                    </m:r>
                    <m:r>
                      <a:rPr lang="en-US" i="1"/>
                      <m:t>𝑡</m:t>
                    </m:r>
                    <m:r>
                      <a:rPr lang="en-US" i="1"/>
                      <m:t>𝛿</m:t>
                    </m:r>
                    <m:r>
                      <a:rPr lang="en-US" i="1"/>
                      <m:t>𝐸</m:t>
                    </m:r>
                  </m:oMath>
                </a14:m>
                <a:r>
                  <a:rPr lang="en-US" dirty="0"/>
                  <a:t>, but</a:t>
                </a:r>
              </a:p>
              <a:p>
                <a:pPr marL="0" indent="0">
                  <a:buNone/>
                </a:pPr>
                <a:r>
                  <a:rPr lang="en-US" i="1" dirty="0" err="1"/>
                  <a:t>E</a:t>
                </a:r>
                <a:r>
                  <a:rPr lang="en-US" i="1" dirty="0" err="1">
                    <a:latin typeface="Symbol" pitchFamily="2" charset="2"/>
                  </a:rPr>
                  <a:t>d</a:t>
                </a:r>
                <a:r>
                  <a:rPr lang="en-US" i="1" dirty="0" err="1"/>
                  <a:t>t</a:t>
                </a:r>
                <a:r>
                  <a:rPr lang="en-US" dirty="0"/>
                  <a:t> = 0 for paths with the same start and end times, and </a:t>
                </a:r>
                <a:r>
                  <a:rPr lang="en-US" i="1" dirty="0" err="1"/>
                  <a:t>t</a:t>
                </a:r>
                <a:r>
                  <a:rPr lang="en-US" i="1" dirty="0" err="1">
                    <a:latin typeface="Symbol" pitchFamily="2" charset="2"/>
                  </a:rPr>
                  <a:t>d</a:t>
                </a:r>
                <a:r>
                  <a:rPr lang="en-US" i="1" dirty="0" err="1"/>
                  <a:t>E</a:t>
                </a:r>
                <a:r>
                  <a:rPr lang="en-US" dirty="0"/>
                  <a:t> =0 for paths that conserve total energy.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i="1" dirty="0" err="1">
                    <a:latin typeface="Symbol" pitchFamily="2" charset="2"/>
                  </a:rPr>
                  <a:t>d</a:t>
                </a:r>
                <a:r>
                  <a:rPr lang="en-US" i="1" dirty="0" err="1"/>
                  <a:t>S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/>
                          <m:t>A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/>
                          <m:t>B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  <m:nary>
                          <m:naryPr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en-US"/>
                              <m:t>A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/>
                              <m:t>B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/>
                  <a:t> , for minimum action path.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527D91-F866-0F20-BB9E-310D56E4B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8721" b="-18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04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093C-AD09-F478-B150-CB48E01B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Euler-Lagrange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6C7CA-C7F5-632C-22DC-DF3100D719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Lagrange showed that when potential (</a:t>
                </a:r>
                <a:r>
                  <a:rPr lang="en-US" i="1" dirty="0"/>
                  <a:t>V</a:t>
                </a:r>
                <a:r>
                  <a:rPr lang="en-US" dirty="0"/>
                  <a:t>) depends only on position, </a:t>
                </a:r>
                <a:r>
                  <a:rPr lang="en-US" i="1" dirty="0"/>
                  <a:t>e. g</a:t>
                </a:r>
                <a:r>
                  <a:rPr lang="en-US" dirty="0"/>
                  <a:t>. negligible friction or air drag, equations of motion that yield minimum action are solutions to the Euler-Lagrange equations: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𝜕</m:t>
                        </m:r>
                        <m:r>
                          <a:rPr lang="en-US" i="1"/>
                          <m:t>𝐿</m:t>
                        </m:r>
                      </m:num>
                      <m:den>
                        <m:r>
                          <a:rPr lang="en-US" i="1"/>
                          <m:t>𝜕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𝑞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/>
                              <m:t>i</m:t>
                            </m:r>
                          </m:sub>
                        </m:sSub>
                      </m:den>
                    </m:f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𝜕</m:t>
                            </m:r>
                            <m:r>
                              <a:rPr lang="en-US" i="1"/>
                              <m:t>𝐿</m:t>
                            </m:r>
                          </m:num>
                          <m:den>
                            <m:r>
                              <a:rPr lang="en-US" i="1"/>
                              <m:t>𝜕</m:t>
                            </m:r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/>
                                    </m:ctrlPr>
                                  </m:accPr>
                                  <m:e>
                                    <m:r>
                                      <a:rPr lang="en-US" i="1"/>
                                      <m:t>𝑞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/>
                                  <m:t>i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i="1"/>
                      <m:t>=0</m:t>
                    </m:r>
                  </m:oMath>
                </a14:m>
                <a:r>
                  <a:rPr lang="en-US" dirty="0"/>
                  <a:t>   or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𝜕</m:t>
                            </m:r>
                            <m:r>
                              <a:rPr lang="en-US" i="1"/>
                              <m:t>𝐿</m:t>
                            </m:r>
                          </m:num>
                          <m:den>
                            <m:r>
                              <a:rPr lang="en-US" i="1"/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en-US" i="1"/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/>
                                      <m:t>i</m:t>
                                    </m:r>
                                  </m:sub>
                                </m:sSub>
                              </m:e>
                            </m:acc>
                          </m:den>
                        </m:f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𝜕</m:t>
                        </m:r>
                        <m:r>
                          <a:rPr lang="en-US" i="1"/>
                          <m:t>𝐿</m:t>
                        </m:r>
                      </m:num>
                      <m:den>
                        <m:r>
                          <a:rPr lang="en-US" i="1"/>
                          <m:t>𝜕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𝑞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/>
                              <m:t>i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,	</a:t>
                </a:r>
                <a:r>
                  <a:rPr lang="en-US" dirty="0" err="1"/>
                  <a:t>i</a:t>
                </a:r>
                <a:r>
                  <a:rPr lang="en-US" dirty="0"/>
                  <a:t> = 1, 2, 3, … 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/>
                            </m:ctrlPr>
                          </m:accPr>
                          <m:e>
                            <m:r>
                              <a:rPr lang="en-US" i="1"/>
                              <m:t>𝑞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/>
                          <m:t>i</m:t>
                        </m:r>
                      </m:sub>
                    </m:sSub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𝑞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/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</m:oMath>
                </a14:m>
                <a:r>
                  <a:rPr lang="en-US" dirty="0">
                    <a:effectLst/>
                  </a:rPr>
                  <a:t>  .</a:t>
                </a:r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i="1" dirty="0"/>
                  <a:t>q</a:t>
                </a:r>
                <a:r>
                  <a:rPr lang="en-US" baseline="-25000" dirty="0"/>
                  <a:t>i</a:t>
                </a:r>
                <a:r>
                  <a:rPr lang="en-US" dirty="0"/>
                  <a:t> variables are generalized coordinated that depend on the physical situation.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6C7CA-C7F5-632C-22DC-DF3100D71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18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BCD3-2AFE-30C0-A39E-383F00F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Euler-Lagrange Equations and Newton’s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C0323-EF1A-BCF8-09BD-75E5A22021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force in a system is related to a simple 1-dimensional potential </a:t>
                </a:r>
                <a:r>
                  <a:rPr lang="en-US" i="1" dirty="0"/>
                  <a:t>V</a:t>
                </a:r>
                <a:r>
                  <a:rPr lang="en-US" dirty="0"/>
                  <a:t>(x): </a:t>
                </a:r>
                <a14:m>
                  <m:oMath xmlns:m="http://schemas.openxmlformats.org/officeDocument/2006/math">
                    <m:r>
                      <a:rPr lang="en-US" i="1"/>
                      <m:t>𝐹</m:t>
                    </m:r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𝑑𝑉</m:t>
                        </m:r>
                      </m:num>
                      <m:den>
                        <m:r>
                          <a:rPr lang="en-US" i="1"/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 , </a:t>
                </a:r>
                <a14:m>
                  <m:oMath xmlns:m="http://schemas.openxmlformats.org/officeDocument/2006/math">
                    <m:r>
                      <a:rPr lang="en-US" i="1"/>
                      <m:t>𝑣</m:t>
                    </m:r>
                    <m:r>
                      <a:rPr lang="en-US" i="1"/>
                      <m:t>=</m:t>
                    </m:r>
                    <m:acc>
                      <m:accPr>
                        <m:chr m:val="̇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𝑑𝑥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and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a:rPr lang="en-US" i="1"/>
                      <m:t>𝑎</m:t>
                    </m:r>
                    <m:r>
                      <a:rPr lang="en-US" i="1"/>
                      <m:t>=</m:t>
                    </m:r>
                    <m:acc>
                      <m:accPr>
                        <m:chr m:val="̇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𝑣</m:t>
                        </m:r>
                      </m:e>
                    </m:acc>
                    <m:r>
                      <a:rPr lang="en-US" i="1"/>
                      <m:t>=</m:t>
                    </m:r>
                    <m:acc>
                      <m:accPr>
                        <m:chr m:val="̈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effectLst/>
                  </a:rPr>
                  <a:t>  .</a:t>
                </a:r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:r>
                  <a:rPr lang="en-US" i="1" dirty="0"/>
                  <a:t>L</a:t>
                </a:r>
                <a:r>
                  <a:rPr lang="en-US" dirty="0"/>
                  <a:t> = </a:t>
                </a:r>
                <a:r>
                  <a:rPr lang="en-US" i="1" dirty="0"/>
                  <a:t>T</a:t>
                </a:r>
                <a:r>
                  <a:rPr lang="en-US" dirty="0"/>
                  <a:t> – </a:t>
                </a:r>
                <a:r>
                  <a:rPr lang="en-US" i="1" dirty="0"/>
                  <a:t>V</a:t>
                </a:r>
                <a:r>
                  <a:rPr lang="en-US" dirty="0"/>
                  <a:t> = </a:t>
                </a:r>
                <a:r>
                  <a:rPr lang="en-US" i="1" dirty="0"/>
                  <a:t>mv</a:t>
                </a:r>
                <a:r>
                  <a:rPr lang="en-US" baseline="30000" dirty="0"/>
                  <a:t>2</a:t>
                </a:r>
                <a:r>
                  <a:rPr lang="en-US" dirty="0"/>
                  <a:t>/2 – </a:t>
                </a:r>
                <a:r>
                  <a:rPr lang="en-US" i="1" dirty="0"/>
                  <a:t>V</a:t>
                </a:r>
                <a:r>
                  <a:rPr lang="en-US" dirty="0"/>
                  <a:t>  </a:t>
                </a:r>
                <a:r>
                  <a:rPr lang="en-US" i="1" dirty="0"/>
                  <a:t> </a:t>
                </a:r>
                <a:r>
                  <a:rPr lang="en-US" dirty="0"/>
                  <a:t>and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𝜕</m:t>
                        </m:r>
                        <m:r>
                          <a:rPr lang="en-US" i="1"/>
                          <m:t>𝐿</m:t>
                        </m:r>
                      </m:num>
                      <m:den>
                        <m:r>
                          <a:rPr lang="en-US" i="1"/>
                          <m:t>𝜕</m:t>
                        </m:r>
                        <m:r>
                          <a:rPr lang="en-US" i="1"/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𝜕</m:t>
                            </m:r>
                            <m:r>
                              <a:rPr lang="en-US" i="1"/>
                              <m:t>𝐿</m:t>
                            </m:r>
                          </m:num>
                          <m:den>
                            <m:r>
                              <a:rPr lang="en-US" i="1"/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acc>
                          </m:den>
                        </m:f>
                      </m:e>
                    </m:d>
                  </m:oMath>
                </a14:m>
                <a:r>
                  <a:rPr lang="en-US" dirty="0"/>
                  <a:t> 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𝜕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i="1"/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i="1"/>
                                        </m:ctrlPr>
                                      </m:accPr>
                                      <m:e>
                                        <m:r>
                                          <a:rPr lang="en-US" i="1"/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/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  <m:r>
                              <a:rPr lang="en-US" i="1"/>
                              <m:t>−</m:t>
                            </m:r>
                            <m:r>
                              <a:rPr lang="en-US" i="1"/>
                              <m:t>𝑉</m:t>
                            </m:r>
                            <m:r>
                              <a:rPr lang="en-US" i="1"/>
                              <m:t>(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i="1"/>
                          <m:t>𝜕</m:t>
                        </m:r>
                        <m:r>
                          <a:rPr lang="en-US" i="1"/>
                          <m:t>𝑥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𝜕</m:t>
                            </m:r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/>
                                    </m:ctrlPr>
                                  </m:fPr>
                                  <m:num>
                                    <m:r>
                                      <a:rPr lang="en-US" i="1"/>
                                      <m:t>𝑚</m:t>
                                    </m:r>
                                    <m:sSup>
                                      <m:sSupPr>
                                        <m:ctrlPr>
                                          <a:rPr lang="en-US" i="1"/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i="1"/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/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i="1"/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/>
                                      <m:t>2</m:t>
                                    </m:r>
                                  </m:den>
                                </m:f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𝑉</m:t>
                                </m:r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)</m:t>
                                </m:r>
                              </m:e>
                            </m:d>
                          </m:num>
                          <m:den>
                            <m:r>
                              <a:rPr lang="en-US" i="1"/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acc>
                          </m:den>
                        </m:f>
                      </m:e>
                    </m:d>
                  </m:oMath>
                </a14:m>
                <a:r>
                  <a:rPr lang="en-US" dirty="0"/>
                  <a:t>    </a:t>
                </a:r>
                <a:r>
                  <a:rPr lang="en-US" dirty="0">
                    <a:sym typeface="Symbol" pitchFamily="2" charset="2"/>
                  </a:rPr>
                  <a:t>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𝑑𝑉</m:t>
                        </m:r>
                      </m:num>
                      <m:den>
                        <m:r>
                          <a:rPr lang="en-US" i="1"/>
                          <m:t>𝑑𝑥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  <m:r>
                          <a:rPr lang="en-US" i="1"/>
                          <m:t>(</m:t>
                        </m:r>
                        <m:r>
                          <a:rPr lang="en-US" i="1"/>
                          <m:t>𝑚</m:t>
                        </m:r>
                        <m:acc>
                          <m:accPr>
                            <m:chr m:val="̇"/>
                            <m:ctrlPr>
                              <a:rPr lang="en-US" i="1"/>
                            </m:ctrlPr>
                          </m:accPr>
                          <m:e>
                            <m:r>
                              <a:rPr lang="en-US" i="1"/>
                              <m:t>𝑥</m:t>
                            </m:r>
                          </m:e>
                        </m:acc>
                        <m:r>
                          <a:rPr lang="en-US" i="1"/>
                          <m:t>)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:r>
                  <a:rPr lang="en-US" dirty="0">
                    <a:sym typeface="Symbol" pitchFamily="2" charset="2"/>
                  </a:rPr>
                  <a:t>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/>
                      <m:t>𝐹</m:t>
                    </m:r>
                    <m:r>
                      <a:rPr lang="en-US" i="1"/>
                      <m:t>=</m:t>
                    </m:r>
                    <m:r>
                      <a:rPr lang="en-US" i="1"/>
                      <m:t>𝑚</m:t>
                    </m:r>
                    <m:acc>
                      <m:accPr>
                        <m:chr m:val="̈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=</m:t>
                    </m:r>
                    <m:r>
                      <a:rPr lang="en-US" i="1"/>
                      <m:t>𝑚𝑎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 err="1"/>
                  <a:t>Lagrangian</a:t>
                </a:r>
                <a:r>
                  <a:rPr lang="en-US" dirty="0"/>
                  <a:t> approach is often simpler because it deals with scalar energy quantities rather than vector force quantities.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C0323-EF1A-BCF8-09BD-75E5A2202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E35C-51B0-1534-EAAC-BDDD8523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Euler-Lagrange Equations</a:t>
            </a:r>
            <a:br>
              <a:rPr lang="en-US" dirty="0"/>
            </a:br>
            <a:r>
              <a:rPr lang="en-US" dirty="0"/>
              <a:t>Example 1: Simple Projectile Motion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4B9D1-AE9A-6767-7D1A-ED8A8BC12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2421" y="3751013"/>
                <a:ext cx="10515600" cy="277828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/>
                      <m:t>𝐿</m:t>
                    </m:r>
                    <m:r>
                      <a:rPr lang="en-US" i="1"/>
                      <m:t>=</m:t>
                    </m:r>
                    <m:r>
                      <a:rPr lang="en-US" i="1"/>
                      <m:t>𝑇</m:t>
                    </m:r>
                    <m:r>
                      <a:rPr lang="en-US" i="1"/>
                      <m:t>−</m:t>
                    </m:r>
                    <m:r>
                      <a:rPr lang="en-US" i="1"/>
                      <m:t>𝑉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𝑚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/>
                                </m:ctrlPr>
                              </m:sSubSupPr>
                              <m:e>
                                <m:r>
                                  <a:rPr lang="en-US" i="1"/>
                                  <m:t>𝑣</m:t>
                                </m:r>
                              </m:e>
                              <m:sub>
                                <m:r>
                                  <a:rPr lang="en-US" i="1"/>
                                  <m:t>𝑥</m:t>
                                </m:r>
                              </m:sub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bSup>
                            <m:r>
                              <a:rPr lang="en-US" i="1"/>
                              <m:t>+</m:t>
                            </m:r>
                            <m:sSubSup>
                              <m:sSubSupPr>
                                <m:ctrlPr>
                                  <a:rPr lang="en-US" i="1"/>
                                </m:ctrlPr>
                              </m:sSubSupPr>
                              <m:e>
                                <m:r>
                                  <a:rPr lang="en-US" i="1"/>
                                  <m:t>𝑣</m:t>
                                </m:r>
                              </m:e>
                              <m:sub>
                                <m:r>
                                  <a:rPr lang="en-US" i="1"/>
                                  <m:t>𝑦</m:t>
                                </m:r>
                              </m:sub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−</m:t>
                    </m:r>
                    <m:r>
                      <a:rPr lang="en-US" i="1"/>
                      <m:t>𝑚𝑔𝑦</m:t>
                    </m:r>
                  </m:oMath>
                </a14:m>
                <a:r>
                  <a:rPr lang="en-US" dirty="0"/>
                  <a:t> 		Let </a:t>
                </a:r>
                <a:r>
                  <a:rPr lang="en-US" i="1" dirty="0"/>
                  <a:t>q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i="1" dirty="0"/>
                  <a:t>y</a:t>
                </a:r>
                <a:r>
                  <a:rPr lang="en-US" dirty="0">
                    <a:effectLst/>
                  </a:rPr>
                  <a:t> .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𝜕</m:t>
                            </m:r>
                            <m:r>
                              <a:rPr lang="en-US" i="1"/>
                              <m:t>𝐿</m:t>
                            </m:r>
                          </m:num>
                          <m:den>
                            <m:r>
                              <a:rPr lang="en-US" i="1"/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𝜕</m:t>
                        </m:r>
                        <m:r>
                          <a:rPr lang="en-US" i="1"/>
                          <m:t>𝐿</m:t>
                        </m:r>
                      </m:num>
                      <m:den>
                        <m:r>
                          <a:rPr lang="en-US" i="1"/>
                          <m:t>𝜕</m:t>
                        </m:r>
                        <m:r>
                          <a:rPr lang="en-US" i="1"/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:r>
                  <a:rPr lang="en-US" dirty="0">
                    <a:sym typeface="Symbol" pitchFamily="2" charset="2"/>
                  </a:rPr>
                  <a:t>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𝑚</m:t>
                            </m:r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2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i="1"/>
                                    </m:ctrlPr>
                                  </m:acc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e>
                    </m:d>
                    <m:r>
                      <a:rPr lang="en-US" i="1"/>
                      <m:t>=0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 	</a:t>
                </a:r>
                <a:r>
                  <a:rPr lang="en-US" dirty="0">
                    <a:sym typeface="Symbol" pitchFamily="2" charset="2"/>
                  </a:rPr>
                  <a:t></a:t>
                </a:r>
                <a:r>
                  <a:rPr lang="en-US" dirty="0"/>
                  <a:t>   </a:t>
                </a:r>
                <a:r>
                  <a:rPr lang="en-US" i="1" dirty="0" err="1"/>
                  <a:t>mv</a:t>
                </a:r>
                <a:r>
                  <a:rPr lang="en-US" baseline="-25000" dirty="0" err="1"/>
                  <a:t>x</a:t>
                </a:r>
                <a:r>
                  <a:rPr lang="en-US" dirty="0"/>
                  <a:t> = constant   </a:t>
                </a:r>
                <a:r>
                  <a:rPr lang="en-US" dirty="0">
                    <a:sym typeface="Symbol" pitchFamily="2" charset="2"/>
                  </a:rPr>
                  <a:t></a:t>
                </a:r>
                <a:r>
                  <a:rPr lang="en-US" dirty="0"/>
                  <a:t>  </a:t>
                </a:r>
                <a:r>
                  <a:rPr lang="en-US" i="1" dirty="0" err="1"/>
                  <a:t>v</a:t>
                </a:r>
                <a:r>
                  <a:rPr lang="en-US" baseline="-25000" dirty="0" err="1"/>
                  <a:t>x</a:t>
                </a:r>
                <a:r>
                  <a:rPr lang="en-US" dirty="0"/>
                  <a:t> = constant for </a:t>
                </a:r>
                <a:r>
                  <a:rPr lang="en-US" i="1" dirty="0"/>
                  <a:t>m</a:t>
                </a:r>
                <a:r>
                  <a:rPr lang="en-US" dirty="0"/>
                  <a:t> = constant.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𝜕</m:t>
                            </m:r>
                            <m:r>
                              <a:rPr lang="en-US" i="1"/>
                              <m:t>𝐿</m:t>
                            </m:r>
                          </m:num>
                          <m:den>
                            <m:r>
                              <a:rPr lang="en-US" i="1"/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𝑦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𝜕</m:t>
                        </m:r>
                        <m:r>
                          <a:rPr lang="en-US" i="1"/>
                          <m:t>𝐿</m:t>
                        </m:r>
                      </m:num>
                      <m:den>
                        <m:r>
                          <a:rPr lang="en-US" i="1"/>
                          <m:t>𝜕</m:t>
                        </m:r>
                        <m:r>
                          <a:rPr lang="en-US" i="1"/>
                          <m:t>𝑦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:r>
                  <a:rPr lang="en-US" dirty="0">
                    <a:sym typeface="Symbol" pitchFamily="2" charset="2"/>
                  </a:rPr>
                  <a:t>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𝑑</m:t>
                        </m:r>
                      </m:num>
                      <m:den>
                        <m:r>
                          <a:rPr lang="en-US" i="1"/>
                          <m:t>𝑑𝑡</m:t>
                        </m:r>
                      </m:den>
                    </m:f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𝑚</m:t>
                            </m:r>
                            <m:r>
                              <a:rPr lang="en-US" i="1"/>
                              <m:t>(2</m:t>
                            </m:r>
                            <m:acc>
                              <m:accPr>
                                <m:chr m:val="̇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𝑦</m:t>
                                </m:r>
                              </m:e>
                            </m:acc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e>
                    </m:d>
                    <m:r>
                      <a:rPr lang="en-US" i="1"/>
                      <m:t>=−</m:t>
                    </m:r>
                    <m:r>
                      <a:rPr lang="en-US" i="1"/>
                      <m:t>𝑚𝑔</m:t>
                    </m:r>
                  </m:oMath>
                </a14:m>
                <a:r>
                  <a:rPr lang="en-US" dirty="0"/>
                  <a:t>   </a:t>
                </a:r>
                <a:br>
                  <a:rPr lang="en-US" dirty="0"/>
                </a:br>
                <a:r>
                  <a:rPr lang="en-US" dirty="0"/>
                  <a:t> 	</a:t>
                </a:r>
                <a:r>
                  <a:rPr lang="en-US" dirty="0">
                    <a:sym typeface="Symbol" pitchFamily="2" charset="2"/>
                  </a:rPr>
                  <a:t>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/>
                      <m:t>𝑚</m:t>
                    </m:r>
                    <m:acc>
                      <m:accPr>
                        <m:chr m:val="̈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𝑦</m:t>
                        </m:r>
                      </m:e>
                    </m:acc>
                    <m:r>
                      <a:rPr lang="en-US" i="1"/>
                      <m:t>=−</m:t>
                    </m:r>
                    <m:r>
                      <a:rPr lang="en-US" i="1"/>
                      <m:t>𝑚𝑔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>
                    <a:sym typeface="Symbol" pitchFamily="2" charset="2"/>
                  </a:rPr>
                  <a:t></a:t>
                </a:r>
                <a:r>
                  <a:rPr lang="en-US" dirty="0"/>
                  <a:t>   </a:t>
                </a:r>
                <a:r>
                  <a:rPr lang="en-US" i="1" dirty="0"/>
                  <a:t>a</a:t>
                </a:r>
                <a:r>
                  <a:rPr lang="en-US" baseline="-25000" dirty="0"/>
                  <a:t>y</a:t>
                </a:r>
                <a:r>
                  <a:rPr lang="en-US" dirty="0"/>
                  <a:t> = – g = constant.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4B9D1-AE9A-6767-7D1A-ED8A8BC12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2421" y="3751013"/>
                <a:ext cx="10515600" cy="2778289"/>
              </a:xfrm>
              <a:blipFill>
                <a:blip r:embed="rId2"/>
                <a:stretch>
                  <a:fillRect l="-241" t="-1818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B040A329-AC0F-C998-1A91-69A8F8213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221" y="18889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5EFB22-FA66-DEF7-EA40-7E35C6A89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221" y="35145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green and black line&#10;&#10;AI-generated content may be incorrect.">
            <a:extLst>
              <a:ext uri="{FF2B5EF4-FFF2-40B4-BE49-F238E27FC236}">
                <a16:creationId xmlns:a16="http://schemas.microsoft.com/office/drawing/2014/main" id="{080B7B9C-CA0B-D99E-12D9-771C7CBC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86" y="1850858"/>
            <a:ext cx="67183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7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964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Symbol</vt:lpstr>
      <vt:lpstr>Office Theme</vt:lpstr>
      <vt:lpstr>Least Action and Lagrangian Mechanics</vt:lpstr>
      <vt:lpstr>Least Time Minimum Principle in Optics</vt:lpstr>
      <vt:lpstr>Pierre Louis Moreau de Maupertuis</vt:lpstr>
      <vt:lpstr>Leonhard Euler (1707-1783)</vt:lpstr>
      <vt:lpstr>Joseph-Louis Lagrange (1736-1813) </vt:lpstr>
      <vt:lpstr>Why Does L = (T – V)?</vt:lpstr>
      <vt:lpstr>Euler-Lagrange Equations</vt:lpstr>
      <vt:lpstr>Euler-Lagrange Equations and Newton’s Law</vt:lpstr>
      <vt:lpstr>Euler-Lagrange Equations Example 1: Simple Projectile Motion</vt:lpstr>
      <vt:lpstr>Euler-Lagrange Equations Example 2: Ball Rolling on a Ramp</vt:lpstr>
      <vt:lpstr>Euler-Lagrange Equations Example 3: Simple Pendulum</vt:lpstr>
      <vt:lpstr>Cause and Effect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Dower</dc:creator>
  <cp:lastModifiedBy>Richard Dower</cp:lastModifiedBy>
  <cp:revision>4</cp:revision>
  <dcterms:created xsi:type="dcterms:W3CDTF">2025-11-12T15:40:02Z</dcterms:created>
  <dcterms:modified xsi:type="dcterms:W3CDTF">2025-11-12T20:14:07Z</dcterms:modified>
</cp:coreProperties>
</file>