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48" r:id="rId1"/>
  </p:sldMasterIdLst>
  <p:notesMasterIdLst>
    <p:notesMasterId r:id="rId29"/>
  </p:notesMasterIdLst>
  <p:sldIdLst>
    <p:sldId id="256" r:id="rId2"/>
    <p:sldId id="263" r:id="rId3"/>
    <p:sldId id="264" r:id="rId4"/>
    <p:sldId id="257" r:id="rId5"/>
    <p:sldId id="258" r:id="rId6"/>
    <p:sldId id="259" r:id="rId7"/>
    <p:sldId id="260" r:id="rId8"/>
    <p:sldId id="261" r:id="rId9"/>
    <p:sldId id="262" r:id="rId10"/>
    <p:sldId id="284" r:id="rId11"/>
    <p:sldId id="265" r:id="rId12"/>
    <p:sldId id="266" r:id="rId13"/>
    <p:sldId id="267" r:id="rId14"/>
    <p:sldId id="268" r:id="rId15"/>
    <p:sldId id="269" r:id="rId16"/>
    <p:sldId id="270" r:id="rId17"/>
    <p:sldId id="272" r:id="rId18"/>
    <p:sldId id="275" r:id="rId19"/>
    <p:sldId id="276" r:id="rId20"/>
    <p:sldId id="277" r:id="rId21"/>
    <p:sldId id="278" r:id="rId22"/>
    <p:sldId id="279" r:id="rId23"/>
    <p:sldId id="280" r:id="rId24"/>
    <p:sldId id="281" r:id="rId25"/>
    <p:sldId id="282" r:id="rId26"/>
    <p:sldId id="283" r:id="rId27"/>
    <p:sldId id="27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p:cViewPr varScale="1">
        <p:scale>
          <a:sx n="106" d="100"/>
          <a:sy n="106" d="100"/>
        </p:scale>
        <p:origin x="1136"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D77B7-B342-3F40-B58E-A2530EB8A92F}" type="datetimeFigureOut">
              <a:rPr lang="en-US" smtClean="0"/>
              <a:t>8/5/25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AD898-9F7C-394B-8413-C1C85DC7CBE3}" type="slidenum">
              <a:rPr lang="en-US" smtClean="0"/>
              <a:t>‹#›</a:t>
            </a:fld>
            <a:endParaRPr lang="en-US"/>
          </a:p>
        </p:txBody>
      </p:sp>
    </p:spTree>
    <p:extLst>
      <p:ext uri="{BB962C8B-B14F-4D97-AF65-F5344CB8AC3E}">
        <p14:creationId xmlns:p14="http://schemas.microsoft.com/office/powerpoint/2010/main" val="108991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AA73BA-E508-4BCA-053D-27F80A35F9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0423CC-5C0F-61F7-056B-C71A107F2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373FE1-7745-9102-6C8D-BEFD9FBC0CAA}"/>
              </a:ext>
            </a:extLst>
          </p:cNvPr>
          <p:cNvSpPr>
            <a:spLocks noGrp="1" noChangeArrowheads="1"/>
          </p:cNvSpPr>
          <p:nvPr>
            <p:ph type="sldNum" sz="quarter" idx="12"/>
          </p:nvPr>
        </p:nvSpPr>
        <p:spPr>
          <a:ln/>
        </p:spPr>
        <p:txBody>
          <a:bodyPr/>
          <a:lstStyle>
            <a:lvl1pPr>
              <a:defRPr/>
            </a:lvl1pPr>
          </a:lstStyle>
          <a:p>
            <a:fld id="{2EF650D2-A8C8-E349-AE68-D18AD6A467A3}" type="slidenum">
              <a:rPr lang="en-US" altLang="en-US"/>
              <a:pPr/>
              <a:t>‹#›</a:t>
            </a:fld>
            <a:endParaRPr lang="en-US" altLang="en-US"/>
          </a:p>
        </p:txBody>
      </p:sp>
    </p:spTree>
    <p:extLst>
      <p:ext uri="{BB962C8B-B14F-4D97-AF65-F5344CB8AC3E}">
        <p14:creationId xmlns:p14="http://schemas.microsoft.com/office/powerpoint/2010/main" val="148416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443A69-7E39-4B62-332B-F196538570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93ECF5-40A6-9950-EA02-41C128B4D1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CDC86E-A1A0-EF00-5C68-1CC601D769F9}"/>
              </a:ext>
            </a:extLst>
          </p:cNvPr>
          <p:cNvSpPr>
            <a:spLocks noGrp="1" noChangeArrowheads="1"/>
          </p:cNvSpPr>
          <p:nvPr>
            <p:ph type="sldNum" sz="quarter" idx="12"/>
          </p:nvPr>
        </p:nvSpPr>
        <p:spPr>
          <a:ln/>
        </p:spPr>
        <p:txBody>
          <a:bodyPr/>
          <a:lstStyle>
            <a:lvl1pPr>
              <a:defRPr/>
            </a:lvl1pPr>
          </a:lstStyle>
          <a:p>
            <a:fld id="{52D2207D-F630-344E-8A29-D3C8459512DC}" type="slidenum">
              <a:rPr lang="en-US" altLang="en-US"/>
              <a:pPr/>
              <a:t>‹#›</a:t>
            </a:fld>
            <a:endParaRPr lang="en-US" altLang="en-US"/>
          </a:p>
        </p:txBody>
      </p:sp>
    </p:spTree>
    <p:extLst>
      <p:ext uri="{BB962C8B-B14F-4D97-AF65-F5344CB8AC3E}">
        <p14:creationId xmlns:p14="http://schemas.microsoft.com/office/powerpoint/2010/main" val="111183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9CF301-B15B-D26A-E9F9-2F212FE63D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16C0B3-35E1-6F11-2B77-35FD2DEDA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F319E3-F992-C95C-A7D0-0882066D415C}"/>
              </a:ext>
            </a:extLst>
          </p:cNvPr>
          <p:cNvSpPr>
            <a:spLocks noGrp="1" noChangeArrowheads="1"/>
          </p:cNvSpPr>
          <p:nvPr>
            <p:ph type="sldNum" sz="quarter" idx="12"/>
          </p:nvPr>
        </p:nvSpPr>
        <p:spPr>
          <a:ln/>
        </p:spPr>
        <p:txBody>
          <a:bodyPr/>
          <a:lstStyle>
            <a:lvl1pPr>
              <a:defRPr/>
            </a:lvl1pPr>
          </a:lstStyle>
          <a:p>
            <a:fld id="{03DDF871-7FA7-5047-BB09-7CFAE9E51DAA}" type="slidenum">
              <a:rPr lang="en-US" altLang="en-US"/>
              <a:pPr/>
              <a:t>‹#›</a:t>
            </a:fld>
            <a:endParaRPr lang="en-US" altLang="en-US"/>
          </a:p>
        </p:txBody>
      </p:sp>
    </p:spTree>
    <p:extLst>
      <p:ext uri="{BB962C8B-B14F-4D97-AF65-F5344CB8AC3E}">
        <p14:creationId xmlns:p14="http://schemas.microsoft.com/office/powerpoint/2010/main" val="202373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19B09BC-25EF-4588-FF66-104CDCDA86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57BD38-8FF0-E83B-8072-622E27B80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132E56-8BD7-DBB2-5CFB-2592C52CC7CA}"/>
              </a:ext>
            </a:extLst>
          </p:cNvPr>
          <p:cNvSpPr>
            <a:spLocks noGrp="1" noChangeArrowheads="1"/>
          </p:cNvSpPr>
          <p:nvPr>
            <p:ph type="sldNum" sz="quarter" idx="12"/>
          </p:nvPr>
        </p:nvSpPr>
        <p:spPr>
          <a:ln/>
        </p:spPr>
        <p:txBody>
          <a:bodyPr/>
          <a:lstStyle>
            <a:lvl1pPr>
              <a:defRPr/>
            </a:lvl1pPr>
          </a:lstStyle>
          <a:p>
            <a:fld id="{8DC81650-717D-C445-A8DE-0696F281441E}" type="slidenum">
              <a:rPr lang="en-US" altLang="en-US"/>
              <a:pPr/>
              <a:t>‹#›</a:t>
            </a:fld>
            <a:endParaRPr lang="en-US" altLang="en-US"/>
          </a:p>
        </p:txBody>
      </p:sp>
    </p:spTree>
    <p:extLst>
      <p:ext uri="{BB962C8B-B14F-4D97-AF65-F5344CB8AC3E}">
        <p14:creationId xmlns:p14="http://schemas.microsoft.com/office/powerpoint/2010/main" val="6572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342E6C-D7A8-3F3C-FA32-AEA5053DBF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4558C7-B0DF-7DA4-9EBE-205F4550D8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FC1658-DA0A-2496-9C27-CB8A388EA1C5}"/>
              </a:ext>
            </a:extLst>
          </p:cNvPr>
          <p:cNvSpPr>
            <a:spLocks noGrp="1" noChangeArrowheads="1"/>
          </p:cNvSpPr>
          <p:nvPr>
            <p:ph type="sldNum" sz="quarter" idx="12"/>
          </p:nvPr>
        </p:nvSpPr>
        <p:spPr>
          <a:ln/>
        </p:spPr>
        <p:txBody>
          <a:bodyPr/>
          <a:lstStyle>
            <a:lvl1pPr>
              <a:defRPr/>
            </a:lvl1pPr>
          </a:lstStyle>
          <a:p>
            <a:fld id="{6627FFA3-0C34-F643-BD69-B0BFB632C99A}" type="slidenum">
              <a:rPr lang="en-US" altLang="en-US"/>
              <a:pPr/>
              <a:t>‹#›</a:t>
            </a:fld>
            <a:endParaRPr lang="en-US" altLang="en-US"/>
          </a:p>
        </p:txBody>
      </p:sp>
    </p:spTree>
    <p:extLst>
      <p:ext uri="{BB962C8B-B14F-4D97-AF65-F5344CB8AC3E}">
        <p14:creationId xmlns:p14="http://schemas.microsoft.com/office/powerpoint/2010/main" val="362899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109F30D-6F95-42FC-79E9-FFB35DBB1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BB6E66-3785-C971-5E11-24B1B5A968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F7A3FF-9B77-27FB-A725-8BE8948851C2}"/>
              </a:ext>
            </a:extLst>
          </p:cNvPr>
          <p:cNvSpPr>
            <a:spLocks noGrp="1" noChangeArrowheads="1"/>
          </p:cNvSpPr>
          <p:nvPr>
            <p:ph type="sldNum" sz="quarter" idx="12"/>
          </p:nvPr>
        </p:nvSpPr>
        <p:spPr>
          <a:ln/>
        </p:spPr>
        <p:txBody>
          <a:bodyPr/>
          <a:lstStyle>
            <a:lvl1pPr>
              <a:defRPr/>
            </a:lvl1pPr>
          </a:lstStyle>
          <a:p>
            <a:fld id="{D55ECA7B-A475-D742-9F26-8223F24BE649}" type="slidenum">
              <a:rPr lang="en-US" altLang="en-US"/>
              <a:pPr/>
              <a:t>‹#›</a:t>
            </a:fld>
            <a:endParaRPr lang="en-US" altLang="en-US"/>
          </a:p>
        </p:txBody>
      </p:sp>
    </p:spTree>
    <p:extLst>
      <p:ext uri="{BB962C8B-B14F-4D97-AF65-F5344CB8AC3E}">
        <p14:creationId xmlns:p14="http://schemas.microsoft.com/office/powerpoint/2010/main" val="30782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9F503FC-7CC8-3061-2997-09A5F44D67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2FBFE6-BC69-6D4F-20B1-3C95B4119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04D191-4DC9-53C9-1AE8-42C6A7410E14}"/>
              </a:ext>
            </a:extLst>
          </p:cNvPr>
          <p:cNvSpPr>
            <a:spLocks noGrp="1" noChangeArrowheads="1"/>
          </p:cNvSpPr>
          <p:nvPr>
            <p:ph type="sldNum" sz="quarter" idx="12"/>
          </p:nvPr>
        </p:nvSpPr>
        <p:spPr>
          <a:ln/>
        </p:spPr>
        <p:txBody>
          <a:bodyPr/>
          <a:lstStyle>
            <a:lvl1pPr>
              <a:defRPr/>
            </a:lvl1pPr>
          </a:lstStyle>
          <a:p>
            <a:fld id="{D9B973B7-6719-8744-B811-5DDE8BA574D4}" type="slidenum">
              <a:rPr lang="en-US" altLang="en-US"/>
              <a:pPr/>
              <a:t>‹#›</a:t>
            </a:fld>
            <a:endParaRPr lang="en-US" altLang="en-US"/>
          </a:p>
        </p:txBody>
      </p:sp>
    </p:spTree>
    <p:extLst>
      <p:ext uri="{BB962C8B-B14F-4D97-AF65-F5344CB8AC3E}">
        <p14:creationId xmlns:p14="http://schemas.microsoft.com/office/powerpoint/2010/main" val="335831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E0F272-C8A3-3B1A-C14D-2AEEB107A4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D27D14-CF25-5121-21F0-F1F2F81337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6E31D16-3007-F1B8-9D31-1F68A5D224CB}"/>
              </a:ext>
            </a:extLst>
          </p:cNvPr>
          <p:cNvSpPr>
            <a:spLocks noGrp="1" noChangeArrowheads="1"/>
          </p:cNvSpPr>
          <p:nvPr>
            <p:ph type="sldNum" sz="quarter" idx="12"/>
          </p:nvPr>
        </p:nvSpPr>
        <p:spPr>
          <a:ln/>
        </p:spPr>
        <p:txBody>
          <a:bodyPr/>
          <a:lstStyle>
            <a:lvl1pPr>
              <a:defRPr/>
            </a:lvl1pPr>
          </a:lstStyle>
          <a:p>
            <a:fld id="{E5C0D77A-B5D2-474A-B438-43FE406F8715}" type="slidenum">
              <a:rPr lang="en-US" altLang="en-US"/>
              <a:pPr/>
              <a:t>‹#›</a:t>
            </a:fld>
            <a:endParaRPr lang="en-US" altLang="en-US"/>
          </a:p>
        </p:txBody>
      </p:sp>
    </p:spTree>
    <p:extLst>
      <p:ext uri="{BB962C8B-B14F-4D97-AF65-F5344CB8AC3E}">
        <p14:creationId xmlns:p14="http://schemas.microsoft.com/office/powerpoint/2010/main" val="226008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85BB50-A764-7AF9-F239-A9426AE704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6C04FD3-476F-F471-AED3-1492FF3C0D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D2CDB6E-BF59-74AF-37F1-FA9946F778E6}"/>
              </a:ext>
            </a:extLst>
          </p:cNvPr>
          <p:cNvSpPr>
            <a:spLocks noGrp="1" noChangeArrowheads="1"/>
          </p:cNvSpPr>
          <p:nvPr>
            <p:ph type="sldNum" sz="quarter" idx="12"/>
          </p:nvPr>
        </p:nvSpPr>
        <p:spPr>
          <a:ln/>
        </p:spPr>
        <p:txBody>
          <a:bodyPr/>
          <a:lstStyle>
            <a:lvl1pPr>
              <a:defRPr/>
            </a:lvl1pPr>
          </a:lstStyle>
          <a:p>
            <a:fld id="{F47A9540-F073-6949-B5B5-8A83E1D98C9C}" type="slidenum">
              <a:rPr lang="en-US" altLang="en-US"/>
              <a:pPr/>
              <a:t>‹#›</a:t>
            </a:fld>
            <a:endParaRPr lang="en-US" altLang="en-US"/>
          </a:p>
        </p:txBody>
      </p:sp>
    </p:spTree>
    <p:extLst>
      <p:ext uri="{BB962C8B-B14F-4D97-AF65-F5344CB8AC3E}">
        <p14:creationId xmlns:p14="http://schemas.microsoft.com/office/powerpoint/2010/main" val="132087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F3BDEF-6435-AC0A-7298-985F3E6BAF2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07498D-6A25-DC9B-6F82-C5AECDCD5D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5BDC08-B92B-692B-40D4-0CC7664E21DD}"/>
              </a:ext>
            </a:extLst>
          </p:cNvPr>
          <p:cNvSpPr>
            <a:spLocks noGrp="1" noChangeArrowheads="1"/>
          </p:cNvSpPr>
          <p:nvPr>
            <p:ph type="sldNum" sz="quarter" idx="12"/>
          </p:nvPr>
        </p:nvSpPr>
        <p:spPr>
          <a:ln/>
        </p:spPr>
        <p:txBody>
          <a:bodyPr/>
          <a:lstStyle>
            <a:lvl1pPr>
              <a:defRPr/>
            </a:lvl1pPr>
          </a:lstStyle>
          <a:p>
            <a:fld id="{1D29B163-2535-594A-BCA3-9CC437425934}" type="slidenum">
              <a:rPr lang="en-US" altLang="en-US"/>
              <a:pPr/>
              <a:t>‹#›</a:t>
            </a:fld>
            <a:endParaRPr lang="en-US" altLang="en-US"/>
          </a:p>
        </p:txBody>
      </p:sp>
    </p:spTree>
    <p:extLst>
      <p:ext uri="{BB962C8B-B14F-4D97-AF65-F5344CB8AC3E}">
        <p14:creationId xmlns:p14="http://schemas.microsoft.com/office/powerpoint/2010/main" val="128685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4EDD49-90FA-FC71-B185-C0F0B7EB03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D17803-CE38-E0AC-1675-B6CF2D0DB3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77B812-0E36-FB8D-F5EA-09A082BB0EFD}"/>
              </a:ext>
            </a:extLst>
          </p:cNvPr>
          <p:cNvSpPr>
            <a:spLocks noGrp="1" noChangeArrowheads="1"/>
          </p:cNvSpPr>
          <p:nvPr>
            <p:ph type="sldNum" sz="quarter" idx="12"/>
          </p:nvPr>
        </p:nvSpPr>
        <p:spPr>
          <a:ln/>
        </p:spPr>
        <p:txBody>
          <a:bodyPr/>
          <a:lstStyle>
            <a:lvl1pPr>
              <a:defRPr/>
            </a:lvl1pPr>
          </a:lstStyle>
          <a:p>
            <a:fld id="{D094022A-2B6A-6344-B392-0320D6740F9B}" type="slidenum">
              <a:rPr lang="en-US" altLang="en-US"/>
              <a:pPr/>
              <a:t>‹#›</a:t>
            </a:fld>
            <a:endParaRPr lang="en-US" altLang="en-US"/>
          </a:p>
        </p:txBody>
      </p:sp>
    </p:spTree>
    <p:extLst>
      <p:ext uri="{BB962C8B-B14F-4D97-AF65-F5344CB8AC3E}">
        <p14:creationId xmlns:p14="http://schemas.microsoft.com/office/powerpoint/2010/main" val="102790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1E6B5A-D247-453B-8F3F-87D0C4CFCC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BA4846-6A02-607B-91DE-FC1CDCA31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C2DCBC-2A1C-A3AD-A763-0757DDDC2D15}"/>
              </a:ext>
            </a:extLst>
          </p:cNvPr>
          <p:cNvSpPr>
            <a:spLocks noGrp="1" noChangeArrowheads="1"/>
          </p:cNvSpPr>
          <p:nvPr>
            <p:ph type="sldNum" sz="quarter" idx="12"/>
          </p:nvPr>
        </p:nvSpPr>
        <p:spPr>
          <a:ln/>
        </p:spPr>
        <p:txBody>
          <a:bodyPr/>
          <a:lstStyle>
            <a:lvl1pPr>
              <a:defRPr/>
            </a:lvl1pPr>
          </a:lstStyle>
          <a:p>
            <a:fld id="{ECC7996F-85D3-F640-95E1-37F1F546BDE7}" type="slidenum">
              <a:rPr lang="en-US" altLang="en-US"/>
              <a:pPr/>
              <a:t>‹#›</a:t>
            </a:fld>
            <a:endParaRPr lang="en-US" altLang="en-US"/>
          </a:p>
        </p:txBody>
      </p:sp>
    </p:spTree>
    <p:extLst>
      <p:ext uri="{BB962C8B-B14F-4D97-AF65-F5344CB8AC3E}">
        <p14:creationId xmlns:p14="http://schemas.microsoft.com/office/powerpoint/2010/main" val="10808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EDF00E-B8A7-49AE-2B40-822830591AA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8E8C43-FAC9-7DB0-8F38-B482DE44240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E261744-1625-26F3-361E-86E9D05493B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81D35CFC-D600-EC3C-A29C-F870E8968E0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842E1D3A-B0D8-6251-6684-D7D5B7EA892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F92C24-8872-FA4C-9A6C-C9688E7232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FACFEB1B-44CC-F24B-9FAB-B6170CB5DDBE}"/>
              </a:ext>
            </a:extLst>
          </p:cNvPr>
          <p:cNvSpPr>
            <a:spLocks noGrp="1" noChangeArrowheads="1"/>
          </p:cNvSpPr>
          <p:nvPr>
            <p:ph type="ctrTitle"/>
          </p:nvPr>
        </p:nvSpPr>
        <p:spPr>
          <a:xfrm>
            <a:off x="685800" y="685801"/>
            <a:ext cx="7772400" cy="2914650"/>
          </a:xfrm>
        </p:spPr>
        <p:txBody>
          <a:bodyPr/>
          <a:lstStyle/>
          <a:p>
            <a:pPr eaLnBrk="1" hangingPunct="1"/>
            <a:r>
              <a:rPr lang="en-US" altLang="en-US" sz="4000" dirty="0">
                <a:ea typeface="ＭＳ Ｐゴシック" panose="020B0600070205080204" pitchFamily="34" charset="-128"/>
              </a:rPr>
              <a:t>Boston </a:t>
            </a:r>
            <a:r>
              <a:rPr lang="en-US" altLang="en-US" sz="4000" dirty="0" err="1">
                <a:ea typeface="ＭＳ Ｐゴシック" panose="020B0600070205080204" pitchFamily="34" charset="-128"/>
              </a:rPr>
              <a:t>QuarkNet</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Quantum Properties Workshop</a:t>
            </a:r>
            <a:br>
              <a:rPr lang="en-US" altLang="en-US" sz="4000" dirty="0">
                <a:ea typeface="ＭＳ Ｐゴシック" panose="020B0600070205080204" pitchFamily="34" charset="-128"/>
              </a:rPr>
            </a:br>
            <a:r>
              <a:rPr lang="en-US" altLang="en-US" sz="4000" dirty="0">
                <a:ea typeface="ＭＳ Ｐゴシック" panose="020B0600070205080204" pitchFamily="34" charset="-128"/>
              </a:rPr>
              <a:t>Discovery of the Neutron</a:t>
            </a:r>
          </a:p>
        </p:txBody>
      </p:sp>
      <p:sp>
        <p:nvSpPr>
          <p:cNvPr id="14338" name="Rectangle 3">
            <a:extLst>
              <a:ext uri="{FF2B5EF4-FFF2-40B4-BE49-F238E27FC236}">
                <a16:creationId xmlns:a16="http://schemas.microsoft.com/office/drawing/2014/main" id="{8ACB7149-A498-8434-C470-A48A0934A9C3}"/>
              </a:ext>
            </a:extLst>
          </p:cNvPr>
          <p:cNvSpPr>
            <a:spLocks noGrp="1" noChangeArrowheads="1"/>
          </p:cNvSpPr>
          <p:nvPr>
            <p:ph type="subTitle" idx="1"/>
          </p:nvPr>
        </p:nvSpPr>
        <p:spPr>
          <a:xfrm>
            <a:off x="1447800" y="3886200"/>
            <a:ext cx="6400800" cy="1752600"/>
          </a:xfrm>
        </p:spPr>
        <p:txBody>
          <a:bodyPr/>
          <a:lstStyle/>
          <a:p>
            <a:pPr eaLnBrk="1" hangingPunct="1"/>
            <a:br>
              <a:rPr lang="en-US" altLang="en-US" sz="2400" dirty="0">
                <a:ea typeface="ＭＳ Ｐゴシック" panose="020B0600070205080204" pitchFamily="34" charset="-128"/>
              </a:rPr>
            </a:br>
            <a:r>
              <a:rPr lang="en-US" altLang="en-US" sz="2400" dirty="0">
                <a:ea typeface="ＭＳ Ｐゴシック" panose="020B0600070205080204" pitchFamily="34" charset="-128"/>
              </a:rPr>
              <a:t>Rick Dower </a:t>
            </a:r>
            <a:br>
              <a:rPr lang="en-US" altLang="en-US" sz="2400" dirty="0">
                <a:ea typeface="ＭＳ Ｐゴシック" panose="020B0600070205080204" pitchFamily="34" charset="-128"/>
              </a:rPr>
            </a:br>
            <a:br>
              <a:rPr lang="en-US" altLang="en-US" sz="2400" dirty="0">
                <a:ea typeface="ＭＳ Ｐゴシック" panose="020B0600070205080204" pitchFamily="34" charset="-128"/>
              </a:rPr>
            </a:br>
            <a:r>
              <a:rPr lang="en-US" altLang="en-US" sz="2400" dirty="0">
                <a:ea typeface="ＭＳ Ｐゴシック" panose="020B0600070205080204" pitchFamily="34" charset="-128"/>
              </a:rPr>
              <a:t>August 7,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964D2F04-7EA4-B11C-B2C7-77C86C8F23CD}"/>
              </a:ext>
            </a:extLst>
          </p:cNvPr>
          <p:cNvSpPr>
            <a:spLocks noGrp="1"/>
          </p:cNvSpPr>
          <p:nvPr>
            <p:ph type="title"/>
          </p:nvPr>
        </p:nvSpPr>
        <p:spPr>
          <a:xfrm>
            <a:off x="457200" y="274638"/>
            <a:ext cx="8229600" cy="1706562"/>
          </a:xfrm>
        </p:spPr>
        <p:txBody>
          <a:bodyPr/>
          <a:lstStyle/>
          <a:p>
            <a:r>
              <a:rPr lang="en-US" altLang="en-US" sz="3200">
                <a:ea typeface="ＭＳ Ｐゴシック" panose="020B0600070205080204" pitchFamily="34" charset="-128"/>
              </a:rPr>
              <a:t>Replica of James Chadwick</a:t>
            </a:r>
            <a:r>
              <a:rPr lang="ja-JP" altLang="en-US" sz="3200">
                <a:ea typeface="ＭＳ Ｐゴシック" panose="020B0600070205080204" pitchFamily="34" charset="-128"/>
              </a:rPr>
              <a:t>’</a:t>
            </a:r>
            <a:r>
              <a:rPr lang="en-US" altLang="ja-JP" sz="3200">
                <a:ea typeface="ＭＳ Ｐゴシック" panose="020B0600070205080204" pitchFamily="34" charset="-128"/>
              </a:rPr>
              <a:t>s apparatus made by Ray Flaxman in the Cavendish Laboratories. (Photo by R. Dower 2010)</a:t>
            </a:r>
            <a:endParaRPr lang="en-US" altLang="en-US" sz="3200">
              <a:ea typeface="ＭＳ Ｐゴシック" panose="020B0600070205080204" pitchFamily="34" charset="-128"/>
            </a:endParaRPr>
          </a:p>
        </p:txBody>
      </p:sp>
      <p:pic>
        <p:nvPicPr>
          <p:cNvPr id="23554" name="Content Placeholder 3" descr="ChadwickReplica.jpg">
            <a:extLst>
              <a:ext uri="{FF2B5EF4-FFF2-40B4-BE49-F238E27FC236}">
                <a16:creationId xmlns:a16="http://schemas.microsoft.com/office/drawing/2014/main" id="{F1E40D80-B610-FE19-247F-D5B4580EEE7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514600"/>
            <a:ext cx="7359650" cy="3459163"/>
          </a:xfrm>
        </p:spPr>
      </p:pic>
      <p:sp>
        <p:nvSpPr>
          <p:cNvPr id="2" name="Slide Number Placeholder 1">
            <a:extLst>
              <a:ext uri="{FF2B5EF4-FFF2-40B4-BE49-F238E27FC236}">
                <a16:creationId xmlns:a16="http://schemas.microsoft.com/office/drawing/2014/main" id="{B189037B-4843-21C6-EBD6-DF4B449184C4}"/>
              </a:ext>
            </a:extLst>
          </p:cNvPr>
          <p:cNvSpPr>
            <a:spLocks noGrp="1"/>
          </p:cNvSpPr>
          <p:nvPr>
            <p:ph type="sldNum" sz="quarter" idx="12"/>
          </p:nvPr>
        </p:nvSpPr>
        <p:spPr/>
        <p:txBody>
          <a:bodyPr/>
          <a:lstStyle/>
          <a:p>
            <a:fld id="{6627FFA3-0C34-F643-BD69-B0BFB632C99A}"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BE399C06-1207-0FD1-946C-D06FBFBC373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Chadwick</a:t>
            </a:r>
            <a:r>
              <a:rPr lang="ja-JP" altLang="en-US">
                <a:ea typeface="ＭＳ Ｐゴシック" panose="020B0600070205080204" pitchFamily="34" charset="-128"/>
              </a:rPr>
              <a:t>’</a:t>
            </a:r>
            <a:r>
              <a:rPr lang="en-US" altLang="ja-JP">
                <a:ea typeface="ＭＳ Ｐゴシック" panose="020B0600070205080204" pitchFamily="34" charset="-128"/>
              </a:rPr>
              <a:t>s Measurements</a:t>
            </a:r>
            <a:endParaRPr lang="en-US" altLang="en-US">
              <a:ea typeface="ＭＳ Ｐゴシック" panose="020B0600070205080204" pitchFamily="34" charset="-128"/>
            </a:endParaRPr>
          </a:p>
        </p:txBody>
      </p:sp>
      <p:sp>
        <p:nvSpPr>
          <p:cNvPr id="24578" name="Rectangle 3">
            <a:extLst>
              <a:ext uri="{FF2B5EF4-FFF2-40B4-BE49-F238E27FC236}">
                <a16:creationId xmlns:a16="http://schemas.microsoft.com/office/drawing/2014/main" id="{12F614E9-B4A0-AEC6-BC7F-D0E1270A5E52}"/>
              </a:ext>
            </a:extLst>
          </p:cNvPr>
          <p:cNvSpPr>
            <a:spLocks noGrp="1" noChangeArrowheads="1"/>
          </p:cNvSpPr>
          <p:nvPr>
            <p:ph type="body" idx="1"/>
          </p:nvPr>
        </p:nvSpPr>
        <p:spPr/>
        <p:txBody>
          <a:bodyPr/>
          <a:lstStyle/>
          <a:p>
            <a:pPr eaLnBrk="1" hangingPunct="1">
              <a:lnSpc>
                <a:spcPct val="80000"/>
              </a:lnSpc>
            </a:pPr>
            <a:r>
              <a:rPr lang="en-US" altLang="en-US" sz="2000">
                <a:ea typeface="ＭＳ Ｐゴシック" panose="020B0600070205080204" pitchFamily="34" charset="-128"/>
              </a:rPr>
              <a:t>In a brief letter [</a:t>
            </a:r>
            <a:r>
              <a:rPr lang="en-US" altLang="en-US" sz="2000" i="1">
                <a:ea typeface="ＭＳ Ｐゴシック" panose="020B0600070205080204" pitchFamily="34" charset="-128"/>
              </a:rPr>
              <a:t>Nature</a:t>
            </a:r>
            <a:r>
              <a:rPr lang="en-US" altLang="en-US" sz="2000">
                <a:ea typeface="ＭＳ Ｐゴシック" panose="020B0600070205080204" pitchFamily="34" charset="-128"/>
              </a:rPr>
              <a:t>, </a:t>
            </a:r>
            <a:r>
              <a:rPr lang="en-US" altLang="en-US" sz="2000" b="1">
                <a:ea typeface="ＭＳ Ｐゴシック" panose="020B0600070205080204" pitchFamily="34" charset="-128"/>
              </a:rPr>
              <a:t>129</a:t>
            </a:r>
            <a:r>
              <a:rPr lang="en-US" altLang="en-US" sz="2000">
                <a:ea typeface="ＭＳ Ｐゴシック" panose="020B0600070205080204" pitchFamily="34" charset="-128"/>
              </a:rPr>
              <a:t>, 312 (Feb. 27, 1932)], and a more complete account [</a:t>
            </a:r>
            <a:r>
              <a:rPr lang="en-US" altLang="en-US" sz="2000" i="1">
                <a:ea typeface="ＭＳ Ｐゴシック" panose="020B0600070205080204" pitchFamily="34" charset="-128"/>
              </a:rPr>
              <a:t>Proc. Roy. Soc. A</a:t>
            </a:r>
            <a:r>
              <a:rPr lang="en-US" altLang="en-US" sz="2000">
                <a:ea typeface="ＭＳ Ｐゴシック" panose="020B0600070205080204" pitchFamily="34" charset="-128"/>
              </a:rPr>
              <a:t>, </a:t>
            </a:r>
            <a:r>
              <a:rPr lang="en-US" altLang="en-US" sz="2000" b="1">
                <a:ea typeface="ＭＳ Ｐゴシック" panose="020B0600070205080204" pitchFamily="34" charset="-128"/>
              </a:rPr>
              <a:t>136</a:t>
            </a:r>
            <a:r>
              <a:rPr lang="en-US" altLang="en-US" sz="2000">
                <a:ea typeface="ＭＳ Ｐゴシック" panose="020B0600070205080204" pitchFamily="34" charset="-128"/>
              </a:rPr>
              <a:t>, 692-708 (May 1932)], Chadwick described his measurements and conclusions.</a:t>
            </a:r>
            <a:br>
              <a:rPr lang="en-US" altLang="en-US" sz="2000">
                <a:ea typeface="ＭＳ Ｐゴシック" panose="020B0600070205080204" pitchFamily="34" charset="-128"/>
              </a:rPr>
            </a:br>
            <a:endParaRPr lang="en-US" altLang="en-US" sz="2000">
              <a:ea typeface="ＭＳ Ｐゴシック" panose="020B0600070205080204" pitchFamily="34" charset="-128"/>
            </a:endParaRPr>
          </a:p>
          <a:p>
            <a:pPr eaLnBrk="1" hangingPunct="1">
              <a:lnSpc>
                <a:spcPct val="80000"/>
              </a:lnSpc>
            </a:pPr>
            <a:r>
              <a:rPr lang="en-US" altLang="en-US" sz="2000">
                <a:ea typeface="ＭＳ Ｐゴシック" panose="020B0600070205080204" pitchFamily="34" charset="-128"/>
              </a:rPr>
              <a:t>When he placed a 2 mm thick sheet of paraffin between the source and the ionization chamber, the counting rate increased dramatically. Placing aluminum foil sheets between the paraffin and the chamber allowed him to plot an absorption curve. It matched the absorption curve for protons and indicated an initial proton speed of </a:t>
            </a:r>
            <a:br>
              <a:rPr lang="en-US" altLang="en-US" sz="2000">
                <a:ea typeface="ＭＳ Ｐゴシック" panose="020B0600070205080204" pitchFamily="34" charset="-128"/>
              </a:rPr>
            </a:br>
            <a:r>
              <a:rPr lang="en-US" altLang="en-US" sz="2000">
                <a:ea typeface="ＭＳ Ｐゴシック" panose="020B0600070205080204" pitchFamily="34" charset="-128"/>
              </a:rPr>
              <a:t>3.3 x 10</a:t>
            </a:r>
            <a:r>
              <a:rPr lang="en-US" altLang="en-US" sz="2000" baseline="30000">
                <a:ea typeface="ＭＳ Ｐゴシック" panose="020B0600070205080204" pitchFamily="34" charset="-128"/>
              </a:rPr>
              <a:t>7</a:t>
            </a:r>
            <a:r>
              <a:rPr lang="en-US" altLang="en-US" sz="2000">
                <a:ea typeface="ＭＳ Ｐゴシック" panose="020B0600070205080204" pitchFamily="34" charset="-128"/>
              </a:rPr>
              <a:t> m/s and energy of 5.7 MeV.</a:t>
            </a:r>
            <a:br>
              <a:rPr lang="en-US" altLang="en-US" sz="2000">
                <a:ea typeface="ＭＳ Ｐゴシック" panose="020B0600070205080204" pitchFamily="34" charset="-128"/>
              </a:rPr>
            </a:br>
            <a:endParaRPr lang="en-US" altLang="en-US" sz="2000">
              <a:ea typeface="ＭＳ Ｐゴシック" panose="020B0600070205080204" pitchFamily="34" charset="-128"/>
            </a:endParaRPr>
          </a:p>
          <a:p>
            <a:pPr eaLnBrk="1" hangingPunct="1">
              <a:lnSpc>
                <a:spcPct val="80000"/>
              </a:lnSpc>
            </a:pPr>
            <a:r>
              <a:rPr lang="en-US" altLang="en-US" sz="2000">
                <a:ea typeface="ＭＳ Ｐゴシック" panose="020B0600070205080204" pitchFamily="34" charset="-128"/>
              </a:rPr>
              <a:t>Lithium, beryllium, boron, and carbon in succession replaced the paraffin in front of the ionization chamber. Hydrogen, helium, nitrogen, oxygen, and argon gases were used to fill the ionization chamber. In all cases, recoil atoms produced significant numbers of counts in the  chamber. N recoil atoms had speeds of 4.7 x 10</a:t>
            </a:r>
            <a:r>
              <a:rPr lang="en-US" altLang="en-US" sz="2000" baseline="30000">
                <a:ea typeface="ＭＳ Ｐゴシック" panose="020B0600070205080204" pitchFamily="34" charset="-128"/>
              </a:rPr>
              <a:t>6</a:t>
            </a:r>
            <a:r>
              <a:rPr lang="en-US" altLang="en-US" sz="2000">
                <a:ea typeface="ＭＳ Ｐゴシック" panose="020B0600070205080204" pitchFamily="34" charset="-128"/>
              </a:rPr>
              <a:t> m/s and energies of 1.6 MeV.</a:t>
            </a:r>
          </a:p>
        </p:txBody>
      </p:sp>
      <p:sp>
        <p:nvSpPr>
          <p:cNvPr id="2" name="Slide Number Placeholder 1">
            <a:extLst>
              <a:ext uri="{FF2B5EF4-FFF2-40B4-BE49-F238E27FC236}">
                <a16:creationId xmlns:a16="http://schemas.microsoft.com/office/drawing/2014/main" id="{49D7F9D8-2A0D-283A-21BE-5B27E5A85C3F}"/>
              </a:ext>
            </a:extLst>
          </p:cNvPr>
          <p:cNvSpPr>
            <a:spLocks noGrp="1"/>
          </p:cNvSpPr>
          <p:nvPr>
            <p:ph type="sldNum" sz="quarter" idx="12"/>
          </p:nvPr>
        </p:nvSpPr>
        <p:spPr/>
        <p:txBody>
          <a:bodyPr/>
          <a:lstStyle/>
          <a:p>
            <a:fld id="{6627FFA3-0C34-F643-BD69-B0BFB632C99A}"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70A91787-726D-2F74-136E-108A0A913E3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Chawick</a:t>
            </a:r>
            <a:r>
              <a:rPr lang="ja-JP" altLang="en-US">
                <a:ea typeface="ＭＳ Ｐゴシック" panose="020B0600070205080204" pitchFamily="34" charset="-128"/>
              </a:rPr>
              <a:t>’</a:t>
            </a:r>
            <a:r>
              <a:rPr lang="en-US" altLang="ja-JP">
                <a:ea typeface="ＭＳ Ｐゴシック" panose="020B0600070205080204" pitchFamily="34" charset="-128"/>
              </a:rPr>
              <a:t>s Collision Model</a:t>
            </a:r>
            <a:endParaRPr lang="en-US" altLang="en-US">
              <a:ea typeface="ＭＳ Ｐゴシック" panose="020B0600070205080204" pitchFamily="34" charset="-128"/>
            </a:endParaRPr>
          </a:p>
        </p:txBody>
      </p:sp>
      <p:sp>
        <p:nvSpPr>
          <p:cNvPr id="25602" name="Rectangle 3">
            <a:extLst>
              <a:ext uri="{FF2B5EF4-FFF2-40B4-BE49-F238E27FC236}">
                <a16:creationId xmlns:a16="http://schemas.microsoft.com/office/drawing/2014/main" id="{4166EFD6-216A-440E-B272-289215A22B76}"/>
              </a:ext>
            </a:extLst>
          </p:cNvPr>
          <p:cNvSpPr>
            <a:spLocks noGrp="1" noChangeArrowheads="1"/>
          </p:cNvSpPr>
          <p:nvPr>
            <p:ph type="body" idx="1"/>
          </p:nvPr>
        </p:nvSpPr>
        <p:spPr/>
        <p:txBody>
          <a:bodyPr/>
          <a:lstStyle/>
          <a:p>
            <a:pPr eaLnBrk="1" hangingPunct="1">
              <a:lnSpc>
                <a:spcPct val="90000"/>
              </a:lnSpc>
            </a:pPr>
            <a:r>
              <a:rPr lang="en-US" altLang="en-US" sz="2400">
                <a:ea typeface="ＭＳ Ｐゴシック" panose="020B0600070205080204" pitchFamily="34" charset="-128"/>
              </a:rPr>
              <a:t>Chadwick calculated that a  55 MeV photon would be required to produce the H atom recoil speeds. A 90 MeV photon was needed to produce the N atom speeds.</a:t>
            </a:r>
          </a:p>
          <a:p>
            <a:pPr eaLnBrk="1" hangingPunct="1">
              <a:lnSpc>
                <a:spcPct val="90000"/>
              </a:lnSpc>
            </a:pPr>
            <a:r>
              <a:rPr lang="en-US" altLang="en-US" sz="2400">
                <a:ea typeface="ＭＳ Ｐゴシック" panose="020B0600070205080204" pitchFamily="34" charset="-128"/>
              </a:rPr>
              <a:t>Chadwick noted </a:t>
            </a:r>
            <a:r>
              <a:rPr lang="ja-JP" altLang="en-US" sz="2400">
                <a:ea typeface="ＭＳ Ｐゴシック" panose="020B0600070205080204" pitchFamily="34" charset="-128"/>
              </a:rPr>
              <a:t>“</a:t>
            </a:r>
            <a:r>
              <a:rPr lang="en-US" altLang="ja-JP" sz="2400">
                <a:ea typeface="ＭＳ Ｐゴシック" panose="020B0600070205080204" pitchFamily="34" charset="-128"/>
              </a:rPr>
              <a:t>we must either relinquish the applications of the conservation of energy and momentum in these collisions or adopt another hypothesis about the nature of the [beryllium] radiation.</a:t>
            </a:r>
            <a:r>
              <a:rPr lang="ja-JP" altLang="en-US" sz="2400">
                <a:ea typeface="ＭＳ Ｐゴシック" panose="020B0600070205080204" pitchFamily="34" charset="-128"/>
              </a:rPr>
              <a:t>”</a:t>
            </a:r>
            <a:endParaRPr lang="en-US" altLang="ja-JP"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However, </a:t>
            </a:r>
            <a:r>
              <a:rPr lang="ja-JP" altLang="en-US" sz="2400">
                <a:ea typeface="ＭＳ Ｐゴシック" panose="020B0600070205080204" pitchFamily="34" charset="-128"/>
              </a:rPr>
              <a:t>“</a:t>
            </a:r>
            <a:r>
              <a:rPr lang="en-US" altLang="ja-JP" sz="2400">
                <a:ea typeface="ＭＳ Ｐゴシック" panose="020B0600070205080204" pitchFamily="34" charset="-128"/>
              </a:rPr>
              <a:t>If we suppose that the radiation consists of particles of mass very nearly equal to that of a proton, all the difficulties connected with the collisions disappear.</a:t>
            </a:r>
            <a:r>
              <a:rPr lang="ja-JP" altLang="en-US" sz="2400">
                <a:ea typeface="ＭＳ Ｐゴシック" panose="020B0600070205080204" pitchFamily="34" charset="-128"/>
              </a:rPr>
              <a:t>”</a:t>
            </a:r>
            <a:endParaRPr lang="en-US" altLang="ja-JP"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The transformation is     </a:t>
            </a:r>
            <a:r>
              <a:rPr lang="en-US" altLang="en-US" sz="2400" baseline="30000">
                <a:ea typeface="ＭＳ Ｐゴシック" panose="020B0600070205080204" pitchFamily="34" charset="-128"/>
              </a:rPr>
              <a:t>4</a:t>
            </a:r>
            <a:r>
              <a:rPr lang="en-US" altLang="en-US" sz="2400">
                <a:ea typeface="ＭＳ Ｐゴシック" panose="020B0600070205080204" pitchFamily="34" charset="-128"/>
              </a:rPr>
              <a:t>He + </a:t>
            </a:r>
            <a:r>
              <a:rPr lang="en-US" altLang="en-US" sz="2400" baseline="30000">
                <a:ea typeface="ＭＳ Ｐゴシック" panose="020B0600070205080204" pitchFamily="34" charset="-128"/>
              </a:rPr>
              <a:t>9</a:t>
            </a:r>
            <a:r>
              <a:rPr lang="en-US" altLang="en-US" sz="2400">
                <a:ea typeface="ＭＳ Ｐゴシック" panose="020B0600070205080204" pitchFamily="34" charset="-128"/>
              </a:rPr>
              <a:t>Be </a:t>
            </a:r>
            <a:r>
              <a:rPr lang="en-US" altLang="en-US" sz="2400">
                <a:ea typeface="ＭＳ Ｐゴシック" panose="020B0600070205080204" pitchFamily="34" charset="-128"/>
                <a:sym typeface="Symbol" pitchFamily="2" charset="2"/>
              </a:rPr>
              <a:t> </a:t>
            </a:r>
            <a:r>
              <a:rPr lang="en-US" altLang="en-US" sz="2400" baseline="30000">
                <a:ea typeface="ＭＳ Ｐゴシック" panose="020B0600070205080204" pitchFamily="34" charset="-128"/>
                <a:sym typeface="Symbol" pitchFamily="2" charset="2"/>
              </a:rPr>
              <a:t>12</a:t>
            </a:r>
            <a:r>
              <a:rPr lang="en-US" altLang="en-US" sz="2400">
                <a:ea typeface="ＭＳ Ｐゴシック" panose="020B0600070205080204" pitchFamily="34" charset="-128"/>
                <a:sym typeface="Symbol" pitchFamily="2" charset="2"/>
              </a:rPr>
              <a:t>C + </a:t>
            </a:r>
            <a:r>
              <a:rPr lang="en-US" altLang="en-US" sz="2400" baseline="30000">
                <a:ea typeface="ＭＳ Ｐゴシック" panose="020B0600070205080204" pitchFamily="34" charset="-128"/>
                <a:sym typeface="Symbol" pitchFamily="2" charset="2"/>
              </a:rPr>
              <a:t>1</a:t>
            </a:r>
            <a:r>
              <a:rPr lang="en-US" altLang="en-US" sz="2400">
                <a:ea typeface="ＭＳ Ｐゴシック" panose="020B0600070205080204" pitchFamily="34" charset="-128"/>
                <a:sym typeface="Symbol" pitchFamily="2" charset="2"/>
              </a:rPr>
              <a:t>n.</a:t>
            </a:r>
          </a:p>
          <a:p>
            <a:pPr eaLnBrk="1" hangingPunct="1">
              <a:lnSpc>
                <a:spcPct val="90000"/>
              </a:lnSpc>
            </a:pPr>
            <a:endParaRPr lang="en-US" altLang="en-US" sz="240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6D41EDE1-CA80-114C-7A1D-27F0DA1F3229}"/>
              </a:ext>
            </a:extLst>
          </p:cNvPr>
          <p:cNvSpPr>
            <a:spLocks noGrp="1"/>
          </p:cNvSpPr>
          <p:nvPr>
            <p:ph type="sldNum" sz="quarter" idx="12"/>
          </p:nvPr>
        </p:nvSpPr>
        <p:spPr/>
        <p:txBody>
          <a:bodyPr/>
          <a:lstStyle/>
          <a:p>
            <a:fld id="{6627FFA3-0C34-F643-BD69-B0BFB632C99A}"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86AE671D-5CC5-3240-9C62-8BDF590837D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Chadwick</a:t>
            </a:r>
            <a:r>
              <a:rPr lang="ja-JP" altLang="en-US">
                <a:ea typeface="ＭＳ Ｐゴシック" panose="020B0600070205080204" pitchFamily="34" charset="-128"/>
              </a:rPr>
              <a:t>’</a:t>
            </a:r>
            <a:r>
              <a:rPr lang="en-US" altLang="ja-JP">
                <a:ea typeface="ＭＳ Ｐゴシック" panose="020B0600070205080204" pitchFamily="34" charset="-128"/>
              </a:rPr>
              <a:t>s Calculations - 1</a:t>
            </a:r>
            <a:endParaRPr lang="en-US" altLang="en-US">
              <a:ea typeface="ＭＳ Ｐゴシック" panose="020B0600070205080204" pitchFamily="34" charset="-128"/>
            </a:endParaRPr>
          </a:p>
        </p:txBody>
      </p:sp>
      <p:sp>
        <p:nvSpPr>
          <p:cNvPr id="26626" name="Rectangle 3">
            <a:extLst>
              <a:ext uri="{FF2B5EF4-FFF2-40B4-BE49-F238E27FC236}">
                <a16:creationId xmlns:a16="http://schemas.microsoft.com/office/drawing/2014/main" id="{8F915CBE-AAE9-CBE2-2D5F-D71C38AE594C}"/>
              </a:ext>
            </a:extLst>
          </p:cNvPr>
          <p:cNvSpPr>
            <a:spLocks noGrp="1" noChangeArrowheads="1"/>
          </p:cNvSpPr>
          <p:nvPr>
            <p:ph type="body" sz="half" idx="1"/>
          </p:nvPr>
        </p:nvSpPr>
        <p:spPr>
          <a:xfrm>
            <a:off x="457200" y="1600200"/>
            <a:ext cx="8229600" cy="4525963"/>
          </a:xfrm>
        </p:spPr>
        <p:txBody>
          <a:bodyPr/>
          <a:lstStyle/>
          <a:p>
            <a:pPr eaLnBrk="1" hangingPunct="1"/>
            <a:r>
              <a:rPr lang="en-US" altLang="en-US" sz="2800">
                <a:ea typeface="ＭＳ Ｐゴシック" panose="020B0600070205080204" pitchFamily="34" charset="-128"/>
              </a:rPr>
              <a:t>Applying classical momentum and kinetic energy conservation for elastic collisions (all the speeds are nonrelativistic) to the hydrogen and nitrogen measurements, Chadwick was able to deduce the neutron</a:t>
            </a:r>
            <a:r>
              <a:rPr lang="ja-JP" altLang="en-US" sz="2800">
                <a:ea typeface="ＭＳ Ｐゴシック" panose="020B0600070205080204" pitchFamily="34" charset="-128"/>
              </a:rPr>
              <a:t>’</a:t>
            </a:r>
            <a:r>
              <a:rPr lang="en-US" altLang="ja-JP" sz="2800">
                <a:ea typeface="ＭＳ Ｐゴシック" panose="020B0600070205080204" pitchFamily="34" charset="-128"/>
              </a:rPr>
              <a:t>s mass from the speeds of the recoil protons and nitrogen atoms (with uncertainty due to 10% uncertainty in nitrogen recoil speed):</a:t>
            </a:r>
            <a:br>
              <a:rPr lang="en-US" altLang="ja-JP" sz="2800">
                <a:ea typeface="ＭＳ Ｐゴシック" panose="020B0600070205080204" pitchFamily="34" charset="-128"/>
              </a:rPr>
            </a:br>
            <a:br>
              <a:rPr lang="en-US" altLang="ja-JP" sz="2800">
                <a:ea typeface="ＭＳ Ｐゴシック" panose="020B0600070205080204" pitchFamily="34" charset="-128"/>
              </a:rPr>
            </a:br>
            <a:endParaRPr lang="en-US" altLang="en-US" sz="2800">
              <a:ea typeface="ＭＳ Ｐゴシック" panose="020B0600070205080204" pitchFamily="34" charset="-128"/>
            </a:endParaRPr>
          </a:p>
        </p:txBody>
      </p:sp>
      <p:graphicFrame>
        <p:nvGraphicFramePr>
          <p:cNvPr id="26627" name="Object 4">
            <a:extLst>
              <a:ext uri="{FF2B5EF4-FFF2-40B4-BE49-F238E27FC236}">
                <a16:creationId xmlns:a16="http://schemas.microsoft.com/office/drawing/2014/main" id="{318D37E2-7C6D-6F50-37FD-FF39090A2263}"/>
              </a:ext>
            </a:extLst>
          </p:cNvPr>
          <p:cNvGraphicFramePr>
            <a:graphicFrameLocks noChangeAspect="1"/>
          </p:cNvGraphicFramePr>
          <p:nvPr/>
        </p:nvGraphicFramePr>
        <p:xfrm>
          <a:off x="1028700" y="4713288"/>
          <a:ext cx="7010400" cy="1154112"/>
        </p:xfrm>
        <a:graphic>
          <a:graphicData uri="http://schemas.openxmlformats.org/presentationml/2006/ole">
            <mc:AlternateContent xmlns:mc="http://schemas.openxmlformats.org/markup-compatibility/2006">
              <mc:Choice xmlns:v="urn:schemas-microsoft-com:vml" Requires="v">
                <p:oleObj name="Equation" r:id="rId2" imgW="78701900" imgH="10820400" progId="Equation.DSMT4">
                  <p:embed/>
                </p:oleObj>
              </mc:Choice>
              <mc:Fallback>
                <p:oleObj name="Equation" r:id="rId2" imgW="78701900" imgH="108204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713288"/>
                        <a:ext cx="7010400" cy="115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5433E8E-9899-3BC2-26B2-465D137035B1}"/>
              </a:ext>
            </a:extLst>
          </p:cNvPr>
          <p:cNvSpPr>
            <a:spLocks noGrp="1"/>
          </p:cNvSpPr>
          <p:nvPr>
            <p:ph type="sldNum" sz="quarter" idx="12"/>
          </p:nvPr>
        </p:nvSpPr>
        <p:spPr/>
        <p:txBody>
          <a:bodyPr/>
          <a:lstStyle/>
          <a:p>
            <a:fld id="{8DC81650-717D-C445-A8DE-0696F281441E}"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AEA1A8E-5C96-7DE5-79BB-F7FE38474E1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Chadwick</a:t>
            </a:r>
            <a:r>
              <a:rPr lang="ja-JP" altLang="en-US">
                <a:ea typeface="ＭＳ Ｐゴシック" panose="020B0600070205080204" pitchFamily="34" charset="-128"/>
              </a:rPr>
              <a:t>’</a:t>
            </a:r>
            <a:r>
              <a:rPr lang="en-US" altLang="ja-JP">
                <a:ea typeface="ＭＳ Ｐゴシック" panose="020B0600070205080204" pitchFamily="34" charset="-128"/>
              </a:rPr>
              <a:t>s Calculations - 2</a:t>
            </a:r>
            <a:endParaRPr lang="en-US" altLang="en-US">
              <a:ea typeface="ＭＳ Ｐゴシック" panose="020B0600070205080204" pitchFamily="34" charset="-128"/>
            </a:endParaRPr>
          </a:p>
        </p:txBody>
      </p:sp>
      <p:sp>
        <p:nvSpPr>
          <p:cNvPr id="27650" name="Rectangle 3">
            <a:extLst>
              <a:ext uri="{FF2B5EF4-FFF2-40B4-BE49-F238E27FC236}">
                <a16:creationId xmlns:a16="http://schemas.microsoft.com/office/drawing/2014/main" id="{CED71CB8-375F-8531-B625-7D9AA7FED9E2}"/>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At that time Aston had not yet measured with his mass-spectrograph an accurate mass for a Be nucleus. However, the </a:t>
            </a:r>
            <a:r>
              <a:rPr lang="en-US" altLang="en-US" baseline="30000">
                <a:ea typeface="ＭＳ Ｐゴシック" panose="020B0600070205080204" pitchFamily="34" charset="-128"/>
              </a:rPr>
              <a:t>11</a:t>
            </a:r>
            <a:r>
              <a:rPr lang="en-US" altLang="en-US">
                <a:ea typeface="ＭＳ Ｐゴシック" panose="020B0600070205080204" pitchFamily="34" charset="-128"/>
              </a:rPr>
              <a:t>B nuclear mass had been measured. To obtain a more precise value for the neutron mass, Chadwick examined the neutrons and nitrogen atoms resulting from </a:t>
            </a:r>
            <a:r>
              <a:rPr lang="en-US" altLang="en-US">
                <a:ea typeface="ＭＳ Ｐゴシック" panose="020B0600070205080204" pitchFamily="34" charset="-128"/>
                <a:sym typeface="Symbol" pitchFamily="2" charset="2"/>
              </a:rPr>
              <a:t>-particle </a:t>
            </a:r>
            <a:r>
              <a:rPr lang="en-US" altLang="en-US">
                <a:ea typeface="ＭＳ Ｐゴシック" panose="020B0600070205080204" pitchFamily="34" charset="-128"/>
              </a:rPr>
              <a:t>collisions </a:t>
            </a:r>
            <a:r>
              <a:rPr lang="en-US" altLang="en-US">
                <a:ea typeface="ＭＳ Ｐゴシック" panose="020B0600070205080204" pitchFamily="34" charset="-128"/>
                <a:sym typeface="Symbol" pitchFamily="2" charset="2"/>
              </a:rPr>
              <a:t>with boron atoms</a:t>
            </a:r>
            <a:r>
              <a:rPr lang="en-US" altLang="en-US">
                <a:ea typeface="ＭＳ Ｐゴシック" panose="020B0600070205080204" pitchFamily="34" charset="-128"/>
              </a:rPr>
              <a:t>.</a:t>
            </a:r>
          </a:p>
        </p:txBody>
      </p:sp>
      <p:sp>
        <p:nvSpPr>
          <p:cNvPr id="2" name="Slide Number Placeholder 1">
            <a:extLst>
              <a:ext uri="{FF2B5EF4-FFF2-40B4-BE49-F238E27FC236}">
                <a16:creationId xmlns:a16="http://schemas.microsoft.com/office/drawing/2014/main" id="{BEC30307-8D01-E6E8-205A-9F7641B0A70B}"/>
              </a:ext>
            </a:extLst>
          </p:cNvPr>
          <p:cNvSpPr>
            <a:spLocks noGrp="1"/>
          </p:cNvSpPr>
          <p:nvPr>
            <p:ph type="sldNum" sz="quarter" idx="12"/>
          </p:nvPr>
        </p:nvSpPr>
        <p:spPr/>
        <p:txBody>
          <a:bodyPr/>
          <a:lstStyle/>
          <a:p>
            <a:fld id="{6627FFA3-0C34-F643-BD69-B0BFB632C99A}"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A183BFF-927F-DDD1-F8F0-EE03981B605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Chadwick</a:t>
            </a:r>
            <a:r>
              <a:rPr lang="ja-JP" altLang="en-US">
                <a:ea typeface="ＭＳ Ｐゴシック" panose="020B0600070205080204" pitchFamily="34" charset="-128"/>
              </a:rPr>
              <a:t>’</a:t>
            </a:r>
            <a:r>
              <a:rPr lang="en-US" altLang="ja-JP">
                <a:ea typeface="ＭＳ Ｐゴシック" panose="020B0600070205080204" pitchFamily="34" charset="-128"/>
              </a:rPr>
              <a:t>s Calculations - 3</a:t>
            </a:r>
            <a:endParaRPr lang="en-US" altLang="en-US">
              <a:ea typeface="ＭＳ Ｐゴシック" panose="020B0600070205080204" pitchFamily="34" charset="-128"/>
            </a:endParaRPr>
          </a:p>
        </p:txBody>
      </p:sp>
      <p:sp>
        <p:nvSpPr>
          <p:cNvPr id="28674" name="Rectangle 3">
            <a:extLst>
              <a:ext uri="{FF2B5EF4-FFF2-40B4-BE49-F238E27FC236}">
                <a16:creationId xmlns:a16="http://schemas.microsoft.com/office/drawing/2014/main" id="{199631B4-7B54-E830-E0FA-38A5881FB0CD}"/>
              </a:ext>
            </a:extLst>
          </p:cNvPr>
          <p:cNvSpPr>
            <a:spLocks noGrp="1" noChangeArrowheads="1"/>
          </p:cNvSpPr>
          <p:nvPr>
            <p:ph type="body" idx="1"/>
          </p:nvPr>
        </p:nvSpPr>
        <p:spPr/>
        <p:txBody>
          <a:bodyPr/>
          <a:lstStyle/>
          <a:p>
            <a:pPr eaLnBrk="1" hangingPunct="1"/>
            <a:r>
              <a:rPr lang="en-US" altLang="en-US" baseline="30000">
                <a:ea typeface="ＭＳ Ｐゴシック" panose="020B0600070205080204" pitchFamily="34" charset="-128"/>
              </a:rPr>
              <a:t>                 11</a:t>
            </a:r>
            <a:r>
              <a:rPr lang="en-US" altLang="en-US">
                <a:ea typeface="ＭＳ Ｐゴシック" panose="020B0600070205080204" pitchFamily="34" charset="-128"/>
              </a:rPr>
              <a:t>B + </a:t>
            </a:r>
            <a:r>
              <a:rPr lang="en-US" altLang="en-US" baseline="30000">
                <a:ea typeface="ＭＳ Ｐゴシック" panose="020B0600070205080204" pitchFamily="34" charset="-128"/>
              </a:rPr>
              <a:t>4</a:t>
            </a:r>
            <a:r>
              <a:rPr lang="en-US" altLang="en-US">
                <a:ea typeface="ＭＳ Ｐゴシック" panose="020B0600070205080204" pitchFamily="34" charset="-128"/>
              </a:rPr>
              <a:t>He </a:t>
            </a:r>
            <a:r>
              <a:rPr lang="en-US" altLang="en-US">
                <a:ea typeface="ＭＳ Ｐゴシック" panose="020B0600070205080204" pitchFamily="34" charset="-128"/>
                <a:sym typeface="Symbol" pitchFamily="2" charset="2"/>
              </a:rPr>
              <a:t></a:t>
            </a:r>
            <a:r>
              <a:rPr lang="en-US" altLang="en-US" baseline="30000">
                <a:ea typeface="ＭＳ Ｐゴシック" panose="020B0600070205080204" pitchFamily="34" charset="-128"/>
                <a:sym typeface="Symbol" pitchFamily="2" charset="2"/>
              </a:rPr>
              <a:t>14</a:t>
            </a:r>
            <a:r>
              <a:rPr lang="en-US" altLang="en-US">
                <a:ea typeface="ＭＳ Ｐゴシック" panose="020B0600070205080204" pitchFamily="34" charset="-128"/>
                <a:sym typeface="Symbol" pitchFamily="2" charset="2"/>
              </a:rPr>
              <a:t>N + </a:t>
            </a:r>
            <a:r>
              <a:rPr lang="en-US" altLang="en-US" baseline="30000">
                <a:ea typeface="ＭＳ Ｐゴシック" panose="020B0600070205080204" pitchFamily="34" charset="-128"/>
                <a:sym typeface="Symbol" pitchFamily="2" charset="2"/>
              </a:rPr>
              <a:t>1</a:t>
            </a:r>
            <a:r>
              <a:rPr lang="en-US" altLang="en-US">
                <a:ea typeface="ＭＳ Ｐゴシック" panose="020B0600070205080204" pitchFamily="34" charset="-128"/>
                <a:sym typeface="Symbol" pitchFamily="2" charset="2"/>
              </a:rPr>
              <a:t>n</a:t>
            </a:r>
          </a:p>
          <a:p>
            <a:pPr eaLnBrk="1" hangingPunct="1"/>
            <a:r>
              <a:rPr lang="en-US" altLang="en-US" sz="2800" i="1">
                <a:ea typeface="ＭＳ Ｐゴシック" panose="020B0600070205080204" pitchFamily="34" charset="-128"/>
              </a:rPr>
              <a:t>m</a:t>
            </a:r>
            <a:r>
              <a:rPr lang="en-US" altLang="en-US" sz="2800" baseline="-25000">
                <a:ea typeface="ＭＳ Ｐゴシック" panose="020B0600070205080204" pitchFamily="34" charset="-128"/>
              </a:rPr>
              <a:t>B</a:t>
            </a:r>
            <a:r>
              <a:rPr lang="en-US" altLang="en-US" sz="2800">
                <a:ea typeface="ＭＳ Ｐゴシック" panose="020B0600070205080204" pitchFamily="34" charset="-128"/>
              </a:rPr>
              <a:t> + (</a:t>
            </a:r>
            <a:r>
              <a:rPr lang="en-US" altLang="en-US" sz="2800" i="1">
                <a:ea typeface="ＭＳ Ｐゴシック" panose="020B0600070205080204" pitchFamily="34" charset="-128"/>
              </a:rPr>
              <a:t>m</a:t>
            </a:r>
            <a:r>
              <a:rPr lang="en-US" altLang="en-US" sz="2800" baseline="-25000">
                <a:ea typeface="ＭＳ Ｐゴシック" panose="020B0600070205080204" pitchFamily="34" charset="-128"/>
              </a:rPr>
              <a:t>He</a:t>
            </a:r>
            <a:r>
              <a:rPr lang="en-US" altLang="en-US" sz="2800">
                <a:ea typeface="ＭＳ Ｐゴシック" panose="020B0600070205080204" pitchFamily="34" charset="-128"/>
              </a:rPr>
              <a:t> + </a:t>
            </a:r>
            <a:r>
              <a:rPr lang="en-US" altLang="en-US" sz="2800" i="1">
                <a:ea typeface="ＭＳ Ｐゴシック" panose="020B0600070205080204" pitchFamily="34" charset="-128"/>
              </a:rPr>
              <a:t>KE</a:t>
            </a:r>
            <a:r>
              <a:rPr lang="en-US" altLang="en-US" sz="2800" baseline="-25000">
                <a:ea typeface="ＭＳ Ｐゴシック" panose="020B0600070205080204" pitchFamily="34" charset="-128"/>
              </a:rPr>
              <a:t>He</a:t>
            </a:r>
            <a:r>
              <a:rPr lang="en-US" altLang="en-US" sz="2800">
                <a:ea typeface="ＭＳ Ｐゴシック" panose="020B0600070205080204" pitchFamily="34" charset="-128"/>
              </a:rPr>
              <a:t>) = (</a:t>
            </a:r>
            <a:r>
              <a:rPr lang="en-US" altLang="en-US" sz="2800" i="1">
                <a:ea typeface="ＭＳ Ｐゴシック" panose="020B0600070205080204" pitchFamily="34" charset="-128"/>
              </a:rPr>
              <a:t>m</a:t>
            </a:r>
            <a:r>
              <a:rPr lang="en-US" altLang="en-US" sz="2800" baseline="-25000">
                <a:ea typeface="ＭＳ Ｐゴシック" panose="020B0600070205080204" pitchFamily="34" charset="-128"/>
              </a:rPr>
              <a:t>N</a:t>
            </a:r>
            <a:r>
              <a:rPr lang="en-US" altLang="en-US" sz="2800">
                <a:ea typeface="ＭＳ Ｐゴシック" panose="020B0600070205080204" pitchFamily="34" charset="-128"/>
              </a:rPr>
              <a:t> + </a:t>
            </a:r>
            <a:r>
              <a:rPr lang="en-US" altLang="en-US" sz="2800" i="1">
                <a:ea typeface="ＭＳ Ｐゴシック" panose="020B0600070205080204" pitchFamily="34" charset="-128"/>
              </a:rPr>
              <a:t>KE</a:t>
            </a:r>
            <a:r>
              <a:rPr lang="en-US" altLang="en-US" sz="2800" baseline="-25000">
                <a:ea typeface="ＭＳ Ｐゴシック" panose="020B0600070205080204" pitchFamily="34" charset="-128"/>
              </a:rPr>
              <a:t>N</a:t>
            </a:r>
            <a:r>
              <a:rPr lang="en-US" altLang="en-US" sz="2800">
                <a:ea typeface="ＭＳ Ｐゴシック" panose="020B0600070205080204" pitchFamily="34" charset="-128"/>
              </a:rPr>
              <a:t>) + (</a:t>
            </a:r>
            <a:r>
              <a:rPr lang="en-US" altLang="en-US" sz="2800" i="1">
                <a:ea typeface="ＭＳ Ｐゴシック" panose="020B0600070205080204" pitchFamily="34" charset="-128"/>
              </a:rPr>
              <a:t>m</a:t>
            </a:r>
            <a:r>
              <a:rPr lang="en-US" altLang="en-US" sz="2800" baseline="-25000">
                <a:ea typeface="ＭＳ Ｐゴシック" panose="020B0600070205080204" pitchFamily="34" charset="-128"/>
              </a:rPr>
              <a:t>n</a:t>
            </a:r>
            <a:r>
              <a:rPr lang="en-US" altLang="en-US" sz="2800">
                <a:ea typeface="ＭＳ Ｐゴシック" panose="020B0600070205080204" pitchFamily="34" charset="-128"/>
              </a:rPr>
              <a:t> + </a:t>
            </a:r>
            <a:r>
              <a:rPr lang="en-US" altLang="en-US" sz="2800" i="1">
                <a:ea typeface="ＭＳ Ｐゴシック" panose="020B0600070205080204" pitchFamily="34" charset="-128"/>
              </a:rPr>
              <a:t>KE</a:t>
            </a:r>
            <a:r>
              <a:rPr lang="en-US" altLang="en-US" sz="2800" baseline="-25000">
                <a:ea typeface="ＭＳ Ｐゴシック" panose="020B0600070205080204" pitchFamily="34" charset="-128"/>
              </a:rPr>
              <a:t>n</a:t>
            </a:r>
            <a:r>
              <a:rPr lang="en-US" altLang="en-US" sz="2800">
                <a:ea typeface="ＭＳ Ｐゴシック" panose="020B0600070205080204" pitchFamily="34" charset="-128"/>
              </a:rPr>
              <a:t>)</a:t>
            </a:r>
            <a:endParaRPr lang="en-US" altLang="en-US" sz="2800" baseline="-25000">
              <a:ea typeface="ＭＳ Ｐゴシック" panose="020B0600070205080204" pitchFamily="34" charset="-128"/>
            </a:endParaRPr>
          </a:p>
          <a:p>
            <a:pPr eaLnBrk="1" hangingPunct="1"/>
            <a:r>
              <a:rPr lang="en-US" altLang="en-US">
                <a:ea typeface="ＭＳ Ｐゴシック" panose="020B0600070205080204" pitchFamily="34" charset="-128"/>
              </a:rPr>
              <a:t>From his measurement of the particle kinetic energies and his knowledge of </a:t>
            </a:r>
            <a:r>
              <a:rPr lang="en-US" altLang="en-US" i="1">
                <a:ea typeface="ＭＳ Ｐゴシック" panose="020B0600070205080204" pitchFamily="34" charset="-128"/>
              </a:rPr>
              <a:t>m</a:t>
            </a:r>
            <a:r>
              <a:rPr lang="en-US" altLang="en-US" baseline="-25000">
                <a:ea typeface="ＭＳ Ｐゴシック" panose="020B0600070205080204" pitchFamily="34" charset="-128"/>
              </a:rPr>
              <a:t>B</a:t>
            </a:r>
            <a:r>
              <a:rPr lang="en-US" altLang="en-US">
                <a:ea typeface="ＭＳ Ｐゴシック" panose="020B0600070205080204" pitchFamily="34" charset="-128"/>
              </a:rPr>
              <a:t>, </a:t>
            </a:r>
            <a:r>
              <a:rPr lang="en-US" altLang="en-US" i="1">
                <a:ea typeface="ＭＳ Ｐゴシック" panose="020B0600070205080204" pitchFamily="34" charset="-128"/>
              </a:rPr>
              <a:t>m</a:t>
            </a:r>
            <a:r>
              <a:rPr lang="en-US" altLang="en-US" baseline="-25000">
                <a:ea typeface="ＭＳ Ｐゴシック" panose="020B0600070205080204" pitchFamily="34" charset="-128"/>
              </a:rPr>
              <a:t>He</a:t>
            </a:r>
            <a:r>
              <a:rPr lang="en-US" altLang="en-US">
                <a:ea typeface="ＭＳ Ｐゴシック" panose="020B0600070205080204" pitchFamily="34" charset="-128"/>
              </a:rPr>
              <a:t>, and </a:t>
            </a:r>
            <a:r>
              <a:rPr lang="en-US" altLang="en-US" i="1">
                <a:ea typeface="ＭＳ Ｐゴシック" panose="020B0600070205080204" pitchFamily="34" charset="-128"/>
              </a:rPr>
              <a:t>m</a:t>
            </a:r>
            <a:r>
              <a:rPr lang="en-US" altLang="en-US" baseline="-25000">
                <a:ea typeface="ＭＳ Ｐゴシック" panose="020B0600070205080204" pitchFamily="34" charset="-128"/>
              </a:rPr>
              <a:t>N</a:t>
            </a:r>
            <a:r>
              <a:rPr lang="en-US" altLang="en-US">
                <a:ea typeface="ＭＳ Ｐゴシック" panose="020B0600070205080204" pitchFamily="34" charset="-128"/>
              </a:rPr>
              <a:t>, Chadwick concluded </a:t>
            </a:r>
            <a:br>
              <a:rPr lang="en-US" altLang="en-US">
                <a:ea typeface="ＭＳ Ｐゴシック" panose="020B0600070205080204" pitchFamily="34" charset="-128"/>
              </a:rPr>
            </a:br>
            <a:r>
              <a:rPr lang="en-US" altLang="en-US" i="1">
                <a:ea typeface="ＭＳ Ｐゴシック" panose="020B0600070205080204" pitchFamily="34" charset="-128"/>
              </a:rPr>
              <a:t>m</a:t>
            </a:r>
            <a:r>
              <a:rPr lang="en-US" altLang="en-US" baseline="-25000">
                <a:ea typeface="ＭＳ Ｐゴシック" panose="020B0600070205080204" pitchFamily="34" charset="-128"/>
              </a:rPr>
              <a:t>n</a:t>
            </a:r>
            <a:r>
              <a:rPr lang="en-US" altLang="en-US">
                <a:ea typeface="ＭＳ Ｐゴシック" panose="020B0600070205080204" pitchFamily="34" charset="-128"/>
              </a:rPr>
              <a:t> = 1.0067 </a:t>
            </a:r>
            <a:r>
              <a:rPr lang="en-US" altLang="en-US">
                <a:ea typeface="ＭＳ Ｐゴシック" panose="020B0600070205080204" pitchFamily="34" charset="-128"/>
                <a:cs typeface="Arial" panose="020B0604020202020204" pitchFamily="34" charset="0"/>
              </a:rPr>
              <a:t>± 0.002 </a:t>
            </a:r>
            <a:r>
              <a:rPr lang="en-US" altLang="en-US">
                <a:ea typeface="ＭＳ Ｐゴシック" panose="020B0600070205080204" pitchFamily="34" charset="-128"/>
              </a:rPr>
              <a:t>u</a:t>
            </a:r>
          </a:p>
          <a:p>
            <a:pPr eaLnBrk="1" hangingPunct="1"/>
            <a:r>
              <a:rPr lang="en-US" altLang="en-US">
                <a:ea typeface="ＭＳ Ｐゴシック" panose="020B0600070205080204" pitchFamily="34" charset="-128"/>
              </a:rPr>
              <a:t>Today</a:t>
            </a:r>
            <a:r>
              <a:rPr lang="ja-JP" altLang="en-US">
                <a:ea typeface="ＭＳ Ｐゴシック" panose="020B0600070205080204" pitchFamily="34" charset="-128"/>
              </a:rPr>
              <a:t>’</a:t>
            </a:r>
            <a:r>
              <a:rPr lang="en-US" altLang="ja-JP">
                <a:ea typeface="ＭＳ Ｐゴシック" panose="020B0600070205080204" pitchFamily="34" charset="-128"/>
              </a:rPr>
              <a:t>s best measurements give</a:t>
            </a:r>
            <a:br>
              <a:rPr lang="en-US" altLang="ja-JP">
                <a:ea typeface="ＭＳ Ｐゴシック" panose="020B0600070205080204" pitchFamily="34" charset="-128"/>
              </a:rPr>
            </a:br>
            <a:r>
              <a:rPr lang="en-US" altLang="ja-JP" i="1">
                <a:ea typeface="ＭＳ Ｐゴシック" panose="020B0600070205080204" pitchFamily="34" charset="-128"/>
              </a:rPr>
              <a:t>m</a:t>
            </a:r>
            <a:r>
              <a:rPr lang="en-US" altLang="ja-JP" baseline="-25000">
                <a:ea typeface="ＭＳ Ｐゴシック" panose="020B0600070205080204" pitchFamily="34" charset="-128"/>
              </a:rPr>
              <a:t>n</a:t>
            </a:r>
            <a:r>
              <a:rPr lang="en-US" altLang="ja-JP">
                <a:ea typeface="ＭＳ Ｐゴシック" panose="020B0600070205080204" pitchFamily="34" charset="-128"/>
              </a:rPr>
              <a:t> = 1.00866</a:t>
            </a:r>
            <a:r>
              <a:rPr lang="en-US" altLang="ja-JP">
                <a:ea typeface="ＭＳ Ｐゴシック" panose="020B0600070205080204" pitchFamily="34" charset="-128"/>
                <a:cs typeface="Arial" panose="020B0604020202020204" pitchFamily="34" charset="0"/>
              </a:rPr>
              <a:t> </a:t>
            </a:r>
            <a:r>
              <a:rPr lang="en-US" altLang="ja-JP">
                <a:ea typeface="ＭＳ Ｐゴシック" panose="020B0600070205080204" pitchFamily="34" charset="-128"/>
              </a:rPr>
              <a:t>u</a:t>
            </a:r>
          </a:p>
          <a:p>
            <a:pPr eaLnBrk="1" hangingPunct="1"/>
            <a:endParaRPr lang="en-US" altLang="en-US">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A05D051-1CE0-D4EF-9788-397A3FA577C7}"/>
              </a:ext>
            </a:extLst>
          </p:cNvPr>
          <p:cNvSpPr>
            <a:spLocks noGrp="1"/>
          </p:cNvSpPr>
          <p:nvPr>
            <p:ph type="sldNum" sz="quarter" idx="12"/>
          </p:nvPr>
        </p:nvSpPr>
        <p:spPr/>
        <p:txBody>
          <a:bodyPr/>
          <a:lstStyle/>
          <a:p>
            <a:fld id="{6627FFA3-0C34-F643-BD69-B0BFB632C99A}"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E7894FAE-E665-96B3-5554-0E8C322FAE6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Chadwick</a:t>
            </a:r>
            <a:r>
              <a:rPr lang="ja-JP" altLang="en-US">
                <a:ea typeface="ＭＳ Ｐゴシック" panose="020B0600070205080204" pitchFamily="34" charset="-128"/>
              </a:rPr>
              <a:t>’</a:t>
            </a:r>
            <a:r>
              <a:rPr lang="en-US" altLang="ja-JP">
                <a:ea typeface="ＭＳ Ｐゴシック" panose="020B0600070205080204" pitchFamily="34" charset="-128"/>
              </a:rPr>
              <a:t>s Calculations - 4</a:t>
            </a:r>
            <a:endParaRPr lang="en-US" altLang="en-US">
              <a:ea typeface="ＭＳ Ｐゴシック" panose="020B0600070205080204" pitchFamily="34" charset="-128"/>
            </a:endParaRPr>
          </a:p>
        </p:txBody>
      </p:sp>
      <p:sp>
        <p:nvSpPr>
          <p:cNvPr id="29698" name="Rectangle 3">
            <a:extLst>
              <a:ext uri="{FF2B5EF4-FFF2-40B4-BE49-F238E27FC236}">
                <a16:creationId xmlns:a16="http://schemas.microsoft.com/office/drawing/2014/main" id="{ECB2A611-D7E9-EB3D-C08E-D4B7C0000841}"/>
              </a:ext>
            </a:extLst>
          </p:cNvPr>
          <p:cNvSpPr>
            <a:spLocks noGrp="1" noChangeArrowheads="1"/>
          </p:cNvSpPr>
          <p:nvPr>
            <p:ph type="body" idx="1"/>
          </p:nvPr>
        </p:nvSpPr>
        <p:spPr/>
        <p:txBody>
          <a:bodyPr/>
          <a:lstStyle/>
          <a:p>
            <a:pPr eaLnBrk="1" hangingPunct="1">
              <a:lnSpc>
                <a:spcPct val="90000"/>
              </a:lnSpc>
            </a:pPr>
            <a:r>
              <a:rPr lang="en-US" altLang="en-US" sz="2400">
                <a:ea typeface="ＭＳ Ｐゴシック" panose="020B0600070205080204" pitchFamily="34" charset="-128"/>
              </a:rPr>
              <a:t>Having established the mass of the neutron, Chadwick used neutron scattering measurements to determine the size of Pb, Cu, and C nuclei.</a:t>
            </a:r>
          </a:p>
          <a:p>
            <a:pPr eaLnBrk="1" hangingPunct="1">
              <a:lnSpc>
                <a:spcPct val="90000"/>
              </a:lnSpc>
            </a:pPr>
            <a:r>
              <a:rPr lang="en-US" altLang="en-US" sz="2400">
                <a:ea typeface="ＭＳ Ｐゴシック" panose="020B0600070205080204" pitchFamily="34" charset="-128"/>
              </a:rPr>
              <a:t>Let </a:t>
            </a:r>
            <a:r>
              <a:rPr lang="en-US" altLang="en-US" sz="2400">
                <a:ea typeface="ＭＳ Ｐゴシック" panose="020B0600070205080204" pitchFamily="34" charset="-128"/>
                <a:sym typeface="Symbol" pitchFamily="2" charset="2"/>
              </a:rPr>
              <a:t></a:t>
            </a:r>
            <a:r>
              <a:rPr lang="en-US" altLang="en-US" sz="2400" i="1">
                <a:ea typeface="ＭＳ Ｐゴシック" panose="020B0600070205080204" pitchFamily="34" charset="-128"/>
                <a:sym typeface="Symbol" pitchFamily="2" charset="2"/>
              </a:rPr>
              <a:t>r</a:t>
            </a:r>
            <a:r>
              <a:rPr lang="en-US" altLang="en-US" sz="2400" baseline="30000">
                <a:ea typeface="ＭＳ Ｐゴシック" panose="020B0600070205080204" pitchFamily="34" charset="-128"/>
                <a:sym typeface="Symbol" pitchFamily="2" charset="2"/>
              </a:rPr>
              <a:t>2</a:t>
            </a:r>
            <a:r>
              <a:rPr lang="en-US" altLang="en-US" sz="2400">
                <a:ea typeface="ＭＳ Ｐゴシック" panose="020B0600070205080204" pitchFamily="34" charset="-128"/>
                <a:sym typeface="Symbol" pitchFamily="2" charset="2"/>
              </a:rPr>
              <a:t> = </a:t>
            </a:r>
            <a:r>
              <a:rPr lang="en-US" altLang="en-US" sz="2400">
                <a:ea typeface="ＭＳ Ｐゴシック" panose="020B0600070205080204" pitchFamily="34" charset="-128"/>
              </a:rPr>
              <a:t>nuclear</a:t>
            </a:r>
            <a:r>
              <a:rPr lang="en-US" altLang="en-US" sz="2400">
                <a:ea typeface="ＭＳ Ｐゴシック" panose="020B0600070205080204" pitchFamily="34" charset="-128"/>
                <a:sym typeface="Symbol" pitchFamily="2" charset="2"/>
              </a:rPr>
              <a:t> </a:t>
            </a:r>
            <a:r>
              <a:rPr lang="en-US" altLang="en-US" sz="2400">
                <a:ea typeface="ＭＳ Ｐゴシック" panose="020B0600070205080204" pitchFamily="34" charset="-128"/>
              </a:rPr>
              <a:t>scattering cross-section, </a:t>
            </a:r>
            <a:br>
              <a:rPr lang="en-US" altLang="en-US" sz="2400">
                <a:ea typeface="ＭＳ Ｐゴシック" panose="020B0600070205080204" pitchFamily="34" charset="-128"/>
              </a:rPr>
            </a:br>
            <a:r>
              <a:rPr lang="en-US" altLang="en-US" sz="2400" i="1">
                <a:ea typeface="ＭＳ Ｐゴシック" panose="020B0600070205080204" pitchFamily="34" charset="-128"/>
              </a:rPr>
              <a:t>n</a:t>
            </a:r>
            <a:r>
              <a:rPr lang="en-US" altLang="en-US" sz="2400">
                <a:ea typeface="ＭＳ Ｐゴシック" panose="020B0600070205080204" pitchFamily="34" charset="-128"/>
              </a:rPr>
              <a:t> = density of scattering centers in substance,</a:t>
            </a:r>
            <a:br>
              <a:rPr lang="en-US" altLang="en-US" sz="2400">
                <a:ea typeface="ＭＳ Ｐゴシック" panose="020B0600070205080204" pitchFamily="34" charset="-128"/>
              </a:rPr>
            </a:br>
            <a:r>
              <a:rPr lang="en-US" altLang="en-US" sz="2400" i="1">
                <a:ea typeface="ＭＳ Ｐゴシック" panose="020B0600070205080204" pitchFamily="34" charset="-128"/>
              </a:rPr>
              <a:t>t</a:t>
            </a:r>
            <a:r>
              <a:rPr lang="en-US" altLang="en-US" sz="2400">
                <a:ea typeface="ＭＳ Ｐゴシック" panose="020B0600070205080204" pitchFamily="34" charset="-128"/>
              </a:rPr>
              <a:t> = thickness of sample.</a:t>
            </a:r>
            <a:br>
              <a:rPr lang="en-US" altLang="en-US" sz="2400">
                <a:ea typeface="ＭＳ Ｐゴシック" panose="020B0600070205080204" pitchFamily="34" charset="-128"/>
              </a:rPr>
            </a:br>
            <a:r>
              <a:rPr lang="en-US" altLang="en-US" sz="2400">
                <a:ea typeface="ＭＳ Ｐゴシック" panose="020B0600070205080204" pitchFamily="34" charset="-128"/>
              </a:rPr>
              <a:t>Then </a:t>
            </a:r>
            <a:r>
              <a:rPr lang="en-US" altLang="en-US" sz="2400">
                <a:ea typeface="ＭＳ Ｐゴシック" panose="020B0600070205080204" pitchFamily="34" charset="-128"/>
                <a:sym typeface="Symbol" pitchFamily="2" charset="2"/>
              </a:rPr>
              <a:t></a:t>
            </a:r>
            <a:r>
              <a:rPr lang="en-US" altLang="en-US" sz="2400" i="1">
                <a:ea typeface="ＭＳ Ｐゴシック" panose="020B0600070205080204" pitchFamily="34" charset="-128"/>
                <a:sym typeface="Symbol" pitchFamily="2" charset="2"/>
              </a:rPr>
              <a:t>r</a:t>
            </a:r>
            <a:r>
              <a:rPr lang="en-US" altLang="en-US" sz="2400" baseline="30000">
                <a:ea typeface="ＭＳ Ｐゴシック" panose="020B0600070205080204" pitchFamily="34" charset="-128"/>
                <a:sym typeface="Symbol" pitchFamily="2" charset="2"/>
              </a:rPr>
              <a:t>2</a:t>
            </a:r>
            <a:r>
              <a:rPr lang="en-US" altLang="en-US" sz="2400" i="1">
                <a:ea typeface="ＭＳ Ｐゴシック" panose="020B0600070205080204" pitchFamily="34" charset="-128"/>
                <a:sym typeface="Symbol" pitchFamily="2" charset="2"/>
              </a:rPr>
              <a:t>nt</a:t>
            </a:r>
            <a:r>
              <a:rPr lang="en-US" altLang="en-US" sz="2400">
                <a:ea typeface="ＭＳ Ｐゴシック" panose="020B0600070205080204" pitchFamily="34" charset="-128"/>
              </a:rPr>
              <a:t> </a:t>
            </a:r>
            <a:r>
              <a:rPr lang="en-US" altLang="en-US" sz="2400">
                <a:ea typeface="ＭＳ Ｐゴシック" panose="020B0600070205080204" pitchFamily="34" charset="-128"/>
                <a:sym typeface="Symbol" pitchFamily="2" charset="2"/>
              </a:rPr>
              <a:t>=</a:t>
            </a:r>
            <a:r>
              <a:rPr lang="en-US" altLang="en-US" sz="2400">
                <a:ea typeface="ＭＳ Ｐゴシック" panose="020B0600070205080204" pitchFamily="34" charset="-128"/>
              </a:rPr>
              <a:t> fraction of neutrons scattered</a:t>
            </a:r>
            <a:r>
              <a:rPr lang="en-US" altLang="en-US" sz="2400">
                <a:ea typeface="ＭＳ Ｐゴシック" panose="020B0600070205080204" pitchFamily="34" charset="-128"/>
                <a:sym typeface="Symbol" pitchFamily="2" charset="2"/>
              </a:rPr>
              <a:t>.</a:t>
            </a:r>
          </a:p>
          <a:p>
            <a:pPr eaLnBrk="1" hangingPunct="1">
              <a:lnSpc>
                <a:spcPct val="90000"/>
              </a:lnSpc>
            </a:pPr>
            <a:r>
              <a:rPr lang="en-US" altLang="en-US" sz="2400">
                <a:ea typeface="ＭＳ Ｐゴシック" panose="020B0600070205080204" pitchFamily="34" charset="-128"/>
                <a:sym typeface="Symbol" pitchFamily="2" charset="2"/>
              </a:rPr>
              <a:t>Chadwick found that placing a 1 inch block of lead between his source and counter reduced the neutron count rate from 190/hr to 166/hr. From this he concluded, </a:t>
            </a:r>
            <a:r>
              <a:rPr lang="en-US" altLang="en-US" sz="2400" i="1">
                <a:ea typeface="ＭＳ Ｐゴシック" panose="020B0600070205080204" pitchFamily="34" charset="-128"/>
                <a:sym typeface="Symbol" pitchFamily="2" charset="2"/>
              </a:rPr>
              <a:t>r</a:t>
            </a:r>
            <a:r>
              <a:rPr lang="en-US" altLang="en-US" sz="2400" baseline="-25000">
                <a:ea typeface="ＭＳ Ｐゴシック" panose="020B0600070205080204" pitchFamily="34" charset="-128"/>
                <a:sym typeface="Symbol" pitchFamily="2" charset="2"/>
              </a:rPr>
              <a:t>Pb</a:t>
            </a:r>
            <a:r>
              <a:rPr lang="en-US" altLang="en-US" sz="2400">
                <a:ea typeface="ＭＳ Ｐゴシック" panose="020B0600070205080204" pitchFamily="34" charset="-128"/>
                <a:sym typeface="Symbol" pitchFamily="2" charset="2"/>
              </a:rPr>
              <a:t> = 7 x 10</a:t>
            </a:r>
            <a:r>
              <a:rPr lang="en-US" altLang="en-US" sz="2400" baseline="30000">
                <a:ea typeface="ＭＳ Ｐゴシック" panose="020B0600070205080204" pitchFamily="34" charset="-128"/>
                <a:sym typeface="Symbol" pitchFamily="2" charset="2"/>
              </a:rPr>
              <a:t>-15</a:t>
            </a:r>
            <a:r>
              <a:rPr lang="en-US" altLang="en-US" sz="2400">
                <a:ea typeface="ＭＳ Ｐゴシック" panose="020B0600070205080204" pitchFamily="34" charset="-128"/>
                <a:sym typeface="Symbol" pitchFamily="2" charset="2"/>
              </a:rPr>
              <a:t> m = 7 fm.</a:t>
            </a:r>
          </a:p>
          <a:p>
            <a:pPr eaLnBrk="1" hangingPunct="1">
              <a:lnSpc>
                <a:spcPct val="90000"/>
              </a:lnSpc>
            </a:pPr>
            <a:r>
              <a:rPr lang="en-US" altLang="en-US" sz="2400">
                <a:ea typeface="ＭＳ Ｐゴシック" panose="020B0600070205080204" pitchFamily="34" charset="-128"/>
                <a:sym typeface="Symbol" pitchFamily="2" charset="2"/>
              </a:rPr>
              <a:t>For Cu and C he found: </a:t>
            </a:r>
            <a:r>
              <a:rPr lang="en-US" altLang="en-US" sz="2400" i="1">
                <a:ea typeface="ＭＳ Ｐゴシック" panose="020B0600070205080204" pitchFamily="34" charset="-128"/>
                <a:sym typeface="Symbol" pitchFamily="2" charset="2"/>
              </a:rPr>
              <a:t>r</a:t>
            </a:r>
            <a:r>
              <a:rPr lang="en-US" altLang="en-US" sz="2400" baseline="-25000">
                <a:ea typeface="ＭＳ Ｐゴシック" panose="020B0600070205080204" pitchFamily="34" charset="-128"/>
                <a:sym typeface="Symbol" pitchFamily="2" charset="2"/>
              </a:rPr>
              <a:t>Cu</a:t>
            </a:r>
            <a:r>
              <a:rPr lang="en-US" altLang="en-US" sz="2400">
                <a:ea typeface="ＭＳ Ｐゴシック" panose="020B0600070205080204" pitchFamily="34" charset="-128"/>
                <a:sym typeface="Symbol" pitchFamily="2" charset="2"/>
              </a:rPr>
              <a:t> = 6 fm and </a:t>
            </a:r>
            <a:r>
              <a:rPr lang="en-US" altLang="en-US" sz="2400" i="1">
                <a:ea typeface="ＭＳ Ｐゴシック" panose="020B0600070205080204" pitchFamily="34" charset="-128"/>
                <a:sym typeface="Symbol" pitchFamily="2" charset="2"/>
              </a:rPr>
              <a:t>r</a:t>
            </a:r>
            <a:r>
              <a:rPr lang="en-US" altLang="en-US" sz="2400" baseline="-25000">
                <a:ea typeface="ＭＳ Ｐゴシック" panose="020B0600070205080204" pitchFamily="34" charset="-128"/>
                <a:sym typeface="Symbol" pitchFamily="2" charset="2"/>
              </a:rPr>
              <a:t>C</a:t>
            </a:r>
            <a:r>
              <a:rPr lang="en-US" altLang="en-US" sz="2400">
                <a:ea typeface="ＭＳ Ｐゴシック" panose="020B0600070205080204" pitchFamily="34" charset="-128"/>
                <a:sym typeface="Symbol" pitchFamily="2" charset="2"/>
              </a:rPr>
              <a:t> = 3.5 fm.</a:t>
            </a:r>
          </a:p>
        </p:txBody>
      </p:sp>
      <p:sp>
        <p:nvSpPr>
          <p:cNvPr id="2" name="Slide Number Placeholder 1">
            <a:extLst>
              <a:ext uri="{FF2B5EF4-FFF2-40B4-BE49-F238E27FC236}">
                <a16:creationId xmlns:a16="http://schemas.microsoft.com/office/drawing/2014/main" id="{58097F09-BBD2-8276-74C4-AE5198D467B7}"/>
              </a:ext>
            </a:extLst>
          </p:cNvPr>
          <p:cNvSpPr>
            <a:spLocks noGrp="1"/>
          </p:cNvSpPr>
          <p:nvPr>
            <p:ph type="sldNum" sz="quarter" idx="12"/>
          </p:nvPr>
        </p:nvSpPr>
        <p:spPr/>
        <p:txBody>
          <a:bodyPr/>
          <a:lstStyle/>
          <a:p>
            <a:fld id="{6627FFA3-0C34-F643-BD69-B0BFB632C99A}"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9ECC002-3D40-B28F-40CD-B864A430993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Problems Solved</a:t>
            </a:r>
          </a:p>
        </p:txBody>
      </p:sp>
      <p:sp>
        <p:nvSpPr>
          <p:cNvPr id="30722" name="Rectangle 3">
            <a:extLst>
              <a:ext uri="{FF2B5EF4-FFF2-40B4-BE49-F238E27FC236}">
                <a16:creationId xmlns:a16="http://schemas.microsoft.com/office/drawing/2014/main" id="{04B85C47-3493-61EB-FA33-5B1331DCABE6}"/>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With Chadwick</a:t>
            </a:r>
            <a:r>
              <a:rPr lang="ja-JP" altLang="en-US">
                <a:ea typeface="ＭＳ Ｐゴシック" panose="020B0600070205080204" pitchFamily="34" charset="-128"/>
              </a:rPr>
              <a:t>’</a:t>
            </a:r>
            <a:r>
              <a:rPr lang="en-US" altLang="ja-JP">
                <a:ea typeface="ＭＳ Ｐゴシック" panose="020B0600070205080204" pitchFamily="34" charset="-128"/>
              </a:rPr>
              <a:t>s discovery, scientists no longer supposed that the nucleus contained electrons. An atomic nucleus consists of </a:t>
            </a:r>
            <a:r>
              <a:rPr lang="en-US" altLang="ja-JP" i="1">
                <a:ea typeface="ＭＳ Ｐゴシック" panose="020B0600070205080204" pitchFamily="34" charset="-128"/>
              </a:rPr>
              <a:t>Z</a:t>
            </a:r>
            <a:r>
              <a:rPr lang="en-US" altLang="ja-JP">
                <a:ea typeface="ＭＳ Ｐゴシック" panose="020B0600070205080204" pitchFamily="34" charset="-128"/>
              </a:rPr>
              <a:t> protons and </a:t>
            </a:r>
            <a:br>
              <a:rPr lang="en-US" altLang="ja-JP">
                <a:ea typeface="ＭＳ Ｐゴシック" panose="020B0600070205080204" pitchFamily="34" charset="-128"/>
              </a:rPr>
            </a:br>
            <a:r>
              <a:rPr lang="en-US" altLang="ja-JP">
                <a:ea typeface="ＭＳ Ｐゴシック" panose="020B0600070205080204" pitchFamily="34" charset="-128"/>
              </a:rPr>
              <a:t>(</a:t>
            </a:r>
            <a:r>
              <a:rPr lang="en-US" altLang="ja-JP" i="1">
                <a:ea typeface="ＭＳ Ｐゴシック" panose="020B0600070205080204" pitchFamily="34" charset="-128"/>
              </a:rPr>
              <a:t>A</a:t>
            </a:r>
            <a:r>
              <a:rPr lang="en-US" altLang="ja-JP">
                <a:ea typeface="ＭＳ Ｐゴシック" panose="020B0600070205080204" pitchFamily="34" charset="-128"/>
              </a:rPr>
              <a:t>-</a:t>
            </a:r>
            <a:r>
              <a:rPr lang="en-US" altLang="ja-JP" i="1">
                <a:ea typeface="ＭＳ Ｐゴシック" panose="020B0600070205080204" pitchFamily="34" charset="-128"/>
              </a:rPr>
              <a:t>Z</a:t>
            </a:r>
            <a:r>
              <a:rPr lang="en-US" altLang="ja-JP">
                <a:ea typeface="ＭＳ Ｐゴシック" panose="020B0600070205080204" pitchFamily="34" charset="-128"/>
              </a:rPr>
              <a:t>) neutrons. </a:t>
            </a:r>
          </a:p>
          <a:p>
            <a:pPr eaLnBrk="1" hangingPunct="1"/>
            <a:r>
              <a:rPr lang="en-US" altLang="en-US">
                <a:ea typeface="ＭＳ Ｐゴシック" panose="020B0600070205080204" pitchFamily="34" charset="-128"/>
              </a:rPr>
              <a:t>With 7 protons and 7 neutrons (14 half-integer spin particles), the integer spin of the nitrogen nucleus was explained.</a:t>
            </a:r>
          </a:p>
        </p:txBody>
      </p:sp>
      <p:sp>
        <p:nvSpPr>
          <p:cNvPr id="2" name="Slide Number Placeholder 1">
            <a:extLst>
              <a:ext uri="{FF2B5EF4-FFF2-40B4-BE49-F238E27FC236}">
                <a16:creationId xmlns:a16="http://schemas.microsoft.com/office/drawing/2014/main" id="{C820647B-8EBD-C810-7CF0-427E6CBDB0B7}"/>
              </a:ext>
            </a:extLst>
          </p:cNvPr>
          <p:cNvSpPr>
            <a:spLocks noGrp="1"/>
          </p:cNvSpPr>
          <p:nvPr>
            <p:ph type="sldNum" sz="quarter" idx="12"/>
          </p:nvPr>
        </p:nvSpPr>
        <p:spPr/>
        <p:txBody>
          <a:bodyPr/>
          <a:lstStyle/>
          <a:p>
            <a:fld id="{6627FFA3-0C34-F643-BD69-B0BFB632C99A}"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304C0E7-325A-D775-74F4-52923F54218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Nobel Prize</a:t>
            </a:r>
          </a:p>
        </p:txBody>
      </p:sp>
      <p:sp>
        <p:nvSpPr>
          <p:cNvPr id="31746" name="Rectangle 3">
            <a:extLst>
              <a:ext uri="{FF2B5EF4-FFF2-40B4-BE49-F238E27FC236}">
                <a16:creationId xmlns:a16="http://schemas.microsoft.com/office/drawing/2014/main" id="{56D14397-512E-207F-9873-5E6D042E3AC7}"/>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James Chadwick was awarded the 1935 Nobel Prize in Physics. As noted in the presentation speech, </a:t>
            </a:r>
            <a:r>
              <a:rPr lang="ja-JP" altLang="en-US">
                <a:ea typeface="ＭＳ Ｐゴシック" panose="020B0600070205080204" pitchFamily="34" charset="-128"/>
              </a:rPr>
              <a:t>“</a:t>
            </a:r>
            <a:r>
              <a:rPr lang="en-US" altLang="ja-JP">
                <a:ea typeface="ＭＳ Ｐゴシック" panose="020B0600070205080204" pitchFamily="34" charset="-128"/>
              </a:rPr>
              <a:t>By a combination of intuition, logical thought, and experimental research Professor J. Chadwick … has succeeded in proving the existence of the neutron and establishing its properties.</a:t>
            </a:r>
            <a:r>
              <a:rPr lang="ja-JP" altLang="en-US">
                <a:ea typeface="ＭＳ Ｐゴシック" panose="020B0600070205080204" pitchFamily="34" charset="-128"/>
              </a:rPr>
              <a:t>”</a:t>
            </a:r>
            <a:r>
              <a:rPr lang="en-US" altLang="ja-JP">
                <a:ea typeface="ＭＳ Ｐゴシック" panose="020B0600070205080204" pitchFamily="34" charset="-128"/>
              </a:rPr>
              <a:t> (www.nobelprize.org)</a:t>
            </a:r>
            <a:endParaRPr lang="en-US" altLang="en-US">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BF59D44C-428F-6788-71FB-A76CD7737AEC}"/>
              </a:ext>
            </a:extLst>
          </p:cNvPr>
          <p:cNvSpPr>
            <a:spLocks noGrp="1"/>
          </p:cNvSpPr>
          <p:nvPr>
            <p:ph type="sldNum" sz="quarter" idx="12"/>
          </p:nvPr>
        </p:nvSpPr>
        <p:spPr/>
        <p:txBody>
          <a:bodyPr/>
          <a:lstStyle/>
          <a:p>
            <a:fld id="{6627FFA3-0C34-F643-BD69-B0BFB632C99A}"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5F64F7A-CD20-9E83-67A6-8452E2F94980}"/>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rPr>
              <a:t>Deuterium - 1</a:t>
            </a:r>
          </a:p>
        </p:txBody>
      </p:sp>
      <p:sp>
        <p:nvSpPr>
          <p:cNvPr id="32770" name="Rectangle 3">
            <a:extLst>
              <a:ext uri="{FF2B5EF4-FFF2-40B4-BE49-F238E27FC236}">
                <a16:creationId xmlns:a16="http://schemas.microsoft.com/office/drawing/2014/main" id="{037A7C5C-CD21-4689-2642-A8A37DD107DB}"/>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A few weeks before Chadwick</a:t>
            </a:r>
            <a:r>
              <a:rPr lang="ja-JP" altLang="en-US" sz="2800">
                <a:ea typeface="ＭＳ Ｐゴシック" panose="020B0600070205080204" pitchFamily="34" charset="-128"/>
              </a:rPr>
              <a:t>’</a:t>
            </a:r>
            <a:r>
              <a:rPr lang="en-US" altLang="ja-JP" sz="2800">
                <a:ea typeface="ＭＳ Ｐゴシック" panose="020B0600070205080204" pitchFamily="34" charset="-128"/>
              </a:rPr>
              <a:t>s experiments, Harold Urey, working with Ferdinand Brickewedde, and George Murphy, had demonstrated the existence of </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H or deuterium, the hydrogen isotope that contains one proton and one neutron. They had evaporated two </a:t>
            </a:r>
            <a:br>
              <a:rPr lang="en-US" altLang="ja-JP" sz="2800">
                <a:ea typeface="ＭＳ Ｐゴシック" panose="020B0600070205080204" pitchFamily="34" charset="-128"/>
              </a:rPr>
            </a:br>
            <a:r>
              <a:rPr lang="en-US" altLang="ja-JP" sz="2800">
                <a:ea typeface="ＭＳ Ｐゴシック" panose="020B0600070205080204" pitchFamily="34" charset="-128"/>
              </a:rPr>
              <a:t>4 liter samples of liquid hydrogen down to a few cm</a:t>
            </a:r>
            <a:r>
              <a:rPr lang="en-US" altLang="ja-JP" sz="2800" baseline="30000">
                <a:ea typeface="ＭＳ Ｐゴシック" panose="020B0600070205080204" pitchFamily="34" charset="-128"/>
              </a:rPr>
              <a:t>3</a:t>
            </a:r>
            <a:r>
              <a:rPr lang="en-US" altLang="ja-JP" sz="2800">
                <a:ea typeface="ＭＳ Ｐゴシック" panose="020B0600070205080204" pitchFamily="34" charset="-128"/>
              </a:rPr>
              <a:t> at the triple point of hydrogen (13.95 K) and examined the residue (excited in a discharge tube) with a high dispersion spectrograph.</a:t>
            </a:r>
            <a:endParaRPr lang="en-US" altLang="en-US" sz="280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CC2A9F80-1AFC-225D-8A09-4143EB89B376}"/>
              </a:ext>
            </a:extLst>
          </p:cNvPr>
          <p:cNvSpPr>
            <a:spLocks noGrp="1"/>
          </p:cNvSpPr>
          <p:nvPr>
            <p:ph type="sldNum" sz="quarter" idx="12"/>
          </p:nvPr>
        </p:nvSpPr>
        <p:spPr/>
        <p:txBody>
          <a:bodyPr/>
          <a:lstStyle/>
          <a:p>
            <a:fld id="{6627FFA3-0C34-F643-BD69-B0BFB632C99A}"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2DB9EE87-D3CD-84DA-A24F-BF9A56B0511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1920s Model of the Nucleus</a:t>
            </a:r>
          </a:p>
        </p:txBody>
      </p:sp>
      <p:sp>
        <p:nvSpPr>
          <p:cNvPr id="15362" name="Rectangle 3">
            <a:extLst>
              <a:ext uri="{FF2B5EF4-FFF2-40B4-BE49-F238E27FC236}">
                <a16:creationId xmlns:a16="http://schemas.microsoft.com/office/drawing/2014/main" id="{43B38FD6-C5B1-7ABD-244A-EE85E0022BEB}"/>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Ernest Rutherford, Hans Geiger, and Ernest Marsden demonstrated the existence of the atomic nucleus with their </a:t>
            </a:r>
            <a:r>
              <a:rPr lang="en-US" altLang="en-US" sz="2800">
                <a:ea typeface="ＭＳ Ｐゴシック" panose="020B0600070205080204" pitchFamily="34" charset="-128"/>
                <a:sym typeface="Symbol" pitchFamily="2" charset="2"/>
              </a:rPr>
              <a:t>-particle scattering experiments 1909-1913.</a:t>
            </a:r>
          </a:p>
          <a:p>
            <a:pPr eaLnBrk="1" hangingPunct="1">
              <a:lnSpc>
                <a:spcPct val="90000"/>
              </a:lnSpc>
            </a:pPr>
            <a:r>
              <a:rPr lang="en-US" altLang="en-US" sz="2800">
                <a:ea typeface="ＭＳ Ｐゴシック" panose="020B0600070205080204" pitchFamily="34" charset="-128"/>
                <a:sym typeface="Symbol" pitchFamily="2" charset="2"/>
              </a:rPr>
              <a:t>Rutherford showed in 1919 that -particle (He nucleus) collisions with N nuclei eject protons. Thus, the atomic nucleus contains protons.</a:t>
            </a:r>
          </a:p>
          <a:p>
            <a:pPr eaLnBrk="1" hangingPunct="1">
              <a:lnSpc>
                <a:spcPct val="90000"/>
              </a:lnSpc>
            </a:pPr>
            <a:r>
              <a:rPr lang="en-US" altLang="en-US" sz="2800">
                <a:ea typeface="ＭＳ Ｐゴシック" panose="020B0600070205080204" pitchFamily="34" charset="-128"/>
                <a:sym typeface="Symbol" pitchFamily="2" charset="2"/>
              </a:rPr>
              <a:t>Since electrons are ejected from the nucleus in -decay, an early model assumed that a nucleus of atomic number Z and atomic mass A was composed of A protons and (A-Z) electrons.</a:t>
            </a:r>
          </a:p>
        </p:txBody>
      </p:sp>
      <p:sp>
        <p:nvSpPr>
          <p:cNvPr id="2" name="Slide Number Placeholder 1">
            <a:extLst>
              <a:ext uri="{FF2B5EF4-FFF2-40B4-BE49-F238E27FC236}">
                <a16:creationId xmlns:a16="http://schemas.microsoft.com/office/drawing/2014/main" id="{01B1E3CB-E8E0-8512-C6A1-ABB245BF9AA5}"/>
              </a:ext>
            </a:extLst>
          </p:cNvPr>
          <p:cNvSpPr>
            <a:spLocks noGrp="1"/>
          </p:cNvSpPr>
          <p:nvPr>
            <p:ph type="sldNum" sz="quarter" idx="12"/>
          </p:nvPr>
        </p:nvSpPr>
        <p:spPr/>
        <p:txBody>
          <a:bodyPr/>
          <a:lstStyle/>
          <a:p>
            <a:fld id="{6627FFA3-0C34-F643-BD69-B0BFB632C99A}"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8E47017F-26D8-B386-EA3D-92F85C8CC230}"/>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rPr>
              <a:t>Deuterium - 2</a:t>
            </a:r>
          </a:p>
        </p:txBody>
      </p:sp>
      <p:sp>
        <p:nvSpPr>
          <p:cNvPr id="33794" name="Rectangle 4">
            <a:extLst>
              <a:ext uri="{FF2B5EF4-FFF2-40B4-BE49-F238E27FC236}">
                <a16:creationId xmlns:a16="http://schemas.microsoft.com/office/drawing/2014/main" id="{498C00FE-2AD1-2C69-7765-50BF8F5DCB81}"/>
              </a:ext>
            </a:extLst>
          </p:cNvPr>
          <p:cNvSpPr>
            <a:spLocks noGrp="1" noChangeArrowheads="1"/>
          </p:cNvSpPr>
          <p:nvPr>
            <p:ph type="body" sz="half" idx="1"/>
          </p:nvPr>
        </p:nvSpPr>
        <p:spPr>
          <a:xfrm>
            <a:off x="457200" y="1600200"/>
            <a:ext cx="4419600" cy="4525963"/>
          </a:xfrm>
        </p:spPr>
        <p:txBody>
          <a:bodyPr/>
          <a:lstStyle/>
          <a:p>
            <a:pPr eaLnBrk="1" hangingPunct="1"/>
            <a:r>
              <a:rPr lang="en-US" altLang="en-US" sz="2400">
                <a:ea typeface="ＭＳ Ｐゴシック" panose="020B0600070205080204" pitchFamily="34" charset="-128"/>
              </a:rPr>
              <a:t>In the concentrated residue, Urey found the faint companion lines due to </a:t>
            </a:r>
            <a:r>
              <a:rPr lang="en-US" altLang="en-US" sz="2400" baseline="30000">
                <a:ea typeface="ＭＳ Ｐゴシック" panose="020B0600070205080204" pitchFamily="34" charset="-128"/>
              </a:rPr>
              <a:t>2</a:t>
            </a:r>
            <a:r>
              <a:rPr lang="en-US" altLang="en-US" sz="2400">
                <a:ea typeface="ＭＳ Ｐゴシック" panose="020B0600070205080204" pitchFamily="34" charset="-128"/>
              </a:rPr>
              <a:t>H less than 0.2 nm from the familiar Balmer lines of the hydrogen spectrum.</a:t>
            </a:r>
          </a:p>
          <a:p>
            <a:pPr eaLnBrk="1" hangingPunct="1"/>
            <a:r>
              <a:rPr lang="en-US" altLang="en-US" sz="2400">
                <a:ea typeface="ＭＳ Ｐゴシック" panose="020B0600070205080204" pitchFamily="34" charset="-128"/>
              </a:rPr>
              <a:t>For this discovery Urey was awarded the Nobel Prize in Chemistry in 1934.</a:t>
            </a:r>
            <a:br>
              <a:rPr lang="en-US" altLang="en-US" sz="2400">
                <a:ea typeface="ＭＳ Ｐゴシック" panose="020B0600070205080204" pitchFamily="34" charset="-128"/>
              </a:rPr>
            </a:br>
            <a:br>
              <a:rPr lang="en-US" altLang="en-US" sz="2400">
                <a:ea typeface="ＭＳ Ｐゴシック" panose="020B0600070205080204" pitchFamily="34" charset="-128"/>
              </a:rPr>
            </a:br>
            <a:r>
              <a:rPr lang="en-US" altLang="en-US" sz="1800">
                <a:ea typeface="ＭＳ Ｐゴシック" panose="020B0600070205080204" pitchFamily="34" charset="-128"/>
                <a:sym typeface="Symbol" pitchFamily="2" charset="2"/>
              </a:rPr>
              <a:t>[Photo from Emilio Segr</a:t>
            </a:r>
            <a:r>
              <a:rPr lang="en-US" altLang="en-US" sz="1800">
                <a:ea typeface="ＭＳ Ｐゴシック" panose="020B0600070205080204" pitchFamily="34" charset="-128"/>
                <a:cs typeface="Arial" panose="020B0604020202020204" pitchFamily="34" charset="0"/>
                <a:sym typeface="Symbol" pitchFamily="2" charset="2"/>
              </a:rPr>
              <a:t>è Visual Archives of AIP.]</a:t>
            </a:r>
            <a:endParaRPr lang="en-US" altLang="en-US" sz="2400">
              <a:ea typeface="ＭＳ Ｐゴシック" panose="020B0600070205080204" pitchFamily="34" charset="-128"/>
            </a:endParaRPr>
          </a:p>
        </p:txBody>
      </p:sp>
      <p:pic>
        <p:nvPicPr>
          <p:cNvPr id="33795" name="Picture 6" descr="urey_harold">
            <a:extLst>
              <a:ext uri="{FF2B5EF4-FFF2-40B4-BE49-F238E27FC236}">
                <a16:creationId xmlns:a16="http://schemas.microsoft.com/office/drawing/2014/main" id="{8E056879-F0E1-8D81-FEDB-D83B80AE82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8911"/>
          <a:stretch>
            <a:fillRect/>
          </a:stretch>
        </p:blipFill>
        <p:spPr>
          <a:xfrm>
            <a:off x="5181600" y="1676400"/>
            <a:ext cx="3154363" cy="4495800"/>
          </a:xfrm>
          <a:noFill/>
        </p:spPr>
      </p:pic>
      <p:sp>
        <p:nvSpPr>
          <p:cNvPr id="2" name="Slide Number Placeholder 1">
            <a:extLst>
              <a:ext uri="{FF2B5EF4-FFF2-40B4-BE49-F238E27FC236}">
                <a16:creationId xmlns:a16="http://schemas.microsoft.com/office/drawing/2014/main" id="{0D934F01-4102-9E5F-E9CD-D8391163171C}"/>
              </a:ext>
            </a:extLst>
          </p:cNvPr>
          <p:cNvSpPr>
            <a:spLocks noGrp="1"/>
          </p:cNvSpPr>
          <p:nvPr>
            <p:ph type="sldNum" sz="quarter" idx="12"/>
          </p:nvPr>
        </p:nvSpPr>
        <p:spPr/>
        <p:txBody>
          <a:bodyPr/>
          <a:lstStyle/>
          <a:p>
            <a:fld id="{8DC81650-717D-C445-A8DE-0696F281441E}"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9F208C8F-9827-B782-0054-BDA48B11C54B}"/>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rPr>
              <a:t>Induced Radioactivity - 1</a:t>
            </a:r>
          </a:p>
        </p:txBody>
      </p:sp>
      <p:sp>
        <p:nvSpPr>
          <p:cNvPr id="34818" name="Rectangle 3">
            <a:extLst>
              <a:ext uri="{FF2B5EF4-FFF2-40B4-BE49-F238E27FC236}">
                <a16:creationId xmlns:a16="http://schemas.microsoft.com/office/drawing/2014/main" id="{18C0F4BB-63F8-43F9-1865-D5D18CB88B07}"/>
              </a:ext>
            </a:extLst>
          </p:cNvPr>
          <p:cNvSpPr>
            <a:spLocks noGrp="1" noChangeArrowheads="1"/>
          </p:cNvSpPr>
          <p:nvPr>
            <p:ph type="body" idx="1"/>
          </p:nvPr>
        </p:nvSpPr>
        <p:spPr/>
        <p:txBody>
          <a:bodyPr/>
          <a:lstStyle/>
          <a:p>
            <a:pPr eaLnBrk="1" hangingPunct="1">
              <a:lnSpc>
                <a:spcPct val="80000"/>
              </a:lnSpc>
            </a:pPr>
            <a:r>
              <a:rPr lang="en-US" altLang="en-US" sz="2800">
                <a:ea typeface="ＭＳ Ｐゴシック" panose="020B0600070205080204" pitchFamily="34" charset="-128"/>
              </a:rPr>
              <a:t>The Joliot-Curies continued their </a:t>
            </a:r>
            <a:r>
              <a:rPr lang="en-US" altLang="en-US" sz="2800">
                <a:ea typeface="ＭＳ Ｐゴシック" panose="020B0600070205080204" pitchFamily="34" charset="-128"/>
                <a:sym typeface="Symbol" pitchFamily="2" charset="2"/>
              </a:rPr>
              <a:t>-particle collisions with atoms of various elements.</a:t>
            </a:r>
          </a:p>
          <a:p>
            <a:pPr eaLnBrk="1" hangingPunct="1">
              <a:lnSpc>
                <a:spcPct val="80000"/>
              </a:lnSpc>
            </a:pPr>
            <a:r>
              <a:rPr lang="en-US" altLang="en-US" sz="2800">
                <a:ea typeface="ＭＳ Ｐゴシック" panose="020B0600070205080204" pitchFamily="34" charset="-128"/>
                <a:sym typeface="Symbol" pitchFamily="2" charset="2"/>
              </a:rPr>
              <a:t>Aluminum bombarded with -particles produced neutrons and positrons.</a:t>
            </a:r>
          </a:p>
          <a:p>
            <a:pPr eaLnBrk="1" hangingPunct="1">
              <a:lnSpc>
                <a:spcPct val="80000"/>
              </a:lnSpc>
            </a:pPr>
            <a:r>
              <a:rPr lang="en-US" altLang="en-US" sz="2800">
                <a:ea typeface="ＭＳ Ｐゴシック" panose="020B0600070205080204" pitchFamily="34" charset="-128"/>
                <a:sym typeface="Symbol" pitchFamily="2" charset="2"/>
              </a:rPr>
              <a:t>When they removed the aluminum from the </a:t>
            </a:r>
            <a:br>
              <a:rPr lang="en-US" altLang="en-US" sz="2800">
                <a:ea typeface="ＭＳ Ｐゴシック" panose="020B0600070205080204" pitchFamily="34" charset="-128"/>
                <a:sym typeface="Symbol" pitchFamily="2" charset="2"/>
              </a:rPr>
            </a:br>
            <a:r>
              <a:rPr lang="en-US" altLang="en-US" sz="2800">
                <a:ea typeface="ＭＳ Ｐゴシック" panose="020B0600070205080204" pitchFamily="34" charset="-128"/>
                <a:sym typeface="Symbol" pitchFamily="2" charset="2"/>
              </a:rPr>
              <a:t>-particle source, neutron production stopped, but positron emission continued at an exponentially decreasing rate with characteristic time about 3.3 minutes.</a:t>
            </a:r>
          </a:p>
          <a:p>
            <a:pPr eaLnBrk="1" hangingPunct="1">
              <a:lnSpc>
                <a:spcPct val="80000"/>
              </a:lnSpc>
            </a:pPr>
            <a:r>
              <a:rPr lang="en-US" altLang="en-US" sz="2800">
                <a:ea typeface="ＭＳ Ｐゴシック" panose="020B0600070205080204" pitchFamily="34" charset="-128"/>
                <a:sym typeface="Symbol" pitchFamily="2" charset="2"/>
              </a:rPr>
              <a:t>Chemical analysis showed that the source of the positrons was radioactive phosphorus.</a:t>
            </a:r>
          </a:p>
        </p:txBody>
      </p:sp>
      <p:sp>
        <p:nvSpPr>
          <p:cNvPr id="2" name="Slide Number Placeholder 1">
            <a:extLst>
              <a:ext uri="{FF2B5EF4-FFF2-40B4-BE49-F238E27FC236}">
                <a16:creationId xmlns:a16="http://schemas.microsoft.com/office/drawing/2014/main" id="{6794AB3B-34F4-2657-1881-C8AEA2D3E4A2}"/>
              </a:ext>
            </a:extLst>
          </p:cNvPr>
          <p:cNvSpPr>
            <a:spLocks noGrp="1"/>
          </p:cNvSpPr>
          <p:nvPr>
            <p:ph type="sldNum" sz="quarter" idx="12"/>
          </p:nvPr>
        </p:nvSpPr>
        <p:spPr/>
        <p:txBody>
          <a:bodyPr/>
          <a:lstStyle/>
          <a:p>
            <a:fld id="{6627FFA3-0C34-F643-BD69-B0BFB632C99A}"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D86ED6E-F95B-E1C6-CE6D-2E339E231829}"/>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rPr>
              <a:t>Induced Radioactivity - 2</a:t>
            </a:r>
          </a:p>
        </p:txBody>
      </p:sp>
      <p:sp>
        <p:nvSpPr>
          <p:cNvPr id="35842" name="Rectangle 4">
            <a:extLst>
              <a:ext uri="{FF2B5EF4-FFF2-40B4-BE49-F238E27FC236}">
                <a16:creationId xmlns:a16="http://schemas.microsoft.com/office/drawing/2014/main" id="{9CDD1237-EE49-B610-BBED-EEC037E33B77}"/>
              </a:ext>
            </a:extLst>
          </p:cNvPr>
          <p:cNvSpPr>
            <a:spLocks noGrp="1" noChangeArrowheads="1"/>
          </p:cNvSpPr>
          <p:nvPr>
            <p:ph type="body" sz="half" idx="1"/>
          </p:nvPr>
        </p:nvSpPr>
        <p:spPr/>
        <p:txBody>
          <a:bodyPr/>
          <a:lstStyle/>
          <a:p>
            <a:pPr eaLnBrk="1" hangingPunct="1"/>
            <a:r>
              <a:rPr lang="en-US" altLang="en-US" sz="2400">
                <a:ea typeface="ＭＳ Ｐゴシック" panose="020B0600070205080204" pitchFamily="34" charset="-128"/>
              </a:rPr>
              <a:t>They had discovered induced radioactivity.</a:t>
            </a:r>
          </a:p>
          <a:p>
            <a:pPr eaLnBrk="1" hangingPunct="1"/>
            <a:r>
              <a:rPr lang="en-US" altLang="en-US" sz="2400" baseline="30000">
                <a:ea typeface="ＭＳ Ｐゴシック" panose="020B0600070205080204" pitchFamily="34" charset="-128"/>
              </a:rPr>
              <a:t>4</a:t>
            </a:r>
            <a:r>
              <a:rPr lang="en-US" altLang="en-US" sz="2400">
                <a:ea typeface="ＭＳ Ｐゴシック" panose="020B0600070205080204" pitchFamily="34" charset="-128"/>
              </a:rPr>
              <a:t>He + </a:t>
            </a:r>
            <a:r>
              <a:rPr lang="en-US" altLang="en-US" sz="2400" baseline="30000">
                <a:ea typeface="ＭＳ Ｐゴシック" panose="020B0600070205080204" pitchFamily="34" charset="-128"/>
              </a:rPr>
              <a:t>27</a:t>
            </a:r>
            <a:r>
              <a:rPr lang="en-US" altLang="en-US" sz="2400">
                <a:ea typeface="ＭＳ Ｐゴシック" panose="020B0600070205080204" pitchFamily="34" charset="-128"/>
              </a:rPr>
              <a:t>Al </a:t>
            </a:r>
            <a:r>
              <a:rPr lang="en-US" altLang="en-US" sz="2400">
                <a:ea typeface="ＭＳ Ｐゴシック" panose="020B0600070205080204" pitchFamily="34" charset="-128"/>
                <a:sym typeface="Symbol" pitchFamily="2" charset="2"/>
              </a:rPr>
              <a:t> </a:t>
            </a:r>
            <a:r>
              <a:rPr lang="en-US" altLang="en-US" sz="2400" baseline="30000">
                <a:ea typeface="ＭＳ Ｐゴシック" panose="020B0600070205080204" pitchFamily="34" charset="-128"/>
                <a:sym typeface="Symbol" pitchFamily="2" charset="2"/>
              </a:rPr>
              <a:t>30</a:t>
            </a:r>
            <a:r>
              <a:rPr lang="en-US" altLang="en-US" sz="2400">
                <a:ea typeface="ＭＳ Ｐゴシック" panose="020B0600070205080204" pitchFamily="34" charset="-128"/>
                <a:sym typeface="Symbol" pitchFamily="2" charset="2"/>
              </a:rPr>
              <a:t>P + </a:t>
            </a:r>
            <a:r>
              <a:rPr lang="en-US" altLang="en-US" sz="2400" baseline="30000">
                <a:ea typeface="ＭＳ Ｐゴシック" panose="020B0600070205080204" pitchFamily="34" charset="-128"/>
                <a:sym typeface="Symbol" pitchFamily="2" charset="2"/>
              </a:rPr>
              <a:t>1</a:t>
            </a:r>
            <a:r>
              <a:rPr lang="en-US" altLang="en-US" sz="2400">
                <a:ea typeface="ＭＳ Ｐゴシック" panose="020B0600070205080204" pitchFamily="34" charset="-128"/>
                <a:sym typeface="Symbol" pitchFamily="2" charset="2"/>
              </a:rPr>
              <a:t>n</a:t>
            </a:r>
            <a:br>
              <a:rPr lang="en-US" altLang="en-US" sz="2400">
                <a:ea typeface="ＭＳ Ｐゴシック" panose="020B0600070205080204" pitchFamily="34" charset="-128"/>
                <a:sym typeface="Symbol" pitchFamily="2" charset="2"/>
              </a:rPr>
            </a:br>
            <a:r>
              <a:rPr lang="en-US" altLang="en-US" sz="2400" baseline="30000">
                <a:ea typeface="ＭＳ Ｐゴシック" panose="020B0600070205080204" pitchFamily="34" charset="-128"/>
                <a:sym typeface="Symbol" pitchFamily="2" charset="2"/>
              </a:rPr>
              <a:t>30</a:t>
            </a:r>
            <a:r>
              <a:rPr lang="en-US" altLang="en-US" sz="2400">
                <a:ea typeface="ＭＳ Ｐゴシック" panose="020B0600070205080204" pitchFamily="34" charset="-128"/>
                <a:sym typeface="Symbol" pitchFamily="2" charset="2"/>
              </a:rPr>
              <a:t>P  </a:t>
            </a:r>
            <a:r>
              <a:rPr lang="en-US" altLang="en-US" sz="2400" baseline="30000">
                <a:ea typeface="ＭＳ Ｐゴシック" panose="020B0600070205080204" pitchFamily="34" charset="-128"/>
                <a:sym typeface="Symbol" pitchFamily="2" charset="2"/>
              </a:rPr>
              <a:t>30</a:t>
            </a:r>
            <a:r>
              <a:rPr lang="en-US" altLang="en-US" sz="2400">
                <a:ea typeface="ＭＳ Ｐゴシック" panose="020B0600070205080204" pitchFamily="34" charset="-128"/>
                <a:sym typeface="Symbol" pitchFamily="2" charset="2"/>
              </a:rPr>
              <a:t>Si + e</a:t>
            </a:r>
            <a:r>
              <a:rPr lang="en-US" altLang="en-US" sz="2400" baseline="30000">
                <a:ea typeface="ＭＳ Ｐゴシック" panose="020B0600070205080204" pitchFamily="34" charset="-128"/>
                <a:sym typeface="Symbol" pitchFamily="2" charset="2"/>
              </a:rPr>
              <a:t>+</a:t>
            </a:r>
          </a:p>
          <a:p>
            <a:pPr eaLnBrk="1" hangingPunct="1"/>
            <a:r>
              <a:rPr lang="en-US" altLang="en-US" sz="2400">
                <a:ea typeface="ＭＳ Ｐゴシック" panose="020B0600070205080204" pitchFamily="34" charset="-128"/>
                <a:sym typeface="Symbol" pitchFamily="2" charset="2"/>
              </a:rPr>
              <a:t>For this work they received the Nobel Prize in Chemistry in 1935, the year Chadwick received the Physics Prize.</a:t>
            </a:r>
            <a:br>
              <a:rPr lang="en-US" altLang="en-US" sz="2400">
                <a:ea typeface="ＭＳ Ｐゴシック" panose="020B0600070205080204" pitchFamily="34" charset="-128"/>
                <a:sym typeface="Symbol" pitchFamily="2" charset="2"/>
              </a:rPr>
            </a:br>
            <a:br>
              <a:rPr lang="en-US" altLang="en-US" sz="1800">
                <a:ea typeface="ＭＳ Ｐゴシック" panose="020B0600070205080204" pitchFamily="34" charset="-128"/>
                <a:sym typeface="Symbol" pitchFamily="2" charset="2"/>
              </a:rPr>
            </a:br>
            <a:r>
              <a:rPr lang="en-US" altLang="en-US" sz="1800">
                <a:ea typeface="ＭＳ Ｐゴシック" panose="020B0600070205080204" pitchFamily="34" charset="-128"/>
                <a:sym typeface="Symbol" pitchFamily="2" charset="2"/>
              </a:rPr>
              <a:t>[Photo from Emilio Segr</a:t>
            </a:r>
            <a:r>
              <a:rPr lang="en-US" altLang="en-US" sz="1800">
                <a:ea typeface="ＭＳ Ｐゴシック" panose="020B0600070205080204" pitchFamily="34" charset="-128"/>
                <a:cs typeface="Arial" panose="020B0604020202020204" pitchFamily="34" charset="0"/>
                <a:sym typeface="Symbol" pitchFamily="2" charset="2"/>
              </a:rPr>
              <a:t>è Visual Archives of AIP.]</a:t>
            </a:r>
          </a:p>
        </p:txBody>
      </p:sp>
      <p:pic>
        <p:nvPicPr>
          <p:cNvPr id="35843" name="Picture 6" descr="ICurie-FJoliot">
            <a:extLst>
              <a:ext uri="{FF2B5EF4-FFF2-40B4-BE49-F238E27FC236}">
                <a16:creationId xmlns:a16="http://schemas.microsoft.com/office/drawing/2014/main" id="{58F9057A-4C63-EB3B-D6B8-7214791F6F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14950" y="1895475"/>
            <a:ext cx="2705100" cy="3933825"/>
          </a:xfrm>
          <a:noFill/>
        </p:spPr>
      </p:pic>
      <p:sp>
        <p:nvSpPr>
          <p:cNvPr id="2" name="Slide Number Placeholder 1">
            <a:extLst>
              <a:ext uri="{FF2B5EF4-FFF2-40B4-BE49-F238E27FC236}">
                <a16:creationId xmlns:a16="http://schemas.microsoft.com/office/drawing/2014/main" id="{DB47B51B-9C25-1238-F2F2-5D20A6582EDF}"/>
              </a:ext>
            </a:extLst>
          </p:cNvPr>
          <p:cNvSpPr>
            <a:spLocks noGrp="1"/>
          </p:cNvSpPr>
          <p:nvPr>
            <p:ph type="sldNum" sz="quarter" idx="12"/>
          </p:nvPr>
        </p:nvSpPr>
        <p:spPr/>
        <p:txBody>
          <a:bodyPr/>
          <a:lstStyle/>
          <a:p>
            <a:fld id="{8DC81650-717D-C445-A8DE-0696F281441E}"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E297242-DE53-6CDD-3ADB-6959EDAB89C7}"/>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sym typeface="Symbol" pitchFamily="2" charset="2"/>
              </a:rPr>
              <a:t>-decay</a:t>
            </a:r>
          </a:p>
        </p:txBody>
      </p:sp>
      <p:sp>
        <p:nvSpPr>
          <p:cNvPr id="36866" name="Rectangle 3">
            <a:extLst>
              <a:ext uri="{FF2B5EF4-FFF2-40B4-BE49-F238E27FC236}">
                <a16:creationId xmlns:a16="http://schemas.microsoft.com/office/drawing/2014/main" id="{8C89C222-7157-E18D-AD8F-9F8FE23E5786}"/>
              </a:ext>
            </a:extLst>
          </p:cNvPr>
          <p:cNvSpPr>
            <a:spLocks noGrp="1" noChangeArrowheads="1"/>
          </p:cNvSpPr>
          <p:nvPr>
            <p:ph type="body" idx="1"/>
          </p:nvPr>
        </p:nvSpPr>
        <p:spPr>
          <a:xfrm>
            <a:off x="457200" y="1600200"/>
            <a:ext cx="8229600" cy="4724400"/>
          </a:xfrm>
        </p:spPr>
        <p:txBody>
          <a:bodyPr/>
          <a:lstStyle/>
          <a:p>
            <a:pPr eaLnBrk="1" hangingPunct="1"/>
            <a:r>
              <a:rPr lang="en-US" altLang="en-US">
                <a:ea typeface="ＭＳ Ｐゴシック" panose="020B0600070205080204" pitchFamily="34" charset="-128"/>
              </a:rPr>
              <a:t>Enrico Fermi, building on Wolfgang Pauli</a:t>
            </a:r>
            <a:r>
              <a:rPr lang="ja-JP" altLang="en-US">
                <a:ea typeface="ＭＳ Ｐゴシック" panose="020B0600070205080204" pitchFamily="34" charset="-128"/>
              </a:rPr>
              <a:t>’</a:t>
            </a:r>
            <a:r>
              <a:rPr lang="en-US" altLang="ja-JP">
                <a:ea typeface="ＭＳ Ｐゴシック" panose="020B0600070205080204" pitchFamily="34" charset="-128"/>
              </a:rPr>
              <a:t>s 1930 proposal of a low mass, low interaction, neutral particle emitted in </a:t>
            </a:r>
            <a:br>
              <a:rPr lang="en-US" altLang="ja-JP">
                <a:ea typeface="ＭＳ Ｐゴシック" panose="020B0600070205080204" pitchFamily="34" charset="-128"/>
              </a:rPr>
            </a:br>
            <a:r>
              <a:rPr lang="en-US" altLang="ja-JP">
                <a:ea typeface="ＭＳ Ｐゴシック" panose="020B0600070205080204" pitchFamily="34" charset="-128"/>
                <a:sym typeface="Symbol" pitchFamily="2" charset="2"/>
              </a:rPr>
              <a:t>-decay</a:t>
            </a:r>
            <a:r>
              <a:rPr lang="en-US" altLang="ja-JP">
                <a:ea typeface="ＭＳ Ｐゴシック" panose="020B0600070205080204" pitchFamily="34" charset="-128"/>
              </a:rPr>
              <a:t>, developed a theory in 1933 in which a neutron decays to a proton, electron, and neutrino (</a:t>
            </a:r>
            <a:r>
              <a:rPr lang="ja-JP" altLang="en-US">
                <a:ea typeface="ＭＳ Ｐゴシック" panose="020B0600070205080204" pitchFamily="34" charset="-128"/>
              </a:rPr>
              <a:t>“</a:t>
            </a:r>
            <a:r>
              <a:rPr lang="en-US" altLang="ja-JP">
                <a:ea typeface="ＭＳ Ｐゴシック" panose="020B0600070205080204" pitchFamily="34" charset="-128"/>
              </a:rPr>
              <a:t>little neutral one</a:t>
            </a:r>
            <a:r>
              <a:rPr lang="ja-JP" altLang="en-US">
                <a:ea typeface="ＭＳ Ｐゴシック" panose="020B0600070205080204" pitchFamily="34" charset="-128"/>
              </a:rPr>
              <a:t>”</a:t>
            </a:r>
            <a:r>
              <a:rPr lang="en-US" altLang="ja-JP">
                <a:ea typeface="ＭＳ Ｐゴシック" panose="020B0600070205080204" pitchFamily="34" charset="-128"/>
              </a:rPr>
              <a:t>). </a:t>
            </a:r>
            <a:endParaRPr lang="en-US" altLang="ja-JP">
              <a:ea typeface="ＭＳ Ｐゴシック" panose="020B0600070205080204" pitchFamily="34" charset="-128"/>
              <a:sym typeface="Symbol" pitchFamily="2" charset="2"/>
            </a:endParaRPr>
          </a:p>
          <a:p>
            <a:pPr eaLnBrk="1" hangingPunct="1"/>
            <a:r>
              <a:rPr lang="en-US" altLang="en-US">
                <a:ea typeface="ＭＳ Ｐゴシック" panose="020B0600070205080204" pitchFamily="34" charset="-128"/>
                <a:sym typeface="Symbol" pitchFamily="2" charset="2"/>
              </a:rPr>
              <a:t>We now know the neutrino produced in this process is an electron antineutrino: </a:t>
            </a:r>
            <a:br>
              <a:rPr lang="en-US" altLang="en-US">
                <a:ea typeface="ＭＳ Ｐゴシック" panose="020B0600070205080204" pitchFamily="34" charset="-128"/>
                <a:sym typeface="Symbol" pitchFamily="2" charset="2"/>
              </a:rPr>
            </a:br>
            <a:r>
              <a:rPr lang="en-US" altLang="en-US">
                <a:ea typeface="ＭＳ Ｐゴシック" panose="020B0600070205080204" pitchFamily="34" charset="-128"/>
                <a:sym typeface="Symbol" pitchFamily="2" charset="2"/>
              </a:rPr>
              <a:t>               n  p</a:t>
            </a:r>
            <a:r>
              <a:rPr lang="en-US" altLang="en-US" baseline="30000">
                <a:ea typeface="ＭＳ Ｐゴシック" panose="020B0600070205080204" pitchFamily="34" charset="-128"/>
                <a:sym typeface="Symbol" pitchFamily="2" charset="2"/>
              </a:rPr>
              <a:t>+</a:t>
            </a:r>
            <a:r>
              <a:rPr lang="en-US" altLang="en-US">
                <a:ea typeface="ＭＳ Ｐゴシック" panose="020B0600070205080204" pitchFamily="34" charset="-128"/>
                <a:sym typeface="Symbol" pitchFamily="2" charset="2"/>
              </a:rPr>
              <a:t> + e</a:t>
            </a:r>
            <a:r>
              <a:rPr lang="en-US" altLang="en-US" baseline="30000">
                <a:ea typeface="ＭＳ Ｐゴシック" panose="020B0600070205080204" pitchFamily="34" charset="-128"/>
                <a:sym typeface="Symbol" pitchFamily="2" charset="2"/>
              </a:rPr>
              <a:t>-</a:t>
            </a:r>
            <a:r>
              <a:rPr lang="en-US" altLang="en-US">
                <a:ea typeface="ＭＳ Ｐゴシック" panose="020B0600070205080204" pitchFamily="34" charset="-128"/>
                <a:sym typeface="Symbol" pitchFamily="2" charset="2"/>
              </a:rPr>
              <a:t> + </a:t>
            </a:r>
            <a:r>
              <a:rPr lang="en-US" altLang="en-US" baseline="-25000">
                <a:ea typeface="ＭＳ Ｐゴシック" panose="020B0600070205080204" pitchFamily="34" charset="-128"/>
                <a:sym typeface="Symbol" pitchFamily="2" charset="2"/>
              </a:rPr>
              <a:t>e   </a:t>
            </a:r>
          </a:p>
        </p:txBody>
      </p:sp>
      <p:sp>
        <p:nvSpPr>
          <p:cNvPr id="36867" name="Line 6">
            <a:extLst>
              <a:ext uri="{FF2B5EF4-FFF2-40B4-BE49-F238E27FC236}">
                <a16:creationId xmlns:a16="http://schemas.microsoft.com/office/drawing/2014/main" id="{BF418EBB-EE89-F4E9-F025-F1AEE6035020}"/>
              </a:ext>
            </a:extLst>
          </p:cNvPr>
          <p:cNvSpPr>
            <a:spLocks noChangeShapeType="1"/>
          </p:cNvSpPr>
          <p:nvPr/>
        </p:nvSpPr>
        <p:spPr bwMode="auto">
          <a:xfrm>
            <a:off x="5080000" y="5791200"/>
            <a:ext cx="152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a:extLst>
              <a:ext uri="{FF2B5EF4-FFF2-40B4-BE49-F238E27FC236}">
                <a16:creationId xmlns:a16="http://schemas.microsoft.com/office/drawing/2014/main" id="{06720B32-4784-D126-0D67-3274CAD432A3}"/>
              </a:ext>
            </a:extLst>
          </p:cNvPr>
          <p:cNvSpPr>
            <a:spLocks noGrp="1"/>
          </p:cNvSpPr>
          <p:nvPr>
            <p:ph type="sldNum" sz="quarter" idx="12"/>
          </p:nvPr>
        </p:nvSpPr>
        <p:spPr/>
        <p:txBody>
          <a:bodyPr/>
          <a:lstStyle/>
          <a:p>
            <a:fld id="{6627FFA3-0C34-F643-BD69-B0BFB632C99A}"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7FEE8261-1A1C-3E1B-BE26-E2B02A32B961}"/>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rPr>
              <a:t>Slow Neutrons</a:t>
            </a:r>
          </a:p>
        </p:txBody>
      </p:sp>
      <p:sp>
        <p:nvSpPr>
          <p:cNvPr id="37890" name="Rectangle 4">
            <a:extLst>
              <a:ext uri="{FF2B5EF4-FFF2-40B4-BE49-F238E27FC236}">
                <a16:creationId xmlns:a16="http://schemas.microsoft.com/office/drawing/2014/main" id="{34AEBD0F-6840-0B98-2ED8-E635ACCB28D5}"/>
              </a:ext>
            </a:extLst>
          </p:cNvPr>
          <p:cNvSpPr>
            <a:spLocks noGrp="1" noChangeArrowheads="1"/>
          </p:cNvSpPr>
          <p:nvPr>
            <p:ph type="body" sz="half" idx="1"/>
          </p:nvPr>
        </p:nvSpPr>
        <p:spPr/>
        <p:txBody>
          <a:bodyPr/>
          <a:lstStyle/>
          <a:p>
            <a:pPr eaLnBrk="1" hangingPunct="1">
              <a:lnSpc>
                <a:spcPct val="80000"/>
              </a:lnSpc>
            </a:pPr>
            <a:r>
              <a:rPr lang="en-US" altLang="en-US" sz="2400">
                <a:ea typeface="ＭＳ Ｐゴシック" panose="020B0600070205080204" pitchFamily="34" charset="-128"/>
              </a:rPr>
              <a:t>In 1938 Enrico Fermi received the Nobel Prize in Physics </a:t>
            </a:r>
            <a:r>
              <a:rPr lang="ja-JP" altLang="en-US" sz="2400">
                <a:ea typeface="ＭＳ Ｐゴシック" panose="020B0600070205080204" pitchFamily="34" charset="-128"/>
              </a:rPr>
              <a:t>“</a:t>
            </a:r>
            <a:r>
              <a:rPr lang="en-US" altLang="ja-JP" sz="2400">
                <a:ea typeface="ＭＳ Ｐゴシック" panose="020B0600070205080204" pitchFamily="34" charset="-128"/>
              </a:rPr>
              <a:t>for his demonstrations of the existence of new radioactive elements produced by neutron irradiation, and for his related discovery of nuclear reactions brought about by slow neutrons.</a:t>
            </a:r>
            <a:r>
              <a:rPr lang="ja-JP" altLang="en-US" sz="2400">
                <a:ea typeface="ＭＳ Ｐゴシック" panose="020B0600070205080204" pitchFamily="34" charset="-128"/>
              </a:rPr>
              <a:t>”</a:t>
            </a:r>
            <a:br>
              <a:rPr lang="en-US" altLang="ja-JP" sz="2400">
                <a:ea typeface="ＭＳ Ｐゴシック" panose="020B0600070205080204" pitchFamily="34" charset="-128"/>
              </a:rPr>
            </a:br>
            <a:r>
              <a:rPr lang="en-US" altLang="ja-JP" sz="2000">
                <a:ea typeface="ＭＳ Ｐゴシック" panose="020B0600070205080204" pitchFamily="34" charset="-128"/>
              </a:rPr>
              <a:t>(www.nobelprize.org)</a:t>
            </a:r>
            <a:br>
              <a:rPr lang="en-US" altLang="ja-JP" sz="2000">
                <a:ea typeface="ＭＳ Ｐゴシック" panose="020B0600070205080204" pitchFamily="34" charset="-128"/>
              </a:rPr>
            </a:br>
            <a:br>
              <a:rPr lang="en-US" altLang="ja-JP" sz="2000">
                <a:ea typeface="ＭＳ Ｐゴシック" panose="020B0600070205080204" pitchFamily="34" charset="-128"/>
              </a:rPr>
            </a:br>
            <a:r>
              <a:rPr lang="en-US" altLang="ja-JP" sz="1800">
                <a:ea typeface="ＭＳ Ｐゴシック" panose="020B0600070205080204" pitchFamily="34" charset="-128"/>
                <a:sym typeface="Symbol" pitchFamily="2" charset="2"/>
              </a:rPr>
              <a:t>[Photo of Fermi at U. Chicago cyclotron from Emilio Segr</a:t>
            </a:r>
            <a:r>
              <a:rPr lang="en-US" altLang="ja-JP" sz="1800">
                <a:ea typeface="ＭＳ Ｐゴシック" panose="020B0600070205080204" pitchFamily="34" charset="-128"/>
                <a:cs typeface="Arial" panose="020B0604020202020204" pitchFamily="34" charset="0"/>
                <a:sym typeface="Symbol" pitchFamily="2" charset="2"/>
              </a:rPr>
              <a:t>è Visual Archives of AIP.]</a:t>
            </a:r>
            <a:endParaRPr lang="en-US" altLang="en-US" sz="1800">
              <a:ea typeface="ＭＳ Ｐゴシック" panose="020B0600070205080204" pitchFamily="34" charset="-128"/>
              <a:cs typeface="Arial" panose="020B0604020202020204" pitchFamily="34" charset="0"/>
              <a:sym typeface="Symbol" pitchFamily="2" charset="2"/>
            </a:endParaRPr>
          </a:p>
        </p:txBody>
      </p:sp>
      <p:pic>
        <p:nvPicPr>
          <p:cNvPr id="37891" name="Picture 6" descr="fermi_enrico">
            <a:extLst>
              <a:ext uri="{FF2B5EF4-FFF2-40B4-BE49-F238E27FC236}">
                <a16:creationId xmlns:a16="http://schemas.microsoft.com/office/drawing/2014/main" id="{0EF0047A-C6F1-D33F-C4EF-C80657A0D3F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8772"/>
          <a:stretch>
            <a:fillRect/>
          </a:stretch>
        </p:blipFill>
        <p:spPr>
          <a:xfrm>
            <a:off x="5095875" y="1676400"/>
            <a:ext cx="3359150" cy="4267200"/>
          </a:xfrm>
          <a:noFill/>
        </p:spPr>
      </p:pic>
      <p:sp>
        <p:nvSpPr>
          <p:cNvPr id="2" name="Slide Number Placeholder 1">
            <a:extLst>
              <a:ext uri="{FF2B5EF4-FFF2-40B4-BE49-F238E27FC236}">
                <a16:creationId xmlns:a16="http://schemas.microsoft.com/office/drawing/2014/main" id="{7FF0B555-3D2D-71EE-F994-BF1FEB0F6042}"/>
              </a:ext>
            </a:extLst>
          </p:cNvPr>
          <p:cNvSpPr>
            <a:spLocks noGrp="1"/>
          </p:cNvSpPr>
          <p:nvPr>
            <p:ph type="sldNum" sz="quarter" idx="12"/>
          </p:nvPr>
        </p:nvSpPr>
        <p:spPr/>
        <p:txBody>
          <a:bodyPr/>
          <a:lstStyle/>
          <a:p>
            <a:fld id="{8DC81650-717D-C445-A8DE-0696F281441E}"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CC5417C3-F586-569F-D06C-C177BDEFE7C8}"/>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Related Developments</a:t>
            </a:r>
            <a:br>
              <a:rPr lang="en-US" altLang="en-US" sz="4000">
                <a:ea typeface="ＭＳ Ｐゴシック" panose="020B0600070205080204" pitchFamily="34" charset="-128"/>
              </a:rPr>
            </a:br>
            <a:r>
              <a:rPr lang="en-US" altLang="en-US" sz="4000">
                <a:ea typeface="ＭＳ Ｐゴシック" panose="020B0600070205080204" pitchFamily="34" charset="-128"/>
              </a:rPr>
              <a:t>Nuclear Fission</a:t>
            </a:r>
          </a:p>
        </p:txBody>
      </p:sp>
      <p:sp>
        <p:nvSpPr>
          <p:cNvPr id="38914" name="Rectangle 3">
            <a:extLst>
              <a:ext uri="{FF2B5EF4-FFF2-40B4-BE49-F238E27FC236}">
                <a16:creationId xmlns:a16="http://schemas.microsoft.com/office/drawing/2014/main" id="{4F3E25BF-9457-B1EC-003B-32EF32FD762B}"/>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In 1938, while examining the action of slow neutrons on heavy elements, Otto Hahn and Fritz Strassmann discovered barium among the reaction products. </a:t>
            </a:r>
          </a:p>
          <a:p>
            <a:pPr eaLnBrk="1" hangingPunct="1">
              <a:lnSpc>
                <a:spcPct val="90000"/>
              </a:lnSpc>
            </a:pPr>
            <a:r>
              <a:rPr lang="en-US" altLang="en-US" sz="2800">
                <a:ea typeface="ＭＳ Ｐゴシック" panose="020B0600070205080204" pitchFamily="34" charset="-128"/>
              </a:rPr>
              <a:t>In 1939 Hahn</a:t>
            </a:r>
            <a:r>
              <a:rPr lang="ja-JP" altLang="en-US" sz="2800">
                <a:ea typeface="ＭＳ Ｐゴシック" panose="020B0600070205080204" pitchFamily="34" charset="-128"/>
              </a:rPr>
              <a:t>’</a:t>
            </a:r>
            <a:r>
              <a:rPr lang="en-US" altLang="ja-JP" sz="2800">
                <a:ea typeface="ＭＳ Ｐゴシック" panose="020B0600070205080204" pitchFamily="34" charset="-128"/>
              </a:rPr>
              <a:t>s long-time collaborator, Lise Meitner and her nephew Otto Frisch proposed the theory that the uranium nucleus had split nearly in two, </a:t>
            </a:r>
            <a:r>
              <a:rPr lang="en-US" altLang="ja-JP" sz="2800" i="1">
                <a:ea typeface="ＭＳ Ｐゴシック" panose="020B0600070205080204" pitchFamily="34" charset="-128"/>
              </a:rPr>
              <a:t>i.e.</a:t>
            </a:r>
            <a:r>
              <a:rPr lang="en-US" altLang="ja-JP" sz="2800">
                <a:ea typeface="ＭＳ Ｐゴシック" panose="020B0600070205080204" pitchFamily="34" charset="-128"/>
              </a:rPr>
              <a:t> nuclear fission.</a:t>
            </a:r>
          </a:p>
          <a:p>
            <a:pPr eaLnBrk="1" hangingPunct="1">
              <a:lnSpc>
                <a:spcPct val="90000"/>
              </a:lnSpc>
            </a:pPr>
            <a:r>
              <a:rPr lang="en-US" altLang="en-US" sz="2800">
                <a:ea typeface="ＭＳ Ｐゴシック" panose="020B0600070205080204" pitchFamily="34" charset="-128"/>
              </a:rPr>
              <a:t>In 1944 Hahn was awarded the Nobel Prize in Chemistry.</a:t>
            </a:r>
          </a:p>
        </p:txBody>
      </p:sp>
      <p:sp>
        <p:nvSpPr>
          <p:cNvPr id="2" name="Slide Number Placeholder 1">
            <a:extLst>
              <a:ext uri="{FF2B5EF4-FFF2-40B4-BE49-F238E27FC236}">
                <a16:creationId xmlns:a16="http://schemas.microsoft.com/office/drawing/2014/main" id="{216273C2-B01F-03DA-E7C1-5F3847F03E80}"/>
              </a:ext>
            </a:extLst>
          </p:cNvPr>
          <p:cNvSpPr>
            <a:spLocks noGrp="1"/>
          </p:cNvSpPr>
          <p:nvPr>
            <p:ph type="sldNum" sz="quarter" idx="12"/>
          </p:nvPr>
        </p:nvSpPr>
        <p:spPr/>
        <p:txBody>
          <a:bodyPr/>
          <a:lstStyle/>
          <a:p>
            <a:fld id="{6627FFA3-0C34-F643-BD69-B0BFB632C99A}"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3461EFB-2BF9-83CD-C5F8-F18CAFFD9AB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Summary</a:t>
            </a:r>
          </a:p>
        </p:txBody>
      </p:sp>
      <p:sp>
        <p:nvSpPr>
          <p:cNvPr id="39938" name="Rectangle 3">
            <a:extLst>
              <a:ext uri="{FF2B5EF4-FFF2-40B4-BE49-F238E27FC236}">
                <a16:creationId xmlns:a16="http://schemas.microsoft.com/office/drawing/2014/main" id="{C4286B93-2C97-E0BF-7F28-82FB3B0E6CA4}"/>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The discovery of the neutron, radioactivity induced by </a:t>
            </a:r>
            <a:r>
              <a:rPr lang="en-US" altLang="en-US" sz="2800">
                <a:ea typeface="ＭＳ Ｐゴシック" panose="020B0600070205080204" pitchFamily="34" charset="-128"/>
                <a:sym typeface="Symbol" pitchFamily="2" charset="2"/>
              </a:rPr>
              <a:t>-particles and slow neutrons, and nuclear fission during the 1930s marked the conclusion of the era of particle discovery with naturally occurring radioactive substances.</a:t>
            </a:r>
          </a:p>
          <a:p>
            <a:pPr eaLnBrk="1" hangingPunct="1"/>
            <a:r>
              <a:rPr lang="en-US" altLang="en-US" sz="2800">
                <a:ea typeface="ＭＳ Ｐゴシック" panose="020B0600070205080204" pitchFamily="34" charset="-128"/>
                <a:sym typeface="Symbol" pitchFamily="2" charset="2"/>
              </a:rPr>
              <a:t>Further progress in comprehending the structure of matter required investigations of interactions at higher energies produced by:</a:t>
            </a:r>
            <a:br>
              <a:rPr lang="en-US" altLang="en-US" sz="2800">
                <a:ea typeface="ＭＳ Ｐゴシック" panose="020B0600070205080204" pitchFamily="34" charset="-128"/>
                <a:sym typeface="Symbol" pitchFamily="2" charset="2"/>
              </a:rPr>
            </a:br>
            <a:r>
              <a:rPr lang="en-US" altLang="en-US" sz="2800">
                <a:ea typeface="ＭＳ Ｐゴシック" panose="020B0600070205080204" pitchFamily="34" charset="-128"/>
                <a:sym typeface="Symbol" pitchFamily="2" charset="2"/>
              </a:rPr>
              <a:t>(a) cosmic rays and </a:t>
            </a:r>
            <a:br>
              <a:rPr lang="en-US" altLang="en-US" sz="2800">
                <a:ea typeface="ＭＳ Ｐゴシック" panose="020B0600070205080204" pitchFamily="34" charset="-128"/>
                <a:sym typeface="Symbol" pitchFamily="2" charset="2"/>
              </a:rPr>
            </a:br>
            <a:r>
              <a:rPr lang="en-US" altLang="en-US" sz="2800">
                <a:ea typeface="ＭＳ Ｐゴシック" panose="020B0600070205080204" pitchFamily="34" charset="-128"/>
                <a:sym typeface="Symbol" pitchFamily="2" charset="2"/>
              </a:rPr>
              <a:t>(b) particle accelerators.</a:t>
            </a:r>
          </a:p>
        </p:txBody>
      </p:sp>
      <p:sp>
        <p:nvSpPr>
          <p:cNvPr id="2" name="Slide Number Placeholder 1">
            <a:extLst>
              <a:ext uri="{FF2B5EF4-FFF2-40B4-BE49-F238E27FC236}">
                <a16:creationId xmlns:a16="http://schemas.microsoft.com/office/drawing/2014/main" id="{81E382A7-710C-EA30-5C82-CC5C99C5CDAF}"/>
              </a:ext>
            </a:extLst>
          </p:cNvPr>
          <p:cNvSpPr>
            <a:spLocks noGrp="1"/>
          </p:cNvSpPr>
          <p:nvPr>
            <p:ph type="sldNum" sz="quarter" idx="12"/>
          </p:nvPr>
        </p:nvSpPr>
        <p:spPr/>
        <p:txBody>
          <a:bodyPr/>
          <a:lstStyle/>
          <a:p>
            <a:fld id="{6627FFA3-0C34-F643-BD69-B0BFB632C99A}"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939D229-C989-4395-0E8E-12E1FB535F6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References</a:t>
            </a:r>
          </a:p>
        </p:txBody>
      </p:sp>
      <p:sp>
        <p:nvSpPr>
          <p:cNvPr id="40962" name="Rectangle 3">
            <a:extLst>
              <a:ext uri="{FF2B5EF4-FFF2-40B4-BE49-F238E27FC236}">
                <a16:creationId xmlns:a16="http://schemas.microsoft.com/office/drawing/2014/main" id="{315D1474-0A78-0BA9-4CE2-C2C761BE79ED}"/>
              </a:ext>
            </a:extLst>
          </p:cNvPr>
          <p:cNvSpPr>
            <a:spLocks noGrp="1" noChangeArrowheads="1"/>
          </p:cNvSpPr>
          <p:nvPr>
            <p:ph type="body" idx="1"/>
          </p:nvPr>
        </p:nvSpPr>
        <p:spPr/>
        <p:txBody>
          <a:bodyPr/>
          <a:lstStyle/>
          <a:p>
            <a:pPr eaLnBrk="1" hangingPunct="1">
              <a:lnSpc>
                <a:spcPct val="90000"/>
              </a:lnSpc>
            </a:pPr>
            <a:r>
              <a:rPr lang="en-US" altLang="en-US" sz="2400">
                <a:ea typeface="ＭＳ Ｐゴシック" panose="020B0600070205080204" pitchFamily="34" charset="-128"/>
              </a:rPr>
              <a:t>Collections of primary sources (almost all in English): </a:t>
            </a:r>
            <a:br>
              <a:rPr lang="en-US" altLang="en-US" sz="2400">
                <a:ea typeface="ＭＳ Ｐゴシック" panose="020B0600070205080204" pitchFamily="34" charset="-128"/>
              </a:rPr>
            </a:br>
            <a:r>
              <a:rPr lang="en-US" altLang="en-US" sz="2400">
                <a:ea typeface="ＭＳ Ｐゴシック" panose="020B0600070205080204" pitchFamily="34" charset="-128"/>
              </a:rPr>
              <a:t>1. Henry </a:t>
            </a:r>
            <a:r>
              <a:rPr lang="en-US" altLang="en-US" sz="2400">
                <a:ea typeface="ＭＳ Ｐゴシック" panose="020B0600070205080204" pitchFamily="34" charset="-128"/>
                <a:cs typeface="Arial" panose="020B0604020202020204" pitchFamily="34" charset="0"/>
              </a:rPr>
              <a:t>Boorse and Lloyd Motz, ed., </a:t>
            </a:r>
            <a:r>
              <a:rPr lang="en-US" altLang="en-US" sz="2400" i="1">
                <a:ea typeface="ＭＳ Ｐゴシック" panose="020B0600070205080204" pitchFamily="34" charset="-128"/>
                <a:cs typeface="Arial" panose="020B0604020202020204" pitchFamily="34" charset="0"/>
              </a:rPr>
              <a:t>The World of the Atom</a:t>
            </a:r>
            <a:r>
              <a:rPr lang="en-US" altLang="en-US" sz="2400">
                <a:ea typeface="ＭＳ Ｐゴシック" panose="020B0600070205080204" pitchFamily="34" charset="-128"/>
                <a:cs typeface="Arial" panose="020B0604020202020204" pitchFamily="34" charset="0"/>
              </a:rPr>
              <a:t>, Basic Books, Inc., New York, 1966 and </a:t>
            </a:r>
            <a:br>
              <a:rPr lang="en-US" altLang="en-US" sz="2400">
                <a:ea typeface="ＭＳ Ｐゴシック" panose="020B0600070205080204" pitchFamily="34" charset="-128"/>
                <a:cs typeface="Arial" panose="020B0604020202020204" pitchFamily="34" charset="0"/>
              </a:rPr>
            </a:br>
            <a:r>
              <a:rPr lang="en-US" altLang="en-US" sz="2400">
                <a:ea typeface="ＭＳ Ｐゴシック" panose="020B0600070205080204" pitchFamily="34" charset="-128"/>
                <a:cs typeface="Arial" panose="020B0604020202020204" pitchFamily="34" charset="0"/>
              </a:rPr>
              <a:t>2. Robert Cahn and Gerson Goldhaber, </a:t>
            </a:r>
            <a:r>
              <a:rPr lang="en-US" altLang="en-US" sz="2400" i="1">
                <a:ea typeface="ＭＳ Ｐゴシック" panose="020B0600070205080204" pitchFamily="34" charset="-128"/>
                <a:cs typeface="Arial" panose="020B0604020202020204" pitchFamily="34" charset="0"/>
              </a:rPr>
              <a:t>The Experimental Foundations of Particle Physics</a:t>
            </a:r>
            <a:r>
              <a:rPr lang="en-US" altLang="en-US" sz="2400">
                <a:ea typeface="ＭＳ Ｐゴシック" panose="020B0600070205080204" pitchFamily="34" charset="-128"/>
                <a:cs typeface="Arial" panose="020B0604020202020204" pitchFamily="34" charset="0"/>
              </a:rPr>
              <a:t>, Cambridge University Press, 1989.</a:t>
            </a:r>
            <a:endParaRPr lang="en-US" altLang="en-US" sz="2400">
              <a:ea typeface="ＭＳ Ｐゴシック" panose="020B0600070205080204" pitchFamily="34" charset="-128"/>
            </a:endParaRPr>
          </a:p>
          <a:p>
            <a:pPr eaLnBrk="1" hangingPunct="1">
              <a:lnSpc>
                <a:spcPct val="90000"/>
              </a:lnSpc>
            </a:pPr>
            <a:r>
              <a:rPr lang="en-US" altLang="en-US" sz="2400">
                <a:ea typeface="ＭＳ Ｐゴシック" panose="020B0600070205080204" pitchFamily="34" charset="-128"/>
              </a:rPr>
              <a:t>Successively more detailed accounts: </a:t>
            </a:r>
            <a:br>
              <a:rPr lang="en-US" altLang="en-US" sz="2400">
                <a:ea typeface="ＭＳ Ｐゴシック" panose="020B0600070205080204" pitchFamily="34" charset="-128"/>
              </a:rPr>
            </a:br>
            <a:r>
              <a:rPr lang="en-US" altLang="en-US" sz="2400">
                <a:ea typeface="ＭＳ Ｐゴシック" panose="020B0600070205080204" pitchFamily="34" charset="-128"/>
              </a:rPr>
              <a:t>3. Emilio Serg</a:t>
            </a:r>
            <a:r>
              <a:rPr lang="en-US" altLang="en-US" sz="2400">
                <a:ea typeface="ＭＳ Ｐゴシック" panose="020B0600070205080204" pitchFamily="34" charset="-128"/>
                <a:cs typeface="Arial" panose="020B0604020202020204" pitchFamily="34" charset="0"/>
              </a:rPr>
              <a:t>è, </a:t>
            </a:r>
            <a:r>
              <a:rPr lang="en-US" altLang="en-US" sz="2400" i="1">
                <a:ea typeface="ＭＳ Ｐゴシック" panose="020B0600070205080204" pitchFamily="34" charset="-128"/>
                <a:cs typeface="Arial" panose="020B0604020202020204" pitchFamily="34" charset="0"/>
              </a:rPr>
              <a:t>From X-rays to Quarks</a:t>
            </a:r>
            <a:r>
              <a:rPr lang="en-US" altLang="en-US" sz="2400">
                <a:ea typeface="ＭＳ Ｐゴシック" panose="020B0600070205080204" pitchFamily="34" charset="-128"/>
                <a:cs typeface="Arial" panose="020B0604020202020204" pitchFamily="34" charset="0"/>
              </a:rPr>
              <a:t>, W. H. Freeman, San Francisco, 1980,</a:t>
            </a:r>
            <a:br>
              <a:rPr lang="en-US" altLang="en-US" sz="2400">
                <a:ea typeface="ＭＳ Ｐゴシック" panose="020B0600070205080204" pitchFamily="34" charset="-128"/>
                <a:cs typeface="Arial" panose="020B0604020202020204" pitchFamily="34" charset="0"/>
              </a:rPr>
            </a:br>
            <a:r>
              <a:rPr lang="en-US" altLang="en-US" sz="2400">
                <a:ea typeface="ＭＳ Ｐゴシック" panose="020B0600070205080204" pitchFamily="34" charset="-128"/>
                <a:cs typeface="Arial" panose="020B0604020202020204" pitchFamily="34" charset="0"/>
              </a:rPr>
              <a:t>4. Abraham Pais, </a:t>
            </a:r>
            <a:r>
              <a:rPr lang="en-US" altLang="en-US" sz="2400" i="1">
                <a:ea typeface="ＭＳ Ｐゴシック" panose="020B0600070205080204" pitchFamily="34" charset="-128"/>
                <a:cs typeface="Arial" panose="020B0604020202020204" pitchFamily="34" charset="0"/>
              </a:rPr>
              <a:t>Inward Bound</a:t>
            </a:r>
            <a:r>
              <a:rPr lang="en-US" altLang="en-US" sz="2400">
                <a:ea typeface="ＭＳ Ｐゴシック" panose="020B0600070205080204" pitchFamily="34" charset="-128"/>
                <a:cs typeface="Arial" panose="020B0604020202020204" pitchFamily="34" charset="0"/>
              </a:rPr>
              <a:t>, Oxford University Press, 1986, and </a:t>
            </a:r>
            <a:br>
              <a:rPr lang="en-US" altLang="en-US" sz="2400">
                <a:ea typeface="ＭＳ Ｐゴシック" panose="020B0600070205080204" pitchFamily="34" charset="-128"/>
                <a:cs typeface="Arial" panose="020B0604020202020204" pitchFamily="34" charset="0"/>
              </a:rPr>
            </a:br>
            <a:r>
              <a:rPr lang="en-US" altLang="en-US" sz="2400">
                <a:ea typeface="ＭＳ Ｐゴシック" panose="020B0600070205080204" pitchFamily="34" charset="-128"/>
                <a:cs typeface="Arial" panose="020B0604020202020204" pitchFamily="34" charset="0"/>
              </a:rPr>
              <a:t>5. Michael L</a:t>
            </a:r>
            <a:r>
              <a:rPr lang="ja-JP" altLang="en-US" sz="2400">
                <a:ea typeface="ＭＳ Ｐゴシック" panose="020B0600070205080204" pitchFamily="34" charset="-128"/>
                <a:cs typeface="Arial" panose="020B0604020202020204" pitchFamily="34" charset="0"/>
              </a:rPr>
              <a:t>’</a:t>
            </a:r>
            <a:r>
              <a:rPr lang="en-US" altLang="ja-JP" sz="2400">
                <a:ea typeface="ＭＳ Ｐゴシック" panose="020B0600070205080204" pitchFamily="34" charset="-128"/>
                <a:cs typeface="Arial" panose="020B0604020202020204" pitchFamily="34" charset="0"/>
              </a:rPr>
              <a:t>Annunziata, </a:t>
            </a:r>
            <a:r>
              <a:rPr lang="en-US" altLang="ja-JP" sz="2400" i="1">
                <a:ea typeface="ＭＳ Ｐゴシック" panose="020B0600070205080204" pitchFamily="34" charset="-128"/>
                <a:cs typeface="Arial" panose="020B0604020202020204" pitchFamily="34" charset="0"/>
              </a:rPr>
              <a:t>Radioactivity</a:t>
            </a:r>
            <a:r>
              <a:rPr lang="en-US" altLang="ja-JP" sz="2400">
                <a:ea typeface="ＭＳ Ｐゴシック" panose="020B0600070205080204" pitchFamily="34" charset="-128"/>
                <a:cs typeface="Arial" panose="020B0604020202020204" pitchFamily="34" charset="0"/>
              </a:rPr>
              <a:t>, Elsevier, Amsterdam, 2007.</a:t>
            </a:r>
          </a:p>
          <a:p>
            <a:pPr eaLnBrk="1" hangingPunct="1">
              <a:lnSpc>
                <a:spcPct val="90000"/>
              </a:lnSpc>
            </a:pPr>
            <a:endParaRPr lang="en-US" altLang="en-US" sz="2400">
              <a:ea typeface="ＭＳ Ｐゴシック" panose="020B0600070205080204" pitchFamily="34" charset="-128"/>
              <a:cs typeface="Arial" panose="020B0604020202020204" pitchFamily="34" charset="0"/>
            </a:endParaRPr>
          </a:p>
          <a:p>
            <a:pPr eaLnBrk="1" hangingPunct="1">
              <a:lnSpc>
                <a:spcPct val="90000"/>
              </a:lnSpc>
            </a:pPr>
            <a:endParaRPr lang="en-US" altLang="en-US" sz="2400">
              <a:ea typeface="ＭＳ Ｐゴシック" panose="020B0600070205080204" pitchFamily="34" charset="-128"/>
              <a:cs typeface="Arial" panose="020B0604020202020204" pitchFamily="34" charset="0"/>
            </a:endParaRPr>
          </a:p>
          <a:p>
            <a:pPr eaLnBrk="1" hangingPunct="1">
              <a:lnSpc>
                <a:spcPct val="90000"/>
              </a:lnSpc>
            </a:pPr>
            <a:endParaRPr lang="en-US" altLang="en-US" sz="2400">
              <a:ea typeface="ＭＳ Ｐゴシック" panose="020B0600070205080204" pitchFamily="34" charset="-128"/>
              <a:cs typeface="Arial" panose="020B0604020202020204" pitchFamily="34" charset="0"/>
            </a:endParaRPr>
          </a:p>
        </p:txBody>
      </p:sp>
      <p:sp>
        <p:nvSpPr>
          <p:cNvPr id="2" name="Slide Number Placeholder 1">
            <a:extLst>
              <a:ext uri="{FF2B5EF4-FFF2-40B4-BE49-F238E27FC236}">
                <a16:creationId xmlns:a16="http://schemas.microsoft.com/office/drawing/2014/main" id="{996419FD-8A9D-47AA-EABF-6CD11CBD152F}"/>
              </a:ext>
            </a:extLst>
          </p:cNvPr>
          <p:cNvSpPr>
            <a:spLocks noGrp="1"/>
          </p:cNvSpPr>
          <p:nvPr>
            <p:ph type="sldNum" sz="quarter" idx="12"/>
          </p:nvPr>
        </p:nvSpPr>
        <p:spPr/>
        <p:txBody>
          <a:bodyPr/>
          <a:lstStyle/>
          <a:p>
            <a:fld id="{6627FFA3-0C34-F643-BD69-B0BFB632C99A}" type="slidenum">
              <a:rPr lang="en-US" altLang="en-US" smtClean="0"/>
              <a:pPr/>
              <a:t>27</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2DBAF77-3F3A-4728-9D11-EFF797ABF4AF}"/>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Problems with the pe-model of the Nucleus</a:t>
            </a:r>
          </a:p>
        </p:txBody>
      </p:sp>
      <p:sp>
        <p:nvSpPr>
          <p:cNvPr id="16386" name="Rectangle 3">
            <a:extLst>
              <a:ext uri="{FF2B5EF4-FFF2-40B4-BE49-F238E27FC236}">
                <a16:creationId xmlns:a16="http://schemas.microsoft.com/office/drawing/2014/main" id="{CC061947-B0DB-979B-4F9C-C3218C07F98D}"/>
              </a:ext>
            </a:extLst>
          </p:cNvPr>
          <p:cNvSpPr>
            <a:spLocks noGrp="1" noChangeArrowheads="1"/>
          </p:cNvSpPr>
          <p:nvPr>
            <p:ph type="body" idx="1"/>
          </p:nvPr>
        </p:nvSpPr>
        <p:spPr/>
        <p:txBody>
          <a:bodyPr/>
          <a:lstStyle/>
          <a:p>
            <a:pPr eaLnBrk="1" hangingPunct="1">
              <a:lnSpc>
                <a:spcPct val="90000"/>
              </a:lnSpc>
            </a:pPr>
            <a:r>
              <a:rPr lang="en-US" altLang="en-US" sz="2800">
                <a:ea typeface="ＭＳ Ｐゴシック" panose="020B0600070205080204" pitchFamily="34" charset="-128"/>
              </a:rPr>
              <a:t>The de Broglie relation </a:t>
            </a:r>
            <a:r>
              <a:rPr lang="en-US" altLang="en-US" sz="2800" i="1">
                <a:ea typeface="ＭＳ Ｐゴシック" panose="020B0600070205080204" pitchFamily="34" charset="-128"/>
              </a:rPr>
              <a:t>p</a:t>
            </a:r>
            <a:r>
              <a:rPr lang="en-US" altLang="en-US" sz="2800">
                <a:ea typeface="ＭＳ Ｐゴシック" panose="020B0600070205080204" pitchFamily="34" charset="-128"/>
              </a:rPr>
              <a:t> = </a:t>
            </a:r>
            <a:r>
              <a:rPr lang="en-US" altLang="en-US" sz="2800" i="1">
                <a:ea typeface="ＭＳ Ｐゴシック" panose="020B0600070205080204" pitchFamily="34" charset="-128"/>
              </a:rPr>
              <a:t>h</a:t>
            </a:r>
            <a:r>
              <a:rPr lang="en-US" altLang="en-US" sz="2800">
                <a:ea typeface="ＭＳ Ｐゴシック" panose="020B0600070205080204" pitchFamily="34" charset="-128"/>
              </a:rPr>
              <a:t>/</a:t>
            </a:r>
            <a:r>
              <a:rPr lang="en-US" altLang="en-US" sz="2800" i="1">
                <a:ea typeface="ＭＳ Ｐゴシック" panose="020B0600070205080204" pitchFamily="34" charset="-128"/>
                <a:sym typeface="Symbol" pitchFamily="2" charset="2"/>
              </a:rPr>
              <a:t></a:t>
            </a:r>
            <a:r>
              <a:rPr lang="en-US" altLang="en-US" sz="2800">
                <a:ea typeface="ＭＳ Ｐゴシック" panose="020B0600070205080204" pitchFamily="34" charset="-128"/>
                <a:sym typeface="Symbol" pitchFamily="2" charset="2"/>
              </a:rPr>
              <a:t> indicates that an electron whose wavelength is confined within a typical nuclear diameter of 10</a:t>
            </a:r>
            <a:r>
              <a:rPr lang="en-US" altLang="en-US" sz="2800" baseline="30000">
                <a:ea typeface="ＭＳ Ｐゴシック" panose="020B0600070205080204" pitchFamily="34" charset="-128"/>
                <a:sym typeface="Symbol" pitchFamily="2" charset="2"/>
              </a:rPr>
              <a:t>-14</a:t>
            </a:r>
            <a:r>
              <a:rPr lang="en-US" altLang="en-US" sz="2800">
                <a:ea typeface="ＭＳ Ｐゴシック" panose="020B0600070205080204" pitchFamily="34" charset="-128"/>
                <a:sym typeface="Symbol" pitchFamily="2" charset="2"/>
              </a:rPr>
              <a:t> m would have a corresponding kinetic energy of about 123 MeV, much too large to be held by the nuclear electrostatic potential energy.</a:t>
            </a:r>
          </a:p>
          <a:p>
            <a:pPr eaLnBrk="1" hangingPunct="1">
              <a:lnSpc>
                <a:spcPct val="90000"/>
              </a:lnSpc>
            </a:pPr>
            <a:r>
              <a:rPr lang="en-US" altLang="en-US" sz="2800">
                <a:ea typeface="ＭＳ Ｐゴシック" panose="020B0600070205080204" pitchFamily="34" charset="-128"/>
                <a:sym typeface="Symbol" pitchFamily="2" charset="2"/>
              </a:rPr>
              <a:t>The molecular spectrum of N</a:t>
            </a:r>
            <a:r>
              <a:rPr lang="en-US" altLang="en-US" sz="2800" baseline="-25000">
                <a:ea typeface="ＭＳ Ｐゴシック" panose="020B0600070205080204" pitchFamily="34" charset="-128"/>
                <a:sym typeface="Symbol" pitchFamily="2" charset="2"/>
              </a:rPr>
              <a:t>2</a:t>
            </a:r>
            <a:r>
              <a:rPr lang="en-US" altLang="en-US" sz="2800">
                <a:ea typeface="ＭＳ Ｐゴシック" panose="020B0600070205080204" pitchFamily="34" charset="-128"/>
                <a:sym typeface="Symbol" pitchFamily="2" charset="2"/>
              </a:rPr>
              <a:t> indicates that the total spin of a N nucleus was integer, whereas, an N-14 nucleus composed of 14 protons and 7 electrons (21 half-integer spin particles) would have total half-integer spin.</a:t>
            </a:r>
          </a:p>
        </p:txBody>
      </p:sp>
      <p:sp>
        <p:nvSpPr>
          <p:cNvPr id="2" name="Slide Number Placeholder 1">
            <a:extLst>
              <a:ext uri="{FF2B5EF4-FFF2-40B4-BE49-F238E27FC236}">
                <a16:creationId xmlns:a16="http://schemas.microsoft.com/office/drawing/2014/main" id="{C523CA76-1FC3-44CA-E720-3E9BF74367FB}"/>
              </a:ext>
            </a:extLst>
          </p:cNvPr>
          <p:cNvSpPr>
            <a:spLocks noGrp="1"/>
          </p:cNvSpPr>
          <p:nvPr>
            <p:ph type="sldNum" sz="quarter" idx="12"/>
          </p:nvPr>
        </p:nvSpPr>
        <p:spPr/>
        <p:txBody>
          <a:bodyPr/>
          <a:lstStyle/>
          <a:p>
            <a:fld id="{6627FFA3-0C34-F643-BD69-B0BFB632C99A}"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a:extLst>
              <a:ext uri="{FF2B5EF4-FFF2-40B4-BE49-F238E27FC236}">
                <a16:creationId xmlns:a16="http://schemas.microsoft.com/office/drawing/2014/main" id="{2E858430-B718-4CDC-0E4E-B026DEE8C5D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1930 - Bothe and Becker</a:t>
            </a:r>
          </a:p>
        </p:txBody>
      </p:sp>
      <p:sp>
        <p:nvSpPr>
          <p:cNvPr id="17410" name="Rectangle 5">
            <a:extLst>
              <a:ext uri="{FF2B5EF4-FFF2-40B4-BE49-F238E27FC236}">
                <a16:creationId xmlns:a16="http://schemas.microsoft.com/office/drawing/2014/main" id="{970D2C1B-C898-D253-6D39-E56388A4391B}"/>
              </a:ext>
            </a:extLst>
          </p:cNvPr>
          <p:cNvSpPr>
            <a:spLocks noGrp="1" noChangeArrowheads="1"/>
          </p:cNvSpPr>
          <p:nvPr>
            <p:ph type="body" sz="half" idx="1"/>
          </p:nvPr>
        </p:nvSpPr>
        <p:spPr>
          <a:xfrm>
            <a:off x="457200" y="1600200"/>
            <a:ext cx="4648200" cy="4525963"/>
          </a:xfrm>
        </p:spPr>
        <p:txBody>
          <a:bodyPr/>
          <a:lstStyle/>
          <a:p>
            <a:pPr eaLnBrk="1" hangingPunct="1">
              <a:lnSpc>
                <a:spcPct val="90000"/>
              </a:lnSpc>
            </a:pPr>
            <a:r>
              <a:rPr lang="en-US" altLang="en-US" sz="2800">
                <a:ea typeface="ＭＳ Ｐゴシック" panose="020B0600070205080204" pitchFamily="34" charset="-128"/>
              </a:rPr>
              <a:t>In 1930 Walther Bothe and Herbert Becker reported that beryllium bombarded by </a:t>
            </a:r>
            <a:r>
              <a:rPr lang="en-US" altLang="en-US" sz="2800">
                <a:ea typeface="ＭＳ Ｐゴシック" panose="020B0600070205080204" pitchFamily="34" charset="-128"/>
                <a:sym typeface="Symbol" pitchFamily="2" charset="2"/>
              </a:rPr>
              <a:t>-particles from Po produced high energy uncharged radiation that they interpreted as  rays from the Be nucleus.</a:t>
            </a:r>
            <a:br>
              <a:rPr lang="en-US" altLang="en-US" sz="2800">
                <a:ea typeface="ＭＳ Ｐゴシック" panose="020B0600070205080204" pitchFamily="34" charset="-128"/>
                <a:sym typeface="Symbol" pitchFamily="2" charset="2"/>
              </a:rPr>
            </a:br>
            <a:r>
              <a:rPr lang="en-US" altLang="en-US" sz="2800">
                <a:ea typeface="ＭＳ Ｐゴシック" panose="020B0600070205080204" pitchFamily="34" charset="-128"/>
                <a:sym typeface="Symbol" pitchFamily="2" charset="2"/>
              </a:rPr>
              <a:t> </a:t>
            </a:r>
            <a:r>
              <a:rPr lang="en-US" altLang="en-US" sz="1800">
                <a:ea typeface="ＭＳ Ｐゴシック" panose="020B0600070205080204" pitchFamily="34" charset="-128"/>
                <a:sym typeface="Symbol" pitchFamily="2" charset="2"/>
              </a:rPr>
              <a:t>Z in the</a:t>
            </a:r>
            <a:r>
              <a:rPr lang="en-US" altLang="en-US" sz="2800">
                <a:ea typeface="ＭＳ Ｐゴシック" panose="020B0600070205080204" pitchFamily="34" charset="-128"/>
                <a:sym typeface="Symbol" pitchFamily="2" charset="2"/>
              </a:rPr>
              <a:t> </a:t>
            </a:r>
            <a:r>
              <a:rPr lang="en-US" altLang="en-US" sz="1800">
                <a:ea typeface="ＭＳ Ｐゴシック" panose="020B0600070205080204" pitchFamily="34" charset="-128"/>
                <a:sym typeface="Symbol" pitchFamily="2" charset="2"/>
              </a:rPr>
              <a:t>Figure indicates the Geiger counter [</a:t>
            </a:r>
            <a:r>
              <a:rPr lang="en-US" altLang="en-US" sz="1800" i="1">
                <a:ea typeface="ＭＳ Ｐゴシック" panose="020B0600070205080204" pitchFamily="34" charset="-128"/>
                <a:sym typeface="Symbol" pitchFamily="2" charset="2"/>
              </a:rPr>
              <a:t>Zeitschrift fur Physik, </a:t>
            </a:r>
            <a:r>
              <a:rPr lang="en-US" altLang="en-US" sz="1800" b="1">
                <a:ea typeface="ＭＳ Ｐゴシック" panose="020B0600070205080204" pitchFamily="34" charset="-128"/>
                <a:sym typeface="Symbol" pitchFamily="2" charset="2"/>
              </a:rPr>
              <a:t>66</a:t>
            </a:r>
            <a:r>
              <a:rPr lang="en-US" altLang="en-US" sz="1800">
                <a:ea typeface="ＭＳ Ｐゴシック" panose="020B0600070205080204" pitchFamily="34" charset="-128"/>
                <a:sym typeface="Symbol" pitchFamily="2" charset="2"/>
              </a:rPr>
              <a:t>, 289 (1930)]. </a:t>
            </a:r>
          </a:p>
        </p:txBody>
      </p:sp>
      <p:pic>
        <p:nvPicPr>
          <p:cNvPr id="17411" name="Picture 7" descr="Neutron-Bothe-Becker">
            <a:extLst>
              <a:ext uri="{FF2B5EF4-FFF2-40B4-BE49-F238E27FC236}">
                <a16:creationId xmlns:a16="http://schemas.microsoft.com/office/drawing/2014/main" id="{0DCF2D1A-9D8D-10A9-E86B-8431E595EC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500" r="35849"/>
          <a:stretch>
            <a:fillRect/>
          </a:stretch>
        </p:blipFill>
        <p:spPr>
          <a:xfrm>
            <a:off x="5334000" y="1752600"/>
            <a:ext cx="3027363" cy="4419600"/>
          </a:xfrm>
          <a:noFill/>
        </p:spPr>
      </p:pic>
      <p:sp>
        <p:nvSpPr>
          <p:cNvPr id="2" name="Slide Number Placeholder 1">
            <a:extLst>
              <a:ext uri="{FF2B5EF4-FFF2-40B4-BE49-F238E27FC236}">
                <a16:creationId xmlns:a16="http://schemas.microsoft.com/office/drawing/2014/main" id="{38FAC1E4-8A0F-AD9E-B84F-22432721D4DC}"/>
              </a:ext>
            </a:extLst>
          </p:cNvPr>
          <p:cNvSpPr>
            <a:spLocks noGrp="1"/>
          </p:cNvSpPr>
          <p:nvPr>
            <p:ph type="sldNum" sz="quarter" idx="12"/>
          </p:nvPr>
        </p:nvSpPr>
        <p:spPr/>
        <p:txBody>
          <a:bodyPr/>
          <a:lstStyle/>
          <a:p>
            <a:fld id="{8DC81650-717D-C445-A8DE-0696F281441E}"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EAAAB57-3716-546B-4541-E218FC8515C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Walther Bothe (1891 – 1957)</a:t>
            </a:r>
          </a:p>
        </p:txBody>
      </p:sp>
      <p:sp>
        <p:nvSpPr>
          <p:cNvPr id="18434" name="Rectangle 4">
            <a:extLst>
              <a:ext uri="{FF2B5EF4-FFF2-40B4-BE49-F238E27FC236}">
                <a16:creationId xmlns:a16="http://schemas.microsoft.com/office/drawing/2014/main" id="{D908B1EA-8819-DCCA-C9F8-51DF92104854}"/>
              </a:ext>
            </a:extLst>
          </p:cNvPr>
          <p:cNvSpPr>
            <a:spLocks noGrp="1" noChangeArrowheads="1"/>
          </p:cNvSpPr>
          <p:nvPr>
            <p:ph type="body" sz="half" idx="1"/>
          </p:nvPr>
        </p:nvSpPr>
        <p:spPr/>
        <p:txBody>
          <a:bodyPr/>
          <a:lstStyle/>
          <a:p>
            <a:pPr eaLnBrk="1" hangingPunct="1"/>
            <a:r>
              <a:rPr lang="en-US" altLang="en-US" sz="2400">
                <a:ea typeface="ＭＳ Ｐゴシック" panose="020B0600070205080204" pitchFamily="34" charset="-128"/>
              </a:rPr>
              <a:t>In 1954 Bothe was awarded the Nobel Prize in Physics for his development (with Hans Geiger) of coincidence methods for particle counter experiments and subsequent discoveries he made with that technique.</a:t>
            </a:r>
            <a:br>
              <a:rPr lang="en-US" altLang="en-US" sz="2400">
                <a:ea typeface="ＭＳ Ｐゴシック" panose="020B0600070205080204" pitchFamily="34" charset="-128"/>
              </a:rPr>
            </a:br>
            <a:r>
              <a:rPr lang="en-US" altLang="en-US" sz="2000">
                <a:ea typeface="ＭＳ Ｐゴシック" panose="020B0600070205080204" pitchFamily="34" charset="-128"/>
              </a:rPr>
              <a:t>(Image from nobelprize.org)</a:t>
            </a:r>
          </a:p>
        </p:txBody>
      </p:sp>
      <p:pic>
        <p:nvPicPr>
          <p:cNvPr id="18435" name="Picture 6" descr="WBothe">
            <a:extLst>
              <a:ext uri="{FF2B5EF4-FFF2-40B4-BE49-F238E27FC236}">
                <a16:creationId xmlns:a16="http://schemas.microsoft.com/office/drawing/2014/main" id="{37D07D7A-E30F-2233-28A9-08F189A6E31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752600"/>
            <a:ext cx="2827338" cy="3962400"/>
          </a:xfrm>
          <a:noFill/>
        </p:spPr>
      </p:pic>
      <p:sp>
        <p:nvSpPr>
          <p:cNvPr id="2" name="Slide Number Placeholder 1">
            <a:extLst>
              <a:ext uri="{FF2B5EF4-FFF2-40B4-BE49-F238E27FC236}">
                <a16:creationId xmlns:a16="http://schemas.microsoft.com/office/drawing/2014/main" id="{23D8416C-8CE7-29C7-85CA-9B2811296D9F}"/>
              </a:ext>
            </a:extLst>
          </p:cNvPr>
          <p:cNvSpPr>
            <a:spLocks noGrp="1"/>
          </p:cNvSpPr>
          <p:nvPr>
            <p:ph type="sldNum" sz="quarter" idx="12"/>
          </p:nvPr>
        </p:nvSpPr>
        <p:spPr/>
        <p:txBody>
          <a:bodyPr/>
          <a:lstStyle/>
          <a:p>
            <a:fld id="{8DC81650-717D-C445-A8DE-0696F281441E}" type="slidenum">
              <a:rPr lang="en-US" altLang="en-US" smtClean="0"/>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90360B5D-7043-6367-76B7-6003FE69825D}"/>
              </a:ext>
            </a:extLst>
          </p:cNvPr>
          <p:cNvSpPr>
            <a:spLocks noGrp="1" noChangeArrowheads="1"/>
          </p:cNvSpPr>
          <p:nvPr>
            <p:ph type="title"/>
          </p:nvPr>
        </p:nvSpPr>
        <p:spPr/>
        <p:txBody>
          <a:bodyPr/>
          <a:lstStyle/>
          <a:p>
            <a:pPr eaLnBrk="1" hangingPunct="1"/>
            <a:r>
              <a:rPr lang="en-US" altLang="en-US" sz="3600">
                <a:ea typeface="ＭＳ Ｐゴシック" panose="020B0600070205080204" pitchFamily="34" charset="-128"/>
              </a:rPr>
              <a:t>1932 January 18 – F. and I. Joliot-Curie</a:t>
            </a:r>
          </a:p>
        </p:txBody>
      </p:sp>
      <p:sp>
        <p:nvSpPr>
          <p:cNvPr id="19458" name="Rectangle 4">
            <a:extLst>
              <a:ext uri="{FF2B5EF4-FFF2-40B4-BE49-F238E27FC236}">
                <a16:creationId xmlns:a16="http://schemas.microsoft.com/office/drawing/2014/main" id="{8A6A575C-6203-CBE0-3809-7661D510D11D}"/>
              </a:ext>
            </a:extLst>
          </p:cNvPr>
          <p:cNvSpPr>
            <a:spLocks noGrp="1" noChangeArrowheads="1"/>
          </p:cNvSpPr>
          <p:nvPr>
            <p:ph type="body" sz="half" idx="1"/>
          </p:nvPr>
        </p:nvSpPr>
        <p:spPr>
          <a:xfrm>
            <a:off x="457200" y="1600200"/>
            <a:ext cx="5638800" cy="4525963"/>
          </a:xfrm>
        </p:spPr>
        <p:txBody>
          <a:bodyPr/>
          <a:lstStyle/>
          <a:p>
            <a:pPr eaLnBrk="1" hangingPunct="1"/>
            <a:r>
              <a:rPr lang="en-US" altLang="en-US" sz="2800">
                <a:ea typeface="ＭＳ Ｐゴシック" panose="020B0600070205080204" pitchFamily="34" charset="-128"/>
              </a:rPr>
              <a:t>Fr</a:t>
            </a:r>
            <a:r>
              <a:rPr lang="en-US" altLang="en-US" sz="2800">
                <a:ea typeface="ＭＳ Ｐゴシック" panose="020B0600070205080204" pitchFamily="34" charset="-128"/>
                <a:cs typeface="Arial" panose="020B0604020202020204" pitchFamily="34" charset="0"/>
              </a:rPr>
              <a:t>édéric and Irène Joliot-Curie, using a strong Po source of </a:t>
            </a:r>
            <a:br>
              <a:rPr lang="en-US" altLang="en-US" sz="2800">
                <a:ea typeface="ＭＳ Ｐゴシック" panose="020B0600070205080204" pitchFamily="34" charset="-128"/>
                <a:cs typeface="Arial" panose="020B0604020202020204" pitchFamily="34" charset="0"/>
              </a:rPr>
            </a:br>
            <a:r>
              <a:rPr lang="en-US" altLang="en-US" sz="2800">
                <a:ea typeface="ＭＳ Ｐゴシック" panose="020B0600070205080204" pitchFamily="34" charset="-128"/>
                <a:cs typeface="Arial" panose="020B0604020202020204" pitchFamily="34" charset="0"/>
                <a:sym typeface="Symbol" pitchFamily="2" charset="2"/>
              </a:rPr>
              <a:t>-particles, reported that the neutral radiation from Be was able to eject protons from paraffin, a very surprising result if, as they supposed, it was due to Compton interaction between -ray and proton.</a:t>
            </a:r>
            <a:br>
              <a:rPr lang="en-US" altLang="en-US" sz="2800">
                <a:ea typeface="ＭＳ Ｐゴシック" panose="020B0600070205080204" pitchFamily="34" charset="-128"/>
                <a:cs typeface="Arial" panose="020B0604020202020204" pitchFamily="34" charset="0"/>
                <a:sym typeface="Symbol" pitchFamily="2" charset="2"/>
              </a:rPr>
            </a:br>
            <a:r>
              <a:rPr lang="en-US" altLang="en-US" sz="1800">
                <a:ea typeface="ＭＳ Ｐゴシック" panose="020B0600070205080204" pitchFamily="34" charset="-128"/>
                <a:sym typeface="Symbol" pitchFamily="2" charset="2"/>
              </a:rPr>
              <a:t>[Figure from </a:t>
            </a:r>
            <a:r>
              <a:rPr lang="en-US" altLang="en-US" sz="1800" i="1">
                <a:ea typeface="ＭＳ Ｐゴシック" panose="020B0600070205080204" pitchFamily="34" charset="-128"/>
                <a:sym typeface="Symbol" pitchFamily="2" charset="2"/>
              </a:rPr>
              <a:t>Comptes-rendus Academie des Sciences, Paris, </a:t>
            </a:r>
            <a:r>
              <a:rPr lang="en-US" altLang="en-US" sz="1800" b="1">
                <a:ea typeface="ＭＳ Ｐゴシック" panose="020B0600070205080204" pitchFamily="34" charset="-128"/>
                <a:sym typeface="Symbol" pitchFamily="2" charset="2"/>
              </a:rPr>
              <a:t>194</a:t>
            </a:r>
            <a:r>
              <a:rPr lang="en-US" altLang="en-US" sz="1800">
                <a:ea typeface="ＭＳ Ｐゴシック" panose="020B0600070205080204" pitchFamily="34" charset="-128"/>
                <a:sym typeface="Symbol" pitchFamily="2" charset="2"/>
              </a:rPr>
              <a:t>, 273 (1932).]</a:t>
            </a:r>
            <a:endParaRPr lang="en-US" altLang="en-US" sz="2800">
              <a:ea typeface="ＭＳ Ｐゴシック" panose="020B0600070205080204" pitchFamily="34" charset="-128"/>
              <a:cs typeface="Arial" panose="020B0604020202020204" pitchFamily="34" charset="0"/>
              <a:sym typeface="Symbol" pitchFamily="2" charset="2"/>
            </a:endParaRPr>
          </a:p>
        </p:txBody>
      </p:sp>
      <p:pic>
        <p:nvPicPr>
          <p:cNvPr id="19459" name="Picture 6" descr="Neutron-Joliot-Curie">
            <a:extLst>
              <a:ext uri="{FF2B5EF4-FFF2-40B4-BE49-F238E27FC236}">
                <a16:creationId xmlns:a16="http://schemas.microsoft.com/office/drawing/2014/main" id="{430756B4-3868-3FDF-B5B6-876095B7EA2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60378" t="5328" r="1888"/>
          <a:stretch>
            <a:fillRect/>
          </a:stretch>
        </p:blipFill>
        <p:spPr>
          <a:xfrm>
            <a:off x="6477000" y="1600200"/>
            <a:ext cx="2139950" cy="4237038"/>
          </a:xfrm>
          <a:noFill/>
        </p:spPr>
      </p:pic>
      <p:sp>
        <p:nvSpPr>
          <p:cNvPr id="2" name="Slide Number Placeholder 1">
            <a:extLst>
              <a:ext uri="{FF2B5EF4-FFF2-40B4-BE49-F238E27FC236}">
                <a16:creationId xmlns:a16="http://schemas.microsoft.com/office/drawing/2014/main" id="{9985E567-BBE5-5393-2D05-905513C5914C}"/>
              </a:ext>
            </a:extLst>
          </p:cNvPr>
          <p:cNvSpPr>
            <a:spLocks noGrp="1"/>
          </p:cNvSpPr>
          <p:nvPr>
            <p:ph type="sldNum" sz="quarter" idx="12"/>
          </p:nvPr>
        </p:nvSpPr>
        <p:spPr/>
        <p:txBody>
          <a:bodyPr/>
          <a:lstStyle/>
          <a:p>
            <a:fld id="{8DC81650-717D-C445-A8DE-0696F281441E}"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a:extLst>
              <a:ext uri="{FF2B5EF4-FFF2-40B4-BE49-F238E27FC236}">
                <a16:creationId xmlns:a16="http://schemas.microsoft.com/office/drawing/2014/main" id="{034AB470-5B26-D2C5-A566-E128EFF8B17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Ejected Protons Confirmed</a:t>
            </a:r>
          </a:p>
        </p:txBody>
      </p:sp>
      <p:sp>
        <p:nvSpPr>
          <p:cNvPr id="20482" name="Rectangle 5">
            <a:extLst>
              <a:ext uri="{FF2B5EF4-FFF2-40B4-BE49-F238E27FC236}">
                <a16:creationId xmlns:a16="http://schemas.microsoft.com/office/drawing/2014/main" id="{DF7B8010-2DB4-130F-55D6-D8F98D8933C0}"/>
              </a:ext>
            </a:extLst>
          </p:cNvPr>
          <p:cNvSpPr>
            <a:spLocks noGrp="1" noChangeArrowheads="1"/>
          </p:cNvSpPr>
          <p:nvPr>
            <p:ph type="body" sz="half" idx="1"/>
          </p:nvPr>
        </p:nvSpPr>
        <p:spPr>
          <a:xfrm>
            <a:off x="457200" y="1600200"/>
            <a:ext cx="4419600" cy="4525963"/>
          </a:xfrm>
        </p:spPr>
        <p:txBody>
          <a:bodyPr/>
          <a:lstStyle/>
          <a:p>
            <a:pPr eaLnBrk="1" hangingPunct="1">
              <a:lnSpc>
                <a:spcPct val="90000"/>
              </a:lnSpc>
            </a:pPr>
            <a:r>
              <a:rPr lang="en-US" altLang="en-US" sz="2800">
                <a:ea typeface="ＭＳ Ｐゴシック" panose="020B0600070205080204" pitchFamily="34" charset="-128"/>
              </a:rPr>
              <a:t>On 22 February 1932 the Joliot-Curies published this cloud chamber photo confirming the ejection of protons from paraffin (diagonal track from lower left to upper right).</a:t>
            </a:r>
            <a:br>
              <a:rPr lang="en-US" altLang="en-US" sz="2800">
                <a:ea typeface="ＭＳ Ｐゴシック" panose="020B0600070205080204" pitchFamily="34" charset="-128"/>
              </a:rPr>
            </a:br>
            <a:r>
              <a:rPr lang="en-US" altLang="en-US" sz="1800">
                <a:ea typeface="ＭＳ Ｐゴシック" panose="020B0600070205080204" pitchFamily="34" charset="-128"/>
                <a:sym typeface="Symbol" pitchFamily="2" charset="2"/>
              </a:rPr>
              <a:t>[Figure from </a:t>
            </a:r>
            <a:r>
              <a:rPr lang="en-US" altLang="en-US" sz="1800" i="1">
                <a:ea typeface="ＭＳ Ｐゴシック" panose="020B0600070205080204" pitchFamily="34" charset="-128"/>
                <a:sym typeface="Symbol" pitchFamily="2" charset="2"/>
              </a:rPr>
              <a:t>Comptes-rendus Academie des Sciences, Paris, </a:t>
            </a:r>
            <a:r>
              <a:rPr lang="en-US" altLang="en-US" sz="1800" b="1">
                <a:ea typeface="ＭＳ Ｐゴシック" panose="020B0600070205080204" pitchFamily="34" charset="-128"/>
                <a:sym typeface="Symbol" pitchFamily="2" charset="2"/>
              </a:rPr>
              <a:t>194</a:t>
            </a:r>
            <a:r>
              <a:rPr lang="en-US" altLang="en-US" sz="1800">
                <a:ea typeface="ＭＳ Ｐゴシック" panose="020B0600070205080204" pitchFamily="34" charset="-128"/>
                <a:sym typeface="Symbol" pitchFamily="2" charset="2"/>
              </a:rPr>
              <a:t>, 847 (1932).]</a:t>
            </a:r>
          </a:p>
          <a:p>
            <a:pPr eaLnBrk="1" hangingPunct="1"/>
            <a:endParaRPr lang="en-US" altLang="en-US" sz="2800">
              <a:ea typeface="ＭＳ Ｐゴシック" panose="020B0600070205080204" pitchFamily="34" charset="-128"/>
            </a:endParaRPr>
          </a:p>
        </p:txBody>
      </p:sp>
      <p:pic>
        <p:nvPicPr>
          <p:cNvPr id="20483" name="Picture 7" descr="Neutron-Proton Recoil">
            <a:extLst>
              <a:ext uri="{FF2B5EF4-FFF2-40B4-BE49-F238E27FC236}">
                <a16:creationId xmlns:a16="http://schemas.microsoft.com/office/drawing/2014/main" id="{960F6B42-1080-1EFB-440C-29319C1D98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558" r="30188"/>
          <a:stretch>
            <a:fillRect/>
          </a:stretch>
        </p:blipFill>
        <p:spPr>
          <a:xfrm>
            <a:off x="5029200" y="1828800"/>
            <a:ext cx="3579813" cy="3943350"/>
          </a:xfrm>
          <a:noFill/>
        </p:spPr>
      </p:pic>
      <p:sp>
        <p:nvSpPr>
          <p:cNvPr id="2" name="Slide Number Placeholder 1">
            <a:extLst>
              <a:ext uri="{FF2B5EF4-FFF2-40B4-BE49-F238E27FC236}">
                <a16:creationId xmlns:a16="http://schemas.microsoft.com/office/drawing/2014/main" id="{F8783DA0-DF8C-AC9C-F03E-D7B6B0615D89}"/>
              </a:ext>
            </a:extLst>
          </p:cNvPr>
          <p:cNvSpPr>
            <a:spLocks noGrp="1"/>
          </p:cNvSpPr>
          <p:nvPr>
            <p:ph type="sldNum" sz="quarter" idx="12"/>
          </p:nvPr>
        </p:nvSpPr>
        <p:spPr/>
        <p:txBody>
          <a:bodyPr/>
          <a:lstStyle/>
          <a:p>
            <a:fld id="{8DC81650-717D-C445-A8DE-0696F281441E}"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a:extLst>
              <a:ext uri="{FF2B5EF4-FFF2-40B4-BE49-F238E27FC236}">
                <a16:creationId xmlns:a16="http://schemas.microsoft.com/office/drawing/2014/main" id="{E5CAD7AC-CD1C-D75D-5828-9695E20F827F}"/>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1932 February – James Chadwick</a:t>
            </a:r>
          </a:p>
        </p:txBody>
      </p:sp>
      <p:sp>
        <p:nvSpPr>
          <p:cNvPr id="21506" name="Rectangle 5">
            <a:extLst>
              <a:ext uri="{FF2B5EF4-FFF2-40B4-BE49-F238E27FC236}">
                <a16:creationId xmlns:a16="http://schemas.microsoft.com/office/drawing/2014/main" id="{378DFCA3-C16A-471C-291D-28883D277399}"/>
              </a:ext>
            </a:extLst>
          </p:cNvPr>
          <p:cNvSpPr>
            <a:spLocks noGrp="1" noChangeArrowheads="1"/>
          </p:cNvSpPr>
          <p:nvPr>
            <p:ph type="body" sz="half" idx="1"/>
          </p:nvPr>
        </p:nvSpPr>
        <p:spPr>
          <a:xfrm>
            <a:off x="457200" y="1600200"/>
            <a:ext cx="4267200" cy="4525963"/>
          </a:xfrm>
        </p:spPr>
        <p:txBody>
          <a:bodyPr/>
          <a:lstStyle/>
          <a:p>
            <a:pPr eaLnBrk="1" hangingPunct="1">
              <a:lnSpc>
                <a:spcPct val="90000"/>
              </a:lnSpc>
            </a:pPr>
            <a:r>
              <a:rPr lang="en-US" altLang="en-US" sz="2000">
                <a:ea typeface="ＭＳ Ｐゴシック" panose="020B0600070205080204" pitchFamily="34" charset="-128"/>
              </a:rPr>
              <a:t>James Chadwick (1891 – 1974), with Ernest Rutherford, had been looking for over ten years for evidence of a neutral particle (which Rutherford had called a </a:t>
            </a:r>
            <a:r>
              <a:rPr lang="ja-JP" altLang="en-US" sz="2000">
                <a:ea typeface="ＭＳ Ｐゴシック" panose="020B0600070205080204" pitchFamily="34" charset="-128"/>
              </a:rPr>
              <a:t>“</a:t>
            </a:r>
            <a:r>
              <a:rPr lang="en-US" altLang="ja-JP" sz="2000">
                <a:ea typeface="ＭＳ Ｐゴシック" panose="020B0600070205080204" pitchFamily="34" charset="-128"/>
              </a:rPr>
              <a:t>neutron</a:t>
            </a:r>
            <a:r>
              <a:rPr lang="ja-JP" altLang="en-US" sz="2000">
                <a:ea typeface="ＭＳ Ｐゴシック" panose="020B0600070205080204" pitchFamily="34" charset="-128"/>
              </a:rPr>
              <a:t>”</a:t>
            </a:r>
            <a:r>
              <a:rPr lang="en-US" altLang="ja-JP" sz="2000">
                <a:ea typeface="ＭＳ Ｐゴシック" panose="020B0600070205080204" pitchFamily="34" charset="-128"/>
              </a:rPr>
              <a:t> in 1920) with mass about the proton mass to account for the difference between nuclear masses (A) and nuclear charges (Z). </a:t>
            </a:r>
          </a:p>
          <a:p>
            <a:pPr eaLnBrk="1" hangingPunct="1">
              <a:lnSpc>
                <a:spcPct val="90000"/>
              </a:lnSpc>
            </a:pPr>
            <a:r>
              <a:rPr lang="en-US" altLang="en-US" sz="2000">
                <a:ea typeface="ＭＳ Ｐゴシック" panose="020B0600070205080204" pitchFamily="34" charset="-128"/>
              </a:rPr>
              <a:t>When they discussed the Joliot-Curie</a:t>
            </a:r>
            <a:r>
              <a:rPr lang="ja-JP" altLang="en-US" sz="2000">
                <a:ea typeface="ＭＳ Ｐゴシック" panose="020B0600070205080204" pitchFamily="34" charset="-128"/>
              </a:rPr>
              <a:t>’</a:t>
            </a:r>
            <a:r>
              <a:rPr lang="en-US" altLang="ja-JP" sz="2000">
                <a:ea typeface="ＭＳ Ｐゴシック" panose="020B0600070205080204" pitchFamily="34" charset="-128"/>
              </a:rPr>
              <a:t>s </a:t>
            </a:r>
            <a:r>
              <a:rPr lang="en-US" altLang="ja-JP" sz="2000">
                <a:ea typeface="ＭＳ Ｐゴシック" panose="020B0600070205080204" pitchFamily="34" charset="-128"/>
                <a:sym typeface="Symbol" pitchFamily="2" charset="2"/>
              </a:rPr>
              <a:t>-ray </a:t>
            </a:r>
            <a:r>
              <a:rPr lang="en-US" altLang="ja-JP" sz="2000">
                <a:ea typeface="ＭＳ Ｐゴシック" panose="020B0600070205080204" pitchFamily="34" charset="-128"/>
              </a:rPr>
              <a:t>interpretation, Rutherford responded, </a:t>
            </a:r>
            <a:r>
              <a:rPr lang="ja-JP" altLang="en-US" sz="2000">
                <a:ea typeface="ＭＳ Ｐゴシック" panose="020B0600070205080204" pitchFamily="34" charset="-128"/>
              </a:rPr>
              <a:t>“</a:t>
            </a:r>
            <a:r>
              <a:rPr lang="en-US" altLang="ja-JP" sz="2000">
                <a:ea typeface="ＭＳ Ｐゴシック" panose="020B0600070205080204" pitchFamily="34" charset="-128"/>
              </a:rPr>
              <a:t>I do not believe it.</a:t>
            </a:r>
            <a:r>
              <a:rPr lang="ja-JP" altLang="en-US" sz="2000">
                <a:ea typeface="ＭＳ Ｐゴシック" panose="020B0600070205080204" pitchFamily="34" charset="-128"/>
              </a:rPr>
              <a:t>”</a:t>
            </a:r>
            <a:r>
              <a:rPr lang="en-US" altLang="ja-JP" sz="2000">
                <a:ea typeface="ＭＳ Ｐゴシック" panose="020B0600070205080204" pitchFamily="34" charset="-128"/>
              </a:rPr>
              <a:t> Chadwick began constructing his experiment.</a:t>
            </a:r>
            <a:endParaRPr lang="en-US" altLang="en-US" sz="2000">
              <a:ea typeface="ＭＳ Ｐゴシック" panose="020B0600070205080204" pitchFamily="34" charset="-128"/>
            </a:endParaRPr>
          </a:p>
        </p:txBody>
      </p:sp>
      <p:pic>
        <p:nvPicPr>
          <p:cNvPr id="21507" name="Picture 9" descr="chadwick">
            <a:extLst>
              <a:ext uri="{FF2B5EF4-FFF2-40B4-BE49-F238E27FC236}">
                <a16:creationId xmlns:a16="http://schemas.microsoft.com/office/drawing/2014/main" id="{41230A24-2D04-2F40-8F84-A3800C6631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14925" y="1752600"/>
            <a:ext cx="3082925" cy="4191000"/>
          </a:xfrm>
          <a:noFill/>
        </p:spPr>
      </p:pic>
      <p:sp>
        <p:nvSpPr>
          <p:cNvPr id="2" name="Slide Number Placeholder 1">
            <a:extLst>
              <a:ext uri="{FF2B5EF4-FFF2-40B4-BE49-F238E27FC236}">
                <a16:creationId xmlns:a16="http://schemas.microsoft.com/office/drawing/2014/main" id="{661280EE-40D4-803A-9758-3950948E38F7}"/>
              </a:ext>
            </a:extLst>
          </p:cNvPr>
          <p:cNvSpPr>
            <a:spLocks noGrp="1"/>
          </p:cNvSpPr>
          <p:nvPr>
            <p:ph type="sldNum" sz="quarter" idx="12"/>
          </p:nvPr>
        </p:nvSpPr>
        <p:spPr/>
        <p:txBody>
          <a:bodyPr/>
          <a:lstStyle/>
          <a:p>
            <a:fld id="{8DC81650-717D-C445-A8DE-0696F281441E}"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a:extLst>
              <a:ext uri="{FF2B5EF4-FFF2-40B4-BE49-F238E27FC236}">
                <a16:creationId xmlns:a16="http://schemas.microsoft.com/office/drawing/2014/main" id="{16CF8848-1532-7D60-CCC5-EB8F085A4FB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Chadwick</a:t>
            </a:r>
            <a:r>
              <a:rPr lang="ja-JP" altLang="en-US">
                <a:ea typeface="ＭＳ Ｐゴシック" panose="020B0600070205080204" pitchFamily="34" charset="-128"/>
              </a:rPr>
              <a:t>’</a:t>
            </a:r>
            <a:r>
              <a:rPr lang="en-US" altLang="ja-JP">
                <a:ea typeface="ＭＳ Ｐゴシック" panose="020B0600070205080204" pitchFamily="34" charset="-128"/>
              </a:rPr>
              <a:t>s Apparatus</a:t>
            </a:r>
            <a:endParaRPr lang="en-US" altLang="en-US">
              <a:ea typeface="ＭＳ Ｐゴシック" panose="020B0600070205080204" pitchFamily="34" charset="-128"/>
            </a:endParaRPr>
          </a:p>
        </p:txBody>
      </p:sp>
      <p:sp>
        <p:nvSpPr>
          <p:cNvPr id="22530" name="Rectangle 5">
            <a:extLst>
              <a:ext uri="{FF2B5EF4-FFF2-40B4-BE49-F238E27FC236}">
                <a16:creationId xmlns:a16="http://schemas.microsoft.com/office/drawing/2014/main" id="{5D743766-9647-D8DB-7C20-9035F68622C3}"/>
              </a:ext>
            </a:extLst>
          </p:cNvPr>
          <p:cNvSpPr>
            <a:spLocks noGrp="1" noChangeArrowheads="1"/>
          </p:cNvSpPr>
          <p:nvPr>
            <p:ph type="body" sz="half" idx="1"/>
          </p:nvPr>
        </p:nvSpPr>
        <p:spPr/>
        <p:txBody>
          <a:bodyPr/>
          <a:lstStyle/>
          <a:p>
            <a:pPr eaLnBrk="1" hangingPunct="1">
              <a:lnSpc>
                <a:spcPct val="90000"/>
              </a:lnSpc>
            </a:pPr>
            <a:r>
              <a:rPr lang="en-US" altLang="en-US" sz="2400">
                <a:ea typeface="ＭＳ Ｐゴシック" panose="020B0600070205080204" pitchFamily="34" charset="-128"/>
              </a:rPr>
              <a:t>The counting rate, due to N atoms in the ionization chamber set in motion by impact, for the neutral radiation remained the same (about 8 times background) when 2 cm of lead was placed between the source and the counting chamber.</a:t>
            </a:r>
          </a:p>
          <a:p>
            <a:pPr eaLnBrk="1" hangingPunct="1">
              <a:lnSpc>
                <a:spcPct val="90000"/>
              </a:lnSpc>
            </a:pPr>
            <a:r>
              <a:rPr lang="en-US" altLang="en-US" sz="2400">
                <a:ea typeface="ＭＳ Ｐゴシック" panose="020B0600070205080204" pitchFamily="34" charset="-128"/>
                <a:sym typeface="Symbol" pitchFamily="2" charset="2"/>
              </a:rPr>
              <a:t>-rays would have experienced much greater absorption.</a:t>
            </a:r>
          </a:p>
        </p:txBody>
      </p:sp>
      <p:pic>
        <p:nvPicPr>
          <p:cNvPr id="22531" name="Picture 8" descr="Neutron-Chadwick">
            <a:extLst>
              <a:ext uri="{FF2B5EF4-FFF2-40B4-BE49-F238E27FC236}">
                <a16:creationId xmlns:a16="http://schemas.microsoft.com/office/drawing/2014/main" id="{D9DDC326-CAFF-5A38-4E91-7E0F9672EA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773" t="4161" r="1888" b="20937"/>
          <a:stretch>
            <a:fillRect/>
          </a:stretch>
        </p:blipFill>
        <p:spPr>
          <a:xfrm>
            <a:off x="4800600" y="1752600"/>
            <a:ext cx="3810000" cy="1828800"/>
          </a:xfrm>
          <a:noFill/>
        </p:spPr>
      </p:pic>
      <p:sp>
        <p:nvSpPr>
          <p:cNvPr id="22532" name="Text Box 10">
            <a:extLst>
              <a:ext uri="{FF2B5EF4-FFF2-40B4-BE49-F238E27FC236}">
                <a16:creationId xmlns:a16="http://schemas.microsoft.com/office/drawing/2014/main" id="{D8A1BC31-FC3C-27DF-2EE9-61EB0141B8CE}"/>
              </a:ext>
            </a:extLst>
          </p:cNvPr>
          <p:cNvSpPr txBox="1">
            <a:spLocks noChangeArrowheads="1"/>
          </p:cNvSpPr>
          <p:nvPr/>
        </p:nvSpPr>
        <p:spPr bwMode="auto">
          <a:xfrm>
            <a:off x="4800600" y="3657600"/>
            <a:ext cx="365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[Figure from</a:t>
            </a:r>
            <a:r>
              <a:rPr lang="en-US" altLang="en-US" sz="1800" i="1"/>
              <a:t> Proc. Roy. Soc. A, </a:t>
            </a:r>
            <a:r>
              <a:rPr lang="en-US" altLang="en-US" sz="1800" b="1"/>
              <a:t>136</a:t>
            </a:r>
            <a:r>
              <a:rPr lang="en-US" altLang="en-US" sz="1800"/>
              <a:t>, 695 (May 1932).] </a:t>
            </a:r>
            <a:br>
              <a:rPr lang="en-US" altLang="en-US" sz="1800"/>
            </a:br>
            <a:r>
              <a:rPr lang="en-US" altLang="en-US" sz="1800"/>
              <a:t>Po deposited on a 1 cm diameter silver disk in front of a 2 cm diameter beryllium disk placed 3 cm from an ionization chamber. </a:t>
            </a:r>
          </a:p>
        </p:txBody>
      </p:sp>
      <p:sp>
        <p:nvSpPr>
          <p:cNvPr id="2" name="Slide Number Placeholder 1">
            <a:extLst>
              <a:ext uri="{FF2B5EF4-FFF2-40B4-BE49-F238E27FC236}">
                <a16:creationId xmlns:a16="http://schemas.microsoft.com/office/drawing/2014/main" id="{71800C1F-E4DF-36E6-D9AB-02E1779720D0}"/>
              </a:ext>
            </a:extLst>
          </p:cNvPr>
          <p:cNvSpPr>
            <a:spLocks noGrp="1"/>
          </p:cNvSpPr>
          <p:nvPr>
            <p:ph type="sldNum" sz="quarter" idx="12"/>
          </p:nvPr>
        </p:nvSpPr>
        <p:spPr/>
        <p:txBody>
          <a:bodyPr/>
          <a:lstStyle/>
          <a:p>
            <a:fld id="{8DC81650-717D-C445-A8DE-0696F281441E}"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1216</TotalTime>
  <Words>2156</Words>
  <Application>Microsoft Macintosh PowerPoint</Application>
  <PresentationFormat>On-screen Show (4:3)</PresentationFormat>
  <Paragraphs>109</Paragraphs>
  <Slides>27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ＭＳ Ｐゴシック</vt:lpstr>
      <vt:lpstr>Aptos</vt:lpstr>
      <vt:lpstr>Arial</vt:lpstr>
      <vt:lpstr>Default Design</vt:lpstr>
      <vt:lpstr>Equation</vt:lpstr>
      <vt:lpstr>Boston QuarkNet Quantum Properties Workshop Discovery of the Neutron</vt:lpstr>
      <vt:lpstr>1920s Model of the Nucleus</vt:lpstr>
      <vt:lpstr>Problems with the pe-model of the Nucleus</vt:lpstr>
      <vt:lpstr>1930 - Bothe and Becker</vt:lpstr>
      <vt:lpstr>Walther Bothe (1891 – 1957)</vt:lpstr>
      <vt:lpstr>1932 January 18 – F. and I. Joliot-Curie</vt:lpstr>
      <vt:lpstr>Ejected Protons Confirmed</vt:lpstr>
      <vt:lpstr>1932 February – James Chadwick</vt:lpstr>
      <vt:lpstr>Chadwick’s Apparatus</vt:lpstr>
      <vt:lpstr>Replica of James Chadwick’s apparatus made by Ray Flaxman in the Cavendish Laboratories. (Photo by R. Dower 2010)</vt:lpstr>
      <vt:lpstr>Chadwick’s Measurements</vt:lpstr>
      <vt:lpstr>Chawick’s Collision Model</vt:lpstr>
      <vt:lpstr>Chadwick’s Calculations - 1</vt:lpstr>
      <vt:lpstr>Chadwick’s Calculations - 2</vt:lpstr>
      <vt:lpstr>Chadwick’s Calculations - 3</vt:lpstr>
      <vt:lpstr>Chadwick’s Calculations - 4</vt:lpstr>
      <vt:lpstr>Problems Solved</vt:lpstr>
      <vt:lpstr>Nobel Prize</vt:lpstr>
      <vt:lpstr>Related Developments Deuterium - 1</vt:lpstr>
      <vt:lpstr>Related Developments Deuterium - 2</vt:lpstr>
      <vt:lpstr>Related Developments Induced Radioactivity - 1</vt:lpstr>
      <vt:lpstr>Related Developments Induced Radioactivity - 2</vt:lpstr>
      <vt:lpstr>Related Developments -decay</vt:lpstr>
      <vt:lpstr>Related Developments Slow Neutrons</vt:lpstr>
      <vt:lpstr>Related Developments Nuclear Fission</vt:lpstr>
      <vt:lpstr>Summary</vt:lpstr>
      <vt:lpstr>References</vt:lpstr>
    </vt:vector>
  </TitlesOfParts>
  <Company>The Roxbury Latin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of the Neutron by James Chadwick   in 1932</dc:title>
  <dc:creator>rick.dower</dc:creator>
  <cp:lastModifiedBy>Richard Dower</cp:lastModifiedBy>
  <cp:revision>24</cp:revision>
  <dcterms:created xsi:type="dcterms:W3CDTF">2009-07-13T20:27:54Z</dcterms:created>
  <dcterms:modified xsi:type="dcterms:W3CDTF">2025-08-05T10:53:33Z</dcterms:modified>
</cp:coreProperties>
</file>