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74" r:id="rId10"/>
    <p:sldId id="264" r:id="rId11"/>
    <p:sldId id="275" r:id="rId12"/>
    <p:sldId id="276" r:id="rId13"/>
    <p:sldId id="277" r:id="rId14"/>
    <p:sldId id="278" r:id="rId15"/>
    <p:sldId id="279" r:id="rId16"/>
    <p:sldId id="273" r:id="rId17"/>
    <p:sldId id="266" r:id="rId18"/>
    <p:sldId id="267" r:id="rId19"/>
    <p:sldId id="268" r:id="rId20"/>
    <p:sldId id="272" r:id="rId21"/>
    <p:sldId id="269" r:id="rId22"/>
    <p:sldId id="270" r:id="rId23"/>
    <p:sldId id="27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13" d="100"/>
          <a:sy n="113" d="100"/>
        </p:scale>
        <p:origin x="106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30T22:01:20.79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43 16383,'36'-21'0,"-7"5"0,-21 12 0,5 3 0,2 0 0,12 1 0,-2 0 0,3 0 0,-6 0 0,0 0 0,-2 0 0,-4 0 0,-2 0 0,5 1 0,0-1 0,7 2 0,2-1 0,1 0 0,1-1 0,1 0 0,-4 0 0,-1 0 0,-6 1 0,-1 0 0,-3 1 0,1 0 0,4 1 0,0 0 0,8 0 0,0 0 0,6-2 0,-1 1 0,-7 0 0,-1 0 0,-4-1 0,3 0 0,-1-1 0,1 0 0,-10 0 0,1 1 0,-1 0 0,1 2 0,4-2 0,-1 0 0,3 1 0,-1-2 0,-4 4 0,-4-3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30T22:01:23.24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13 16383,'36'0'0,"2"0"0,-24 0 0,8-1 0,2 1 0,-1-1 0,-4 1 0,-1 0 0,-5 1 0,3-1 0,3 1 0,4-1 0,2 0 0,-2 0 0,2-1 0,-3 1 0,0-1 0,-2 1 0,-2 0 0,-2 0 0,1 0 0,-3-1 0,7 0 0,4 0 0,8 0 0,3 0 0,-3-2 0,-10 2 0,-2 0 0,-11 1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30T22:01:26.154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49 16383,'44'0'0,"-7"0"0,-19 0 0,-4 0 0,4 0 0,-3 0 0,8-1 0,-7 0 0,6-1 0,-6 0 0,2-2 0,-1 0 0,-2 0 0,3 0 0,4 1 0,6-1 0,7 0 0,1-2 0,1 1 0,-4 2 0,-8 1 0,-5 2 0,-4 0 0,1 0 0,0 0 0,-1 1 0,3 0 0,-1 0 0,2-1 0,-4 0 0,1 0 0,0 1 0,-4 0 0,9 1 0,-11-1 0,6 1 0,0-1 0,3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31T14:07:42.55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 16383,'41'6'0,"-5"0"0,-23-6 0,2 1 0,1-1 0,2 0 0,2-2 0,4 0 0,-3-1 0,-1 1 0,-5 1 0,-2 0 0,6 1 0,-3-1 0,3 1 0,-3 0 0,-1 0 0,2 0 0,5 0 0,-3-1 0,-3 1 0,1-2 0,-5 2 0,4-1 0,2 2 0,-4-1 0,2 2 0,0-1 0,-1 1 0,6 0 0,-1-1 0,1 1 0,-6-1 0,-5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31T14:07:47.41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9 16383,'39'-5'0,"-9"2"0,-20 2 0,-1 2 0,12 0 0,-9 0 0,12 1 0,-7 0 0,0-1 0,1 0 0,-5 0 0,1 0 0,4 1 0,-4-1 0,10 0 0,-10-1 0,6 0 0,-5 0 0,-3 1 0,10-1 0,-5 1 0,8-1 0,-6 0 0,-1 0 0,0 0 0,-4 0 0,3 0 0,-3 0 0,6 0 0,-7 0 0,4 1 0,-7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31T14:07:53.30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15 16383,'41'-3'0,"-9"1"0,-21 2 0,-2 0 0,13 0 0,-8 1 0,10-1 0,-11 1 0,-1 0 0,6 1 0,-5-1 0,5 0 0,-1-1 0,-3 0 0,3 0 0,-3 0 0,0-1 0,11-2 0,-7 1 0,9-1 0,-11 1 0,2 1 0,-6 0 0,6 0 0,-2 1 0,0-1 0,0 0 0,0 0 0,-3 1 0,6 0 0,-3 0 0,-2 0 0,3 0 0,-3 2 0,4-1 0,-4 1 0,3-2 0,-4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31T14:07:57.18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16383,'37'17'0,"-4"-2"0,-23-11 0,0 1 0,8 2 0,-5-2 0,5 1 0,-1-4 0,-7-1 0,10 1 0,-4-1 0,4 0 0,-1 0 0,1-1 0,-4 0 0,-1 0 0,2 0 0,-4 0 0,7 0 0,2 0 0,-4-1 0,3 0 0,-9 0 0,17 1 0,1 2 0,12-2 0,-10 1 0,-12-1 0,-7 0 0,-52-5 0,28 4 0,-34-4 0,42 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31T14:08:08.40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7 16383,'40'-4'0,"-7"1"0,-19 3 0,-2 1 0,6 1 0,-1 2 0,4-2 0,-1 2 0,-3-4 0,1 2 0,-1-1 0,-2 0 0,4 1 0,-3-1 0,1 0 0,1 0 0,-3 0 0,4-1 0,2 1 0,-1 0 0,0-1 0,-6 1 0,3 0 0,-5 0 0,6-1 0,0 0 0,-5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B03A6-EE89-DE47-8B76-941966B03416}" type="datetimeFigureOut">
              <a:rPr lang="en-US" smtClean="0"/>
              <a:t>8/5/25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70F3D-3067-EF41-A25F-D4FEA134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2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</a:t>
            </a:r>
            <a:r>
              <a:rPr lang="en-US" baseline="0" dirty="0"/>
              <a:t> pressure due to innumerable collisions of randomly moving gas molecules.</a:t>
            </a:r>
          </a:p>
          <a:p>
            <a:r>
              <a:rPr lang="en-US" baseline="0" dirty="0"/>
              <a:t>Temperature of matter is a measure of the average kinetic energy of atoms or molecules. </a:t>
            </a:r>
            <a:r>
              <a:rPr lang="en-US" i="1" baseline="0" dirty="0"/>
              <a:t>mv</a:t>
            </a:r>
            <a:r>
              <a:rPr lang="en-US" baseline="30000" dirty="0"/>
              <a:t>2</a:t>
            </a:r>
            <a:r>
              <a:rPr lang="en-US" baseline="0" dirty="0"/>
              <a:t>/2 = 3</a:t>
            </a:r>
            <a:r>
              <a:rPr lang="en-US" i="1" baseline="0" dirty="0"/>
              <a:t>kT</a:t>
            </a:r>
            <a:r>
              <a:rPr lang="en-US" baseline="0" dirty="0"/>
              <a:t>/2</a:t>
            </a:r>
          </a:p>
          <a:p>
            <a:r>
              <a:rPr lang="en-US" baseline="0" dirty="0"/>
              <a:t>Heat flows from hot to cold objects due to statistical chance.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8208D-5434-4D4F-86A8-646041B33C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1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Interpretation controversy (magnetic deflection but not electric deflection) </a:t>
            </a:r>
            <a:r>
              <a:rPr lang="mr-IN" dirty="0"/>
              <a:t>–</a:t>
            </a:r>
            <a:r>
              <a:rPr lang="en-US" dirty="0"/>
              <a:t> German vs. English physicists</a:t>
            </a:r>
          </a:p>
          <a:p>
            <a:endParaRPr lang="en-US" dirty="0"/>
          </a:p>
          <a:p>
            <a:r>
              <a:rPr lang="en-US" dirty="0"/>
              <a:t>Thomson, with a better vacuum pump, demonstrated cathode rays are electrically charged particles of matter.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8208D-5434-4D4F-86A8-646041B33C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72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</a:t>
            </a:r>
            <a:r>
              <a:rPr lang="en-US" baseline="0" dirty="0"/>
              <a:t> electric deflection plates in apparatus, but magnet coils are absent from apparatus replica in Cavendish Laboratory.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8208D-5434-4D4F-86A8-646041B33C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84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Rutherford discovered exponential decay and transmutation</a:t>
            </a:r>
            <a:r>
              <a:rPr lang="en-US" baseline="0" dirty="0"/>
              <a:t> </a:t>
            </a:r>
            <a:r>
              <a:rPr lang="en-US" dirty="0"/>
              <a:t>of radioactive substances.</a:t>
            </a:r>
          </a:p>
          <a:p>
            <a:endParaRPr lang="en-US" dirty="0"/>
          </a:p>
          <a:p>
            <a:r>
              <a:rPr lang="en-US" dirty="0"/>
              <a:t>Marie and Pierre Curie discovered Po</a:t>
            </a:r>
            <a:r>
              <a:rPr lang="en-US" baseline="0" dirty="0"/>
              <a:t> and Ra. The stylized alpha, beta, and gamma tracks are adopted from Marie’s doctoral thesis.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8208D-5434-4D4F-86A8-646041B33C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84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2721-CC59-B048-A94D-E0234F023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A7FAD-AE73-9444-9BE3-024B28942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0A6E1-22B6-D246-A361-965027EF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2870-097E-7140-A7AB-5FBB8110B8E3}" type="datetime1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E9394-2DE4-CC47-B8C9-1584C5C6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6A5D0-64FF-914F-804A-451C2B63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0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8BCDE-276B-D941-A583-E1BE03399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C4474-E5AC-D947-9CBA-A60A3AA67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D1E-28BB-D34C-A85F-51C24ABA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557C8-4484-654E-8C75-DBE1ED8D5784}" type="datetime1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9A933-193E-C345-B465-2072909DE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342B9-9E9A-C143-BA20-583C4C1C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0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9349B0-2B25-9643-80DF-2D3B7B529D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D8115-0051-CF4B-AE15-455F6FF63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503B2-E626-1844-A3B7-F4CD113D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1FB1-678A-3B43-9968-85749A6A2703}" type="datetime1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0776A-4562-E548-8837-E959D764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2B643-B72F-EE4E-8B67-4B5467DB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0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22BB-C3EC-5F4B-85A4-079396B02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3BE2C-02BA-4041-8D08-168D49135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E1CCE-7537-B143-8C7D-8087B96A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DF3B1-85B5-ED45-93C0-35C313739C6A}" type="datetime1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8F12B-B2C2-4B42-9274-F03648AF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20A61-FA95-564A-8981-7A26B8617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A6F72-91A3-1C42-82CF-ACC2D019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65DAD-A079-DF4E-A313-9A3AA9B55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94E18-C1C8-6541-A3CB-4A6189FC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FB996-6D8F-5847-BF52-318E42E7DAD3}" type="datetime1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9CF78-0966-3245-998B-AA0248908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A6BC3-EEA1-604C-B658-C3CAF488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EE340-0D99-AB4A-8671-3E9986C1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9FC43-EC9D-3042-9EF2-52704DA50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C7C54-A23C-374C-A530-CDE1CAC8C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E3D38-2163-CB41-A372-B9A1F717F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B9E2-4221-6040-9114-E6BE63685E05}" type="datetime1">
              <a:rPr lang="en-US" smtClean="0"/>
              <a:t>8/5/25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88485-D76B-BE44-8FE4-7430735BB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A3732-A809-3041-8829-D023FD59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E1671-3DCB-C942-9991-B80507477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87185-4947-844E-8177-EBC31A209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EF2F6-5B04-3947-97A5-CF43044D6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38A53-37B0-7D4F-8D82-945F4D193F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A34C80-D874-974C-92E8-0DF56CE46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C5672A-6B78-4940-8A1E-0E4774C58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FCF01-60F7-744A-AD81-F41BB88ED8F1}" type="datetime1">
              <a:rPr lang="en-US" smtClean="0"/>
              <a:t>8/5/25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B34A7D-5136-014D-B0AE-F9C9BE3A3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868EBA-DCCB-5844-B470-AE1CECE3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2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11332-ADB4-854C-A7FE-56FE5394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538FA6-21A5-F843-B971-7B51786EC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AAE2-1F14-4B4B-A33D-8B2D24707261}" type="datetime1">
              <a:rPr lang="en-US" smtClean="0"/>
              <a:t>8/5/25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1AD40-5DBE-9D40-91C5-1CAF92252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EEFB6-75C9-2746-934F-4D00F187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FBF350-26AC-4142-A0D4-CF3F77188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697-F92C-5C4E-869F-909DA5602193}" type="datetime1">
              <a:rPr lang="en-US" smtClean="0"/>
              <a:t>8/5/25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BB002-994C-D148-8188-3F439623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8DF63-848A-0844-9C79-0DC139BF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8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3BC61-9313-B84D-BEC6-7D90A548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7F38C-9843-E245-807A-FA42418D9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2014D-129C-CE4A-BF45-F163CA2A8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3E51C-6491-6D44-9AF4-E01BD91FB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AF58-3AC8-6B42-B785-D8BC1C9ED667}" type="datetime1">
              <a:rPr lang="en-US" smtClean="0"/>
              <a:t>8/5/25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B2F1E-D31E-6242-B11F-D72A25656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DBCFE-BC7B-614B-9E82-09445994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0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FEBB2-079C-A044-82ED-7FC2C57C6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6EA7A5-4542-8E4F-96AC-DF7BD2560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DD046-E16E-0846-86B3-78F91CDAE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4DB22-0115-9C4C-B2D8-CE8B5C8D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B30E3-5DC4-134A-9393-C7CD999CFB89}" type="datetime1">
              <a:rPr lang="en-US" smtClean="0"/>
              <a:t>8/5/25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6EABF-0E77-BA42-B6E4-DD9C9555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F3F46-2551-7743-AC8F-50C38FB9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5AF9F5-4F3C-F24D-B6FF-DD8AC656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0FCE0-4521-B64B-82F1-33729E4F9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45D1B-11CF-3443-968E-5987AF610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B52E3-51AE-E749-8F48-3DEDA75D076C}" type="datetime1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7385A-7C58-7E45-8843-33E8503C1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147E0-03D6-BD44-80B9-6B171CF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4F2F-8442-7541-AAD7-76D14D99D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2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18" Type="http://schemas.openxmlformats.org/officeDocument/2006/relationships/image" Target="../media/image1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17" Type="http://schemas.openxmlformats.org/officeDocument/2006/relationships/customXml" Target="../ink/ink8.xml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customXml" Target="../ink/ink4.xml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892A-3A6C-FF46-A8A6-B9CD3AC8E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Boston </a:t>
            </a:r>
            <a:r>
              <a:rPr lang="en-US" dirty="0" err="1"/>
              <a:t>QuarkNet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Quantum Science Workshop</a:t>
            </a:r>
            <a:br>
              <a:rPr lang="en-US" dirty="0"/>
            </a:br>
            <a:r>
              <a:rPr lang="en-US" dirty="0"/>
              <a:t>Numbering the Elements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DDEC3-05DA-4640-BC53-C21F5B71C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August 7, 2025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Rick Dower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01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A9DDF-7784-2B48-8079-861FDB08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Elemental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EE352-CAB1-F741-ABFB-61E579EDE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Atomic numbers were a convenient ordering system, </a:t>
            </a:r>
            <a:br>
              <a:rPr lang="en-US" sz="3600" dirty="0"/>
            </a:br>
            <a:r>
              <a:rPr lang="en-US" sz="3600" dirty="0"/>
              <a:t>not as a fundamental characteristic of elements.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Are there undiscovered elements lighter than H or between H and He?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Is there a limit to the number of elements?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782A5-6043-B548-52ED-901F93E2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46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Physical Atom</a:t>
            </a:r>
            <a:br>
              <a:rPr lang="en-US" dirty="0"/>
            </a:br>
            <a:r>
              <a:rPr lang="en-US" dirty="0"/>
              <a:t>Kinetic Theory of Gases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James Maxwell (1831-1897)</a:t>
            </a:r>
          </a:p>
          <a:p>
            <a:pPr algn="ctr"/>
            <a:r>
              <a:rPr lang="en-US" i="1" dirty="0" err="1"/>
              <a:t>KE</a:t>
            </a:r>
            <a:r>
              <a:rPr lang="en-US" baseline="-25000" dirty="0" err="1"/>
              <a:t>avg</a:t>
            </a:r>
            <a:r>
              <a:rPr lang="en-US" dirty="0"/>
              <a:t> = </a:t>
            </a:r>
            <a:r>
              <a:rPr lang="en-US" i="1" dirty="0"/>
              <a:t>m</a:t>
            </a:r>
            <a:r>
              <a:rPr lang="en-US" dirty="0"/>
              <a:t>(</a:t>
            </a:r>
            <a:r>
              <a:rPr lang="en-US" i="1" dirty="0"/>
              <a:t>v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baseline="-25000" dirty="0" err="1"/>
              <a:t>avg</a:t>
            </a:r>
            <a:r>
              <a:rPr lang="en-US" dirty="0"/>
              <a:t>/2 = 3</a:t>
            </a:r>
            <a:r>
              <a:rPr lang="en-US" i="1" dirty="0"/>
              <a:t>kT</a:t>
            </a:r>
            <a:r>
              <a:rPr lang="en-US" dirty="0"/>
              <a:t>/2</a:t>
            </a:r>
          </a:p>
        </p:txBody>
      </p:sp>
      <p:pic>
        <p:nvPicPr>
          <p:cNvPr id="8" name="Content Placeholder 7" descr="JamesClerkMaxwell-KatherineMaxwell-186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r="-13773"/>
          <a:stretch>
            <a:fillRect/>
          </a:stretch>
        </p:blipFill>
        <p:spPr>
          <a:xfrm>
            <a:off x="839789" y="2505075"/>
            <a:ext cx="4226482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Ludwig Boltzmann (1844-1906)</a:t>
            </a:r>
          </a:p>
          <a:p>
            <a:pPr algn="ctr"/>
            <a:r>
              <a:rPr lang="en-US" i="1" dirty="0"/>
              <a:t>S</a:t>
            </a:r>
            <a:r>
              <a:rPr lang="en-US" dirty="0"/>
              <a:t> = </a:t>
            </a:r>
            <a:r>
              <a:rPr lang="en-US" i="1" dirty="0"/>
              <a:t>k</a:t>
            </a:r>
            <a:r>
              <a:rPr lang="en-US" dirty="0"/>
              <a:t>(</a:t>
            </a:r>
            <a:r>
              <a:rPr lang="en-US" dirty="0" err="1"/>
              <a:t>ln</a:t>
            </a:r>
            <a:r>
              <a:rPr lang="en-US" i="1" dirty="0" err="1"/>
              <a:t>W</a:t>
            </a:r>
            <a:r>
              <a:rPr lang="en-US" dirty="0"/>
              <a:t>)</a:t>
            </a:r>
          </a:p>
        </p:txBody>
      </p:sp>
      <p:pic>
        <p:nvPicPr>
          <p:cNvPr id="7" name="Content Placeholder 6" descr="Boltzmann2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27" r="-12627"/>
          <a:stretch>
            <a:fillRect/>
          </a:stretch>
        </p:blipFill>
        <p:spPr>
          <a:xfrm>
            <a:off x="6808572" y="2505075"/>
            <a:ext cx="4546815" cy="36845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E12BB-9C0B-000A-0158-85DAB3B3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6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DEF4-7350-E0EE-06F5-3DAA5F22B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Molecular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5E919-73E0-DC26-6ADC-22289870F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physical size of gas molecules was estimated in the 1870s from diffusion measurements applied to kinetic theory of molecular mean free path in gases.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Molecular thickness was also estimated by measurements of soap film thickness from light reflection and interference of known wavelengths.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88150-9370-3AB3-763C-670B4326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98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Cathode Rays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Crookes Tube</a:t>
            </a:r>
          </a:p>
        </p:txBody>
      </p:sp>
      <p:pic>
        <p:nvPicPr>
          <p:cNvPr id="7" name="Content Placeholder 6" descr="Crookes_tube_two_view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" b="3250"/>
          <a:stretch>
            <a:fillRect/>
          </a:stretch>
        </p:blipFill>
        <p:spPr>
          <a:xfrm>
            <a:off x="1665888" y="2505075"/>
            <a:ext cx="4032851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J. J. Thomson (1856-1940)</a:t>
            </a:r>
          </a:p>
          <a:p>
            <a:pPr algn="ctr"/>
            <a:r>
              <a:rPr lang="en-US" dirty="0"/>
              <a:t>1906 Nobel Prize in Physics </a:t>
            </a:r>
          </a:p>
        </p:txBody>
      </p:sp>
      <p:pic>
        <p:nvPicPr>
          <p:cNvPr id="8" name="Content Placeholder 7" descr="sir-joseph-john-thomson-physicist-and-inventor-1900-463924223-58924a5c5f9b5874eee83183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881" b="-18881"/>
          <a:stretch>
            <a:fillRect/>
          </a:stretch>
        </p:blipFill>
        <p:spPr>
          <a:xfrm>
            <a:off x="6685005" y="2093119"/>
            <a:ext cx="4410891" cy="36845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AC078-E4BF-2D26-7933-7F441F52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01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Electrons – Constituents of Atoms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Replica of Thomson’s Apparatus</a:t>
            </a:r>
          </a:p>
        </p:txBody>
      </p:sp>
      <p:pic>
        <p:nvPicPr>
          <p:cNvPr id="7" name="Content Placeholder 6" descr="JJelectub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r="15917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Plaque on Cavendish Laboratory</a:t>
            </a:r>
          </a:p>
        </p:txBody>
      </p:sp>
      <p:pic>
        <p:nvPicPr>
          <p:cNvPr id="10" name="Content Placeholder 9" descr="JJelecPlaq2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3" b="17413"/>
          <a:stretch>
            <a:fillRect/>
          </a:stretch>
        </p:blipFill>
        <p:spPr>
          <a:xfrm>
            <a:off x="6858000" y="2505075"/>
            <a:ext cx="4000028" cy="36845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FC60C-E774-9B31-56B0-88F8AD0BD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9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Radioactivity </a:t>
            </a:r>
            <a:r>
              <a:rPr lang="mr-IN" dirty="0"/>
              <a:t>–</a:t>
            </a:r>
            <a:r>
              <a:rPr lang="en-US" dirty="0"/>
              <a:t>Transmutation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81200" y="1535113"/>
            <a:ext cx="4040188" cy="925156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Ernest Rutherford (1871-1937)</a:t>
            </a:r>
          </a:p>
          <a:p>
            <a:pPr algn="ctr"/>
            <a:r>
              <a:rPr lang="en-US" sz="2000" dirty="0"/>
              <a:t>1908 Nobel Prize in Chemistry</a:t>
            </a:r>
          </a:p>
        </p:txBody>
      </p:sp>
      <p:pic>
        <p:nvPicPr>
          <p:cNvPr id="9" name="Content Placeholder 8" descr="28rutherford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994" b="-50994"/>
          <a:stretch>
            <a:fillRect/>
          </a:stretch>
        </p:blipFill>
        <p:spPr>
          <a:xfrm>
            <a:off x="1981200" y="2593257"/>
            <a:ext cx="404018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69026" y="1535113"/>
            <a:ext cx="4041775" cy="1058144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Marie Curie (1867-1934) </a:t>
            </a:r>
            <a:br>
              <a:rPr lang="en-US" sz="2000" dirty="0"/>
            </a:br>
            <a:r>
              <a:rPr lang="en-US" sz="2000" dirty="0"/>
              <a:t>Pierre Curie (1859-1906)</a:t>
            </a:r>
          </a:p>
          <a:p>
            <a:pPr algn="ctr"/>
            <a:r>
              <a:rPr lang="en-US" sz="2000" dirty="0"/>
              <a:t>Nobel Prizes  1903 , 1911</a:t>
            </a:r>
          </a:p>
        </p:txBody>
      </p:sp>
      <p:pic>
        <p:nvPicPr>
          <p:cNvPr id="10" name="Content Placeholder 9" descr="28curie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802" b="-39802"/>
          <a:stretch>
            <a:fillRect/>
          </a:stretch>
        </p:blipFill>
        <p:spPr>
          <a:xfrm>
            <a:off x="6169026" y="2593257"/>
            <a:ext cx="4041775" cy="395128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7ECF3A-A5C8-6D07-821C-49B3492F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69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A0628-0D5C-725E-B0C4-D95A9D814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AE71-4D0C-46B7-77CE-18BFC57C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From A to Z, </a:t>
            </a:r>
            <a:br>
              <a:rPr lang="en-US" dirty="0"/>
            </a:br>
            <a:r>
              <a:rPr lang="en-US" dirty="0"/>
              <a:t>Atomic Weight to Atomic Number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7781B-88CC-06F5-6FA0-6E8078FB0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1913 – Antonius van der Broek, used Geiger and Marsden data on Rutherford theory for scattering of a particles by thin foils of five metal to propose that atomic number was a better indication of nuclear charge than (atomic weight)/2, which had been suggested by Geiger and Marsden</a:t>
            </a:r>
          </a:p>
          <a:p>
            <a:r>
              <a:rPr lang="en-US" dirty="0"/>
              <a:t>1913 – Frederick Soddy introduced the term “isotope” for atoms with the same atomic number but different weights, </a:t>
            </a:r>
            <a:r>
              <a:rPr lang="en-US" i="1" dirty="0"/>
              <a:t>e. g. </a:t>
            </a:r>
            <a:r>
              <a:rPr lang="en-US" dirty="0"/>
              <a:t>an atom undergoing </a:t>
            </a:r>
            <a:r>
              <a:rPr lang="en-US" i="1" dirty="0">
                <a:latin typeface="Symbol" pitchFamily="2" charset="2"/>
              </a:rPr>
              <a:t>a</a:t>
            </a:r>
            <a:r>
              <a:rPr lang="en-US" dirty="0"/>
              <a:t> decay followed by two </a:t>
            </a:r>
            <a:r>
              <a:rPr lang="en-US" i="1" dirty="0">
                <a:latin typeface="Symbol" pitchFamily="2" charset="2"/>
              </a:rPr>
              <a:t>b</a:t>
            </a:r>
            <a:r>
              <a:rPr lang="en-US" dirty="0"/>
              <a:t> decays. </a:t>
            </a:r>
            <a:br>
              <a:rPr lang="en-US" dirty="0"/>
            </a:br>
            <a:r>
              <a:rPr lang="en-US" dirty="0"/>
              <a:t>Soddy supported van der Broek’s idea.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7B946-88ED-DF52-7145-F1CA0A6C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05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687E5-CB80-9948-B73B-093B33B4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Henry Gwyn Jeffreys Moseley (1887 – 1915)</a:t>
            </a:r>
          </a:p>
        </p:txBody>
      </p:sp>
      <p:pic>
        <p:nvPicPr>
          <p:cNvPr id="6" name="Content Placeholder 5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B287861B-27B2-6141-A2D3-260CB10C41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2754"/>
            <a:ext cx="5181600" cy="291708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83AE5-DDBB-8744-AB2E-C11471FE67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After graduating from Oxford (1910), Moseley worked with Rutherford in Manchester until late 1913, when he returned to Oxford. </a:t>
            </a:r>
          </a:p>
          <a:p>
            <a:r>
              <a:rPr lang="en-US" dirty="0"/>
              <a:t>While at Manchester he began his studies of X-rays with C. G. Darwin and built an X-ray spectrometer with photographic plates to detect the diffracted X-rays.</a:t>
            </a:r>
          </a:p>
          <a:p>
            <a:r>
              <a:rPr lang="en-US" dirty="0"/>
              <a:t>William and Lawrence Bragg used their spectrometer to study crystal structure. Moseley used his to study the structure of elements.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E28F3F-0714-F26D-B269-0DAA406C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14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1575-4FFB-BD41-BE7C-868B3873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Moseley’s X-ray Tube</a:t>
            </a:r>
            <a:br>
              <a:rPr lang="en-US" dirty="0"/>
            </a:br>
            <a:r>
              <a:rPr lang="en-US" sz="2400" dirty="0"/>
              <a:t>(</a:t>
            </a:r>
            <a:r>
              <a:rPr lang="en-US" sz="2400" i="1" dirty="0"/>
              <a:t>Phil.  Mag., </a:t>
            </a:r>
            <a:r>
              <a:rPr lang="en-US" sz="2400" b="1" dirty="0"/>
              <a:t>27</a:t>
            </a:r>
            <a:r>
              <a:rPr lang="en-US" sz="2400" dirty="0"/>
              <a:t> (1914), 704, 705)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513A6EF-2779-D14E-8C93-1CB0E2A5DF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End view with evacuated iron spectrometer box, crystal table (B), and photographic plate (P)</a:t>
            </a:r>
          </a:p>
        </p:txBody>
      </p:sp>
      <p:pic>
        <p:nvPicPr>
          <p:cNvPr id="20" name="Picture 19" descr="Diagram, engineering drawing&#10;&#10;Description automatically generated">
            <a:extLst>
              <a:ext uri="{FF2B5EF4-FFF2-40B4-BE49-F238E27FC236}">
                <a16:creationId xmlns:a16="http://schemas.microsoft.com/office/drawing/2014/main" id="{6B084F18-4F3D-5142-91C7-BEFB65C0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284" y="3064290"/>
            <a:ext cx="4483100" cy="2578100"/>
          </a:xfrm>
          <a:prstGeom prst="rect">
            <a:avLst/>
          </a:pr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18599613-1143-9640-89F6-A51BA59E4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8058" y="1882569"/>
            <a:ext cx="5181600" cy="4351338"/>
          </a:xfrm>
        </p:spPr>
        <p:txBody>
          <a:bodyPr/>
          <a:lstStyle/>
          <a:p>
            <a:r>
              <a:rPr lang="en-US" dirty="0"/>
              <a:t>Side view with truck holding metal samples as anodes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4" name="Picture 23" descr="A close-up of a violin&#10;&#10;Description automatically generated with low confidence">
            <a:extLst>
              <a:ext uri="{FF2B5EF4-FFF2-40B4-BE49-F238E27FC236}">
                <a16:creationId xmlns:a16="http://schemas.microsoft.com/office/drawing/2014/main" id="{9533395B-5C55-8748-B98A-7F9A2D806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86" y="3532810"/>
            <a:ext cx="4241800" cy="187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54DAB5-D1C2-0885-F47F-FCFF8C4AE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073E9-72C4-C049-8091-D476C412E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From Moseley’s Letters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6B38A-942B-0F4E-BA1D-A03D39EC8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 August 1913 to his sister Margery:</a:t>
            </a:r>
            <a:br>
              <a:rPr lang="en-US" dirty="0"/>
            </a:br>
            <a:r>
              <a:rPr lang="en-US" dirty="0"/>
              <a:t>“I am now struggling with an X ray tube with a truck inside carrying pieces of all the metals I can get hold of …. I want in this way to find the wave-lengths of the X ray spectra of as many elements as possible, as I believe they will prove much more important and fundamental than ordinary light spectra.”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16 November 1913 to Niels Bohr:</a:t>
            </a:r>
            <a:br>
              <a:rPr lang="en-US" dirty="0"/>
            </a:br>
            <a:r>
              <a:rPr lang="en-US" dirty="0"/>
              <a:t>“I have found that they [K</a:t>
            </a:r>
            <a:r>
              <a:rPr lang="en-US" baseline="-25000" dirty="0">
                <a:latin typeface="Symbol" pitchFamily="2" charset="2"/>
              </a:rPr>
              <a:t>a</a:t>
            </a:r>
            <a:r>
              <a:rPr lang="en-US" dirty="0"/>
              <a:t> X-ray wavelengths] lend great weight to the general principles which you use.”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F3B78-3FB3-299A-EA28-1EB80176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02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2D27-833A-8445-B769-FBFB3766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effort to identify and enumerate the elements that make up all visible things has a long history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D1204-49B1-5F4D-BD55-B49633042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Chinese – Earth, Wood, Metal, Water, Fire</a:t>
            </a:r>
          </a:p>
          <a:p>
            <a:r>
              <a:rPr lang="en-US" dirty="0"/>
              <a:t> Greeks – Thales (</a:t>
            </a:r>
            <a:r>
              <a:rPr lang="en-US" i="1" dirty="0"/>
              <a:t>c</a:t>
            </a:r>
            <a:r>
              <a:rPr lang="en-US" dirty="0"/>
              <a:t>. 600 BCE) 		→ water</a:t>
            </a:r>
            <a:br>
              <a:rPr lang="en-US" dirty="0"/>
            </a:br>
            <a:r>
              <a:rPr lang="en-US" dirty="0"/>
              <a:t>	         Anaximander (</a:t>
            </a:r>
            <a:r>
              <a:rPr lang="en-US" i="1" dirty="0"/>
              <a:t>c</a:t>
            </a:r>
            <a:r>
              <a:rPr lang="en-US" dirty="0"/>
              <a:t>. 550 BCE)	→ air</a:t>
            </a:r>
            <a:br>
              <a:rPr lang="en-US" dirty="0"/>
            </a:br>
            <a:r>
              <a:rPr lang="en-US" dirty="0"/>
              <a:t>	         Heraclitus (</a:t>
            </a:r>
            <a:r>
              <a:rPr lang="en-US" i="1" dirty="0"/>
              <a:t>c</a:t>
            </a:r>
            <a:r>
              <a:rPr lang="en-US" dirty="0"/>
              <a:t>. 500 BCE)	→ fire</a:t>
            </a:r>
            <a:br>
              <a:rPr lang="en-US" dirty="0"/>
            </a:br>
            <a:r>
              <a:rPr lang="en-US" dirty="0"/>
              <a:t>	         Empedocles (</a:t>
            </a:r>
            <a:r>
              <a:rPr lang="en-US" i="1" dirty="0"/>
              <a:t>c</a:t>
            </a:r>
            <a:r>
              <a:rPr lang="en-US" dirty="0"/>
              <a:t>. 450 BCE)	→ Earth, Water, Air, Fire</a:t>
            </a:r>
            <a:br>
              <a:rPr lang="en-US" dirty="0"/>
            </a:br>
            <a:r>
              <a:rPr lang="en-US" dirty="0"/>
              <a:t>	         Plato (</a:t>
            </a:r>
            <a:r>
              <a:rPr lang="en-US" i="1" dirty="0"/>
              <a:t>c</a:t>
            </a:r>
            <a:r>
              <a:rPr lang="en-US" dirty="0"/>
              <a:t>. 400 BCE)		→ Earth, Water, Air, Fire</a:t>
            </a:r>
            <a:br>
              <a:rPr lang="en-US" dirty="0"/>
            </a:br>
            <a:r>
              <a:rPr lang="en-US" dirty="0"/>
              <a:t>	         Aristotle (</a:t>
            </a:r>
            <a:r>
              <a:rPr lang="en-US" i="1" dirty="0"/>
              <a:t>c</a:t>
            </a:r>
            <a:r>
              <a:rPr lang="en-US" dirty="0"/>
              <a:t>. 350 BCE) → Earth, Water, Air, Fire, Quintessence</a:t>
            </a:r>
          </a:p>
          <a:p>
            <a:r>
              <a:rPr lang="en-US" dirty="0"/>
              <a:t>Paracelsus (1493-1541), an alchemist and physician advocated mercury, sulfur, salt as fundamental principles of all matter.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C423F-A122-6FCC-3F30-46962CC8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58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36BDC-0E6E-78D8-39A0-02EC6C9B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X-Ray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08DE3-76CD-FE2A-1C94-BEE75E76E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Spectrum: peaks for K</a:t>
            </a:r>
            <a:r>
              <a:rPr lang="en-US" baseline="-25000" dirty="0">
                <a:latin typeface="Symbol" pitchFamily="2" charset="2"/>
              </a:rPr>
              <a:t>a</a:t>
            </a:r>
            <a:r>
              <a:rPr lang="en-US" dirty="0"/>
              <a:t>, </a:t>
            </a:r>
            <a:r>
              <a:rPr lang="en-US" dirty="0" err="1"/>
              <a:t>K</a:t>
            </a:r>
            <a:r>
              <a:rPr lang="en-US" baseline="-25000" dirty="0" err="1">
                <a:latin typeface="Symbol" pitchFamily="2" charset="2"/>
              </a:rPr>
              <a:t>b</a:t>
            </a:r>
            <a:r>
              <a:rPr lang="en-US" dirty="0"/>
              <a:t>, and L</a:t>
            </a:r>
            <a:r>
              <a:rPr lang="en-US" baseline="-25000" dirty="0">
                <a:latin typeface="Symbol" pitchFamily="2" charset="2"/>
              </a:rPr>
              <a:t>a</a:t>
            </a:r>
            <a:r>
              <a:rPr lang="en-US" dirty="0"/>
              <a:t> lines, bremsstrahlung continuum: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diagram of a red graph&#10;&#10;AI-generated content may be incorrect.">
            <a:extLst>
              <a:ext uri="{FF2B5EF4-FFF2-40B4-BE49-F238E27FC236}">
                <a16:creationId xmlns:a16="http://schemas.microsoft.com/office/drawing/2014/main" id="{2C42CBC3-9ABF-A9BF-7E2A-BA7F62D03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230" y="2317236"/>
            <a:ext cx="6308982" cy="38576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9D36F-DE49-980C-66EE-105B0FA17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1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10B2-CF1E-CB44-969D-713E3A34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Successes of Moseley’s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65C31-7FE1-8848-9F08-EBCD28E37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“The prevalence of [X-ray spectral] lines due to impurities suggests that this may prove a powerful method of chemical analysis.”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“It may even lead to the discovery of missing elements, as it will be possible to predict the position of their characteristic [spectral] lines.”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Phil Mag., </a:t>
            </a:r>
            <a:r>
              <a:rPr lang="en-US" b="1" dirty="0"/>
              <a:t>26</a:t>
            </a:r>
            <a:r>
              <a:rPr lang="en-US" dirty="0"/>
              <a:t> (1913), 1030.)</a:t>
            </a:r>
            <a:br>
              <a:rPr lang="en-US" dirty="0"/>
            </a:br>
            <a:endParaRPr lang="en-US" dirty="0"/>
          </a:p>
          <a:p>
            <a:r>
              <a:rPr lang="en-US" dirty="0"/>
              <a:t>French chemist George </a:t>
            </a:r>
            <a:r>
              <a:rPr lang="en-US" dirty="0" err="1"/>
              <a:t>Urbain</a:t>
            </a:r>
            <a:r>
              <a:rPr lang="en-US" dirty="0"/>
              <a:t> after two days with Mosley examining his samples: Moseley “untangled in a few days conundrums [about the identities and periodic table positions of proposed rare earth elements] that had taken chemists six generations merely to propose.”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32DB2-7E8B-1623-C719-904C2B12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75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691BB-283F-844D-87C2-C829EDBE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Aluminum (Z = 13) to Gold (Z = 79)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BBE0957-7901-154C-A1A9-B78A31B495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1540000">
            <a:off x="1953813" y="1825625"/>
            <a:ext cx="2950374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85E38-790D-FA40-B8FC-717554E614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000" dirty="0"/>
              <a:t>Empty spots for Z = 43, 61, and 75</a:t>
            </a:r>
          </a:p>
          <a:p>
            <a:r>
              <a:rPr lang="en-US" sz="3000" dirty="0"/>
              <a:t>Later discovered  and identified:</a:t>
            </a:r>
            <a:br>
              <a:rPr lang="en-US" sz="3000" dirty="0"/>
            </a:br>
            <a:r>
              <a:rPr lang="en-US" sz="3000" dirty="0"/>
              <a:t>Z=43 Tc (technetium - radioactive) predicted in 1871 by Mendeleev as eka-manganese,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Z=61 Pm (promethium - radioactive), isolated in 1945 ,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Z=75 Re (rhenium) isolated in 1925,</a:t>
            </a:r>
            <a:br>
              <a:rPr lang="en-US" sz="3000" dirty="0"/>
            </a:br>
            <a:r>
              <a:rPr lang="en-US" sz="3000" dirty="0"/>
              <a:t>last stable element isolated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8BA95B-51F6-44A4-B59E-B79B763F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64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27CEF-BD42-6344-A6BE-D32A40437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Subsequent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1E68D-839A-1A47-8C3F-FE57D879F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Walther Kossel argued that K</a:t>
            </a:r>
            <a:r>
              <a:rPr lang="en-US" baseline="-25000" dirty="0">
                <a:latin typeface="Symbol" pitchFamily="2" charset="2"/>
              </a:rPr>
              <a:t>a</a:t>
            </a:r>
            <a:r>
              <a:rPr lang="en-US" dirty="0"/>
              <a:t> X-rays resulted from an electron transition from the n=2 shell to the n=1 shell after an n=1 electron was ejected by an incident X-ray, </a:t>
            </a:r>
            <a:r>
              <a:rPr lang="en-US" dirty="0" err="1"/>
              <a:t>K</a:t>
            </a:r>
            <a:r>
              <a:rPr lang="en-US" baseline="-25000" dirty="0" err="1">
                <a:latin typeface="Symbol" pitchFamily="2" charset="2"/>
              </a:rPr>
              <a:t>b</a:t>
            </a:r>
            <a:r>
              <a:rPr lang="en-US" dirty="0"/>
              <a:t> arose from an n=3 to n=1 electron transition, and L</a:t>
            </a:r>
            <a:r>
              <a:rPr lang="en-US" baseline="-25000" dirty="0">
                <a:latin typeface="Symbol" pitchFamily="2" charset="2"/>
              </a:rPr>
              <a:t>a</a:t>
            </a:r>
            <a:r>
              <a:rPr lang="en-US" dirty="0"/>
              <a:t> X-rays were produced by n=3 to n=2 electron transitions.</a:t>
            </a:r>
          </a:p>
          <a:p>
            <a:r>
              <a:rPr lang="en-US" dirty="0"/>
              <a:t>With Arnold Sommerfeld’s extensions to Bohr’s theory with azimuthal and magnetic quantum numbers, the results of Franck-Hertz experiments, and Kossel’s account of K and L X-rays, Bohr’s theory of atomic structure and the association of atomic number with the number of positive nuclear charges became widely accepted by 1920.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C8979-CB0B-9B57-A633-CEA2A3DA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23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FBB75-AD54-E236-5121-BF4A1489E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B6DD-645A-7386-E1DB-9B46BC43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Elemental Questions Answered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93681-9089-0454-C69F-7477CA7D6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Atomic number (Z) is the number of positive charges in the atomic nucleus. Z determines the number of atomic electrons and, hence, chemical properties.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Are there undiscovered elements lighter than H or between H and He? 	NO.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Is there a limit to the number of elements?</a:t>
            </a:r>
            <a:br>
              <a:rPr lang="en-US" sz="3600" dirty="0"/>
            </a:br>
            <a:r>
              <a:rPr lang="en-US" sz="3600" dirty="0"/>
              <a:t>Currently Z = 118 </a:t>
            </a:r>
            <a:r>
              <a:rPr lang="en-US" sz="3600" dirty="0" err="1"/>
              <a:t>Organesson</a:t>
            </a:r>
            <a:r>
              <a:rPr lang="en-US" sz="3600" dirty="0"/>
              <a:t> (2002)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1FA61-6C3F-F821-4D27-2F506A2A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6F9F1-ECE8-0044-8B56-8152B77A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Robert Boyle (1627 – 1691)</a:t>
            </a:r>
          </a:p>
        </p:txBody>
      </p:sp>
      <p:pic>
        <p:nvPicPr>
          <p:cNvPr id="6" name="Content Placeholder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E3763767-90DD-AA47-A899-8FFCA27737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2368" y="1569991"/>
            <a:ext cx="3330832" cy="420896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2391E-BECC-8443-B742-3A5BC93DF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69991"/>
            <a:ext cx="5181600" cy="3953326"/>
          </a:xfrm>
        </p:spPr>
        <p:txBody>
          <a:bodyPr/>
          <a:lstStyle/>
          <a:p>
            <a:r>
              <a:rPr lang="en-US" i="1" dirty="0"/>
              <a:t>The </a:t>
            </a:r>
            <a:r>
              <a:rPr lang="en-US" i="1" dirty="0" err="1"/>
              <a:t>Sceptical</a:t>
            </a:r>
            <a:r>
              <a:rPr lang="en-US" i="1" dirty="0"/>
              <a:t> </a:t>
            </a:r>
            <a:r>
              <a:rPr lang="en-US" i="1" dirty="0" err="1"/>
              <a:t>Chymist</a:t>
            </a:r>
            <a:r>
              <a:rPr lang="en-US" i="1" dirty="0"/>
              <a:t> </a:t>
            </a:r>
            <a:r>
              <a:rPr lang="en-US" dirty="0"/>
              <a:t>(1661)</a:t>
            </a:r>
          </a:p>
          <a:p>
            <a:r>
              <a:rPr lang="en-US" dirty="0"/>
              <a:t>Matter consists of corpuscles (small bodies) in motion.</a:t>
            </a:r>
          </a:p>
          <a:p>
            <a:r>
              <a:rPr lang="en-US" dirty="0"/>
              <a:t>“I now mean by Elements … perfectly unmingled bodies.”</a:t>
            </a:r>
          </a:p>
          <a:p>
            <a:r>
              <a:rPr lang="en-US" dirty="0"/>
              <a:t>But no visible substances are elements. All observed bodies are compounds.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84DA8-D61C-0C64-43DA-EB61A4B5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1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C54EB-1F73-4E4E-A436-015E9FD67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9818"/>
          </a:xfrm>
        </p:spPr>
        <p:txBody>
          <a:bodyPr/>
          <a:lstStyle/>
          <a:p>
            <a:pPr algn="ctr"/>
            <a:r>
              <a:rPr lang="en-US" dirty="0"/>
              <a:t>Antoine Lavoisier (1743 – 1794)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5B1401-87A0-A041-9EAA-CD8C971476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7615" y="1495167"/>
            <a:ext cx="3832275" cy="468179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E0794-BD67-2A4F-ABDD-A55FB5DC4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1816" y="1495167"/>
            <a:ext cx="5471984" cy="4681796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Elements of Chemistry </a:t>
            </a:r>
            <a:r>
              <a:rPr lang="en-US" dirty="0"/>
              <a:t>(1789)</a:t>
            </a:r>
          </a:p>
          <a:p>
            <a:r>
              <a:rPr lang="en-US" dirty="0"/>
              <a:t>Lavoisier established the conservation of mass in chemical reactions</a:t>
            </a:r>
          </a:p>
          <a:p>
            <a:r>
              <a:rPr lang="en-US" dirty="0"/>
              <a:t>Chemical element is a substance that cannot be separated into simpler substances by ordinary chemical processes.</a:t>
            </a:r>
          </a:p>
          <a:p>
            <a:r>
              <a:rPr lang="en-US" dirty="0"/>
              <a:t>List of 3 gaseous elements, </a:t>
            </a:r>
            <a:br>
              <a:rPr lang="en-US" dirty="0"/>
            </a:br>
            <a:r>
              <a:rPr lang="en-US" dirty="0"/>
              <a:t>6 non-metallic solids, 17 metals, </a:t>
            </a:r>
            <a:br>
              <a:rPr lang="en-US" dirty="0"/>
            </a:br>
            <a:r>
              <a:rPr lang="en-US" dirty="0"/>
              <a:t>5 ”earthy substances”, </a:t>
            </a:r>
            <a:br>
              <a:rPr lang="en-US" dirty="0"/>
            </a:br>
            <a:r>
              <a:rPr lang="en-US" dirty="0"/>
              <a:t>plus light and caloric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D3F26-ABCA-0408-8C91-498B2DA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8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47B4-6354-3142-81C6-F703A6BF2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John Dalton (1766 – 1844)</a:t>
            </a:r>
            <a:br>
              <a:rPr lang="en-US" dirty="0"/>
            </a:br>
            <a:r>
              <a:rPr lang="en-US" dirty="0"/>
              <a:t>The Chemical Atom</a:t>
            </a:r>
          </a:p>
        </p:txBody>
      </p:sp>
      <p:pic>
        <p:nvPicPr>
          <p:cNvPr id="6" name="Content Placeholder 5" descr="A person with his hand on his face&#10;&#10;Description automatically generated with low confidence">
            <a:extLst>
              <a:ext uri="{FF2B5EF4-FFF2-40B4-BE49-F238E27FC236}">
                <a16:creationId xmlns:a16="http://schemas.microsoft.com/office/drawing/2014/main" id="{6ACA386C-B1BC-BF49-92C3-BD17413450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4895" y="2458995"/>
            <a:ext cx="5141292" cy="287912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AE1BE-8ADB-9D4C-A1E8-ACEF6392CF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1808 – In </a:t>
            </a:r>
            <a:r>
              <a:rPr lang="en-US" i="1" dirty="0"/>
              <a:t>A New System of Chemical Philosophy</a:t>
            </a:r>
            <a:r>
              <a:rPr lang="en-US" dirty="0"/>
              <a:t>, Dalton listed 20 elements and 17 molecules of simple compounds, </a:t>
            </a:r>
            <a:r>
              <a:rPr lang="en-US" i="1" dirty="0"/>
              <a:t>e. g.</a:t>
            </a:r>
            <a:r>
              <a:rPr lang="en-US" dirty="0"/>
              <a:t> water, ammonia, composed of elemental atoms.</a:t>
            </a:r>
          </a:p>
          <a:p>
            <a:r>
              <a:rPr lang="en-US" dirty="0"/>
              <a:t>Dalton developed a list of relative atomic weights from hydrogen (1) to mercury (167) based on his ideas of compounds and chemical analysis of elements in compounds.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726285-6B68-DA0A-98E7-179C8813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24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E830-914B-C64A-8E26-8C2BEBFE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Dmitri Mendeleev (1834-1907)</a:t>
            </a:r>
            <a:br>
              <a:rPr lang="en-US" dirty="0"/>
            </a:br>
            <a:r>
              <a:rPr lang="en-US" dirty="0"/>
              <a:t>Ordering the Atoms</a:t>
            </a:r>
          </a:p>
        </p:txBody>
      </p:sp>
      <p:pic>
        <p:nvPicPr>
          <p:cNvPr id="6" name="Content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C04C3451-9F70-ED4B-BA90-FAF1D3A01D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3449" y="1825625"/>
            <a:ext cx="3117394" cy="438744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BE591-2ECB-D94F-A15A-A11216A6D5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1869 – Mendeleev published a table of 64 elements, increasing in relative atomic mass and organized by similar chemical properties.</a:t>
            </a:r>
          </a:p>
          <a:p>
            <a:r>
              <a:rPr lang="en-US" dirty="0"/>
              <a:t>1871 – revised table included several blank spots for undiscovered elements, including three for which he predicted atomic mass and chemical properties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6499F0-9F09-9DFC-79BC-619BF8A7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2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DAE3E-5356-C549-89C2-1A839F7E3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Mendeleev’s Periodic Table </a:t>
            </a:r>
          </a:p>
        </p:txBody>
      </p:sp>
      <p:pic>
        <p:nvPicPr>
          <p:cNvPr id="6" name="Content Placeholder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E9A8AC1-4493-2648-8746-12CE5DD593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64397"/>
            <a:ext cx="5181600" cy="327379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2061F-32F7-8E4A-BD71-11690BBDFE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Mendeleev’s “eka-aluminum” purified in 1875: </a:t>
            </a:r>
            <a:br>
              <a:rPr lang="en-US" dirty="0"/>
            </a:br>
            <a:r>
              <a:rPr lang="en-US" dirty="0"/>
              <a:t>Ga (gallium) M = 69.7</a:t>
            </a:r>
          </a:p>
          <a:p>
            <a:r>
              <a:rPr lang="en-US" dirty="0"/>
              <a:t>Mendeleev’s “eka-silicon” isolated in 1886:</a:t>
            </a:r>
            <a:br>
              <a:rPr lang="en-US" dirty="0"/>
            </a:br>
            <a:r>
              <a:rPr lang="en-US" dirty="0"/>
              <a:t>Ge (germanium) M = 72.6</a:t>
            </a:r>
          </a:p>
          <a:p>
            <a:r>
              <a:rPr lang="en-US" dirty="0"/>
              <a:t>Mendeleev’s “eka-boron” identified by spectrum in 1879, separated in 1937:</a:t>
            </a:r>
            <a:br>
              <a:rPr lang="en-US" dirty="0"/>
            </a:br>
            <a:r>
              <a:rPr lang="en-US" dirty="0"/>
              <a:t>Sc (scandium) M = 45.0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BCFC818-031C-6245-8A53-1B4A39C57237}"/>
                  </a:ext>
                </a:extLst>
              </p14:cNvPr>
              <p14:cNvContentPartPr/>
              <p14:nvPr/>
            </p14:nvContentPartPr>
            <p14:xfrm>
              <a:off x="2536372" y="3679059"/>
              <a:ext cx="387000" cy="16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BCFC818-031C-6245-8A53-1B4A39C572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2372" y="3571059"/>
                <a:ext cx="4946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F6C3E0E-0416-154E-9616-A31974EB9CAE}"/>
                  </a:ext>
                </a:extLst>
              </p14:cNvPr>
              <p14:cNvContentPartPr/>
              <p14:nvPr/>
            </p14:nvContentPartPr>
            <p14:xfrm>
              <a:off x="2796652" y="3941499"/>
              <a:ext cx="244440" cy="5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F6C3E0E-0416-154E-9616-A31974EB9C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42652" y="3833859"/>
                <a:ext cx="35208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007306D-4C4F-F24C-824C-B5A265A49954}"/>
                  </a:ext>
                </a:extLst>
              </p14:cNvPr>
              <p14:cNvContentPartPr/>
              <p14:nvPr/>
            </p14:nvContentPartPr>
            <p14:xfrm>
              <a:off x="3252052" y="3915219"/>
              <a:ext cx="288000" cy="17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007306D-4C4F-F24C-824C-B5A265A4995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98052" y="3807219"/>
                <a:ext cx="39564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2B9865F-B03D-8141-9AC4-F184EFD0E953}"/>
                  </a:ext>
                </a:extLst>
              </p14:cNvPr>
              <p14:cNvContentPartPr/>
              <p14:nvPr/>
            </p14:nvContentPartPr>
            <p14:xfrm>
              <a:off x="5588812" y="3626859"/>
              <a:ext cx="224280" cy="6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2B9865F-B03D-8141-9AC4-F184EFD0E95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35172" y="3519219"/>
                <a:ext cx="33192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33B8E10-F08C-BF4C-BF65-854A5D3004DC}"/>
                  </a:ext>
                </a:extLst>
              </p14:cNvPr>
              <p14:cNvContentPartPr/>
              <p14:nvPr/>
            </p14:nvContentPartPr>
            <p14:xfrm>
              <a:off x="5319892" y="3837459"/>
              <a:ext cx="203760" cy="7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33B8E10-F08C-BF4C-BF65-854A5D3004D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66252" y="3729459"/>
                <a:ext cx="31140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85508AF-463D-CB46-A070-268B068F75C1}"/>
                  </a:ext>
                </a:extLst>
              </p14:cNvPr>
              <p14:cNvContentPartPr/>
              <p14:nvPr/>
            </p14:nvContentPartPr>
            <p14:xfrm>
              <a:off x="4349692" y="4340019"/>
              <a:ext cx="236520" cy="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85508AF-463D-CB46-A070-268B068F75C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95692" y="4232019"/>
                <a:ext cx="34416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425EADC-0CD2-0C4F-AEE4-3786A8F3ACD5}"/>
                  </a:ext>
                </a:extLst>
              </p14:cNvPr>
              <p14:cNvContentPartPr/>
              <p14:nvPr/>
            </p14:nvContentPartPr>
            <p14:xfrm>
              <a:off x="4945132" y="4351179"/>
              <a:ext cx="209520" cy="24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425EADC-0CD2-0C4F-AEE4-3786A8F3ACD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91492" y="4243539"/>
                <a:ext cx="3171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F9B8528-F1CC-3C4A-B263-76608B7E88D4}"/>
                  </a:ext>
                </a:extLst>
              </p14:cNvPr>
              <p14:cNvContentPartPr/>
              <p14:nvPr/>
            </p14:nvContentPartPr>
            <p14:xfrm>
              <a:off x="1532692" y="3697419"/>
              <a:ext cx="184680" cy="10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F9B8528-F1CC-3C4A-B263-76608B7E88D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78692" y="3589419"/>
                <a:ext cx="292320" cy="22608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61E2DD-4040-EAF8-0C5D-E5E5BBCE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39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8AA0-F37C-9C4D-9710-F967021CF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Anomalies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B581-0CD4-6F4C-963D-9772EA001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Mendeleev’s periodic table, ordered by atomic weight, contained three anomalies that allowed him to arrange elements with similar chemical properties in vertical columns:</a:t>
            </a:r>
          </a:p>
          <a:p>
            <a:pPr marL="0" indent="0" algn="ctr">
              <a:buNone/>
            </a:pPr>
            <a:r>
              <a:rPr lang="en-US" sz="3200" dirty="0"/>
              <a:t> </a:t>
            </a:r>
            <a:r>
              <a:rPr lang="en-US" dirty="0" err="1"/>
              <a:t>Ar</a:t>
            </a:r>
            <a:r>
              <a:rPr lang="en-US" dirty="0"/>
              <a:t> (Z = 18, M = 39.9), K (Z = 19, M = 39.1)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dirty="0"/>
              <a:t>Co (Z = 27, M = 58.9), Ni (Z = 28, M = 58.7)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dirty="0" err="1"/>
              <a:t>Te</a:t>
            </a:r>
            <a:r>
              <a:rPr lang="en-US" dirty="0"/>
              <a:t> (Z = 52, M = 127.6), I (Z = 53, M = 126.9).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5E9C9-19C5-5822-EEF3-576BD01F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3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1FCD9-6F56-3181-E420-482F5BFB3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C370E-987D-8CA3-DE76-18B1BDC0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Rare Earths and Nobel Gases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E3F49-9382-2FC7-28FD-1333CE820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1870s, 1880s – 11 new elements discovered, primarily from the</a:t>
            </a:r>
            <a:br>
              <a:rPr lang="en-US" dirty="0"/>
            </a:br>
            <a:r>
              <a:rPr lang="en-US" dirty="0"/>
              <a:t>		        Lanthanide “rare earth” series</a:t>
            </a:r>
          </a:p>
          <a:p>
            <a:r>
              <a:rPr lang="en-US" dirty="0"/>
              <a:t>1868 – Unknown yellow line observed in solar spectrum</a:t>
            </a:r>
          </a:p>
          <a:p>
            <a:r>
              <a:rPr lang="en-US" dirty="0"/>
              <a:t>1882 – Same line observed in lava from Vesuvius</a:t>
            </a:r>
          </a:p>
          <a:p>
            <a:r>
              <a:rPr lang="en-US" dirty="0"/>
              <a:t>1895 – William Ramsey observes the yellow line in uranium ore  	 	     cleveite. Helium isolated by Cleve and Langlet. </a:t>
            </a:r>
          </a:p>
          <a:p>
            <a:r>
              <a:rPr lang="en-US" dirty="0"/>
              <a:t>1894 – Lord Rayleigh and Ramsey Noble gases isolate argon.</a:t>
            </a:r>
          </a:p>
          <a:p>
            <a:r>
              <a:rPr lang="en-US" dirty="0"/>
              <a:t>1898 – Ramsey isolates and identifies  neon, krypton, and  xenon  </a:t>
            </a:r>
          </a:p>
          <a:p>
            <a:r>
              <a:rPr lang="en-US" dirty="0"/>
              <a:t>1898 – Radon identified. Ramsey measured its atomic weight in 1910.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B00D5-17AA-4816-F3C5-2BE087E9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4F2F-8442-7541-AAD7-76D14D99D6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89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1760</Words>
  <Application>Microsoft Macintosh PowerPoint</Application>
  <PresentationFormat>Widescreen</PresentationFormat>
  <Paragraphs>130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Symbol</vt:lpstr>
      <vt:lpstr>Office Theme</vt:lpstr>
      <vt:lpstr>Boston QuarkNet  Quantum Science Workshop Numbering the Elements</vt:lpstr>
      <vt:lpstr>The effort to identify and enumerate the elements that make up all visible things has a long history …</vt:lpstr>
      <vt:lpstr>Robert Boyle (1627 – 1691)</vt:lpstr>
      <vt:lpstr>Antoine Lavoisier (1743 – 1794)</vt:lpstr>
      <vt:lpstr>John Dalton (1766 – 1844) The Chemical Atom</vt:lpstr>
      <vt:lpstr>Dmitri Mendeleev (1834-1907) Ordering the Atoms</vt:lpstr>
      <vt:lpstr>Mendeleev’s Periodic Table </vt:lpstr>
      <vt:lpstr>Anomalies</vt:lpstr>
      <vt:lpstr>Rare Earths and Nobel Gases</vt:lpstr>
      <vt:lpstr>Elemental Questions</vt:lpstr>
      <vt:lpstr>The Physical Atom Kinetic Theory of Gases</vt:lpstr>
      <vt:lpstr>Molecular Size</vt:lpstr>
      <vt:lpstr>Cathode Rays</vt:lpstr>
      <vt:lpstr>Electrons – Constituents of Atoms</vt:lpstr>
      <vt:lpstr>Radioactivity –Transmutation</vt:lpstr>
      <vt:lpstr>From A to Z,  Atomic Weight to Atomic Number </vt:lpstr>
      <vt:lpstr>Henry Gwyn Jeffreys Moseley (1887 – 1915)</vt:lpstr>
      <vt:lpstr>Moseley’s X-ray Tube (Phil.  Mag., 27 (1914), 704, 705)</vt:lpstr>
      <vt:lpstr>From Moseley’s Letters</vt:lpstr>
      <vt:lpstr>X-Ray Spectrum</vt:lpstr>
      <vt:lpstr>Successes of Moseley’s Analysis</vt:lpstr>
      <vt:lpstr>Aluminum (Z = 13) to Gold (Z = 79)</vt:lpstr>
      <vt:lpstr>Subsequent Developments</vt:lpstr>
      <vt:lpstr>Elemental Questions Answered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Boston QuarkNet Workshop Photons: Numbering the Elements</dc:title>
  <dc:creator>Microsoft Office User</dc:creator>
  <cp:lastModifiedBy>Richard Dower</cp:lastModifiedBy>
  <cp:revision>43</cp:revision>
  <dcterms:created xsi:type="dcterms:W3CDTF">2021-07-29T00:18:41Z</dcterms:created>
  <dcterms:modified xsi:type="dcterms:W3CDTF">2025-08-05T10:45:14Z</dcterms:modified>
</cp:coreProperties>
</file>