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8" r:id="rId2"/>
    <p:sldId id="273" r:id="rId3"/>
    <p:sldId id="274" r:id="rId4"/>
    <p:sldId id="277" r:id="rId5"/>
    <p:sldId id="275" r:id="rId6"/>
    <p:sldId id="276" r:id="rId7"/>
    <p:sldId id="278" r:id="rId8"/>
    <p:sldId id="279" r:id="rId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00"/>
    <a:srgbClr val="CC0033"/>
    <a:srgbClr val="660000"/>
    <a:srgbClr val="990000"/>
    <a:srgbClr val="01E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/>
    <p:restoredTop sz="94629"/>
  </p:normalViewPr>
  <p:slideViewPr>
    <p:cSldViewPr snapToGrid="0" snapToObjects="1">
      <p:cViewPr varScale="1">
        <p:scale>
          <a:sx n="70" d="100"/>
          <a:sy n="70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AF4FC0-6FC8-4DFB-B5E0-BF656B03877E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57B096-2241-425E-8894-E5B626DAD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1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often focus on local labs, research groups, and expertise.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7B096-2241-425E-8894-E5B626DAD7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4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that national workshops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7B096-2241-425E-8894-E5B626DAD7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7B096-2241-425E-8894-E5B626DAD7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60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7B096-2241-425E-8894-E5B626DAD7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94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7B096-2241-425E-8894-E5B626DAD7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67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7B096-2241-425E-8894-E5B626DAD7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2E5B8-4B3F-FEF9-F395-87C765CEB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3984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000099"/>
                </a:solidFill>
              </a:defRPr>
            </a:lvl1pPr>
          </a:lstStyle>
          <a:p>
            <a:fld id="{3D6C7F8A-1F71-429A-8E44-D5A2DDB7BD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2900" y="307975"/>
            <a:ext cx="8480425" cy="1279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2062" y="594483"/>
            <a:ext cx="5894738" cy="675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Overall Question for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44771" y="4954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14800" y="2746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822325">
              <a:tabLst>
                <a:tab pos="754063" algn="l"/>
                <a:tab pos="4468813" algn="l"/>
              </a:tabLst>
              <a:defRPr/>
            </a:pPr>
            <a:r>
              <a:rPr lang="en-US" sz="1200" b="1" i="0" dirty="0">
                <a:solidFill>
                  <a:srgbClr val="CE000F"/>
                </a:solidFill>
                <a:latin typeface="Helvetica"/>
                <a:ea typeface="Helvetica" pitchFamily="-1" charset="0"/>
                <a:cs typeface="Helvetica"/>
                <a:sym typeface="Helvetica" pitchFamily="-1" charset="0"/>
              </a:rPr>
              <a:t>Helping Develop America’s STEM Workforce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633547" y="6304002"/>
            <a:ext cx="4053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99"/>
                </a:solidFill>
                <a:latin typeface="Arial"/>
                <a:cs typeface="Arial"/>
              </a:rPr>
              <a:t>Wood, NSF Review, May, 2023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2959C-A072-D711-46D8-8A595E922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00" y="63984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000099"/>
                </a:solidFill>
              </a:defRPr>
            </a:lvl1pPr>
          </a:lstStyle>
          <a:p>
            <a:fld id="{3D6C7F8A-1F71-429A-8E44-D5A2DDB7BD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dt="0"/>
  <p:txStyles>
    <p:titleStyle>
      <a:lvl1pPr algn="r" defTabSz="457200" rtl="0" eaLnBrk="1" latinLnBrk="0" hangingPunct="1">
        <a:spcBef>
          <a:spcPct val="0"/>
        </a:spcBef>
        <a:buNone/>
        <a:defRPr sz="3200" b="1" i="0" kern="1200">
          <a:solidFill>
            <a:srgbClr val="000099"/>
          </a:solidFill>
          <a:latin typeface="Helvetica"/>
          <a:ea typeface="+mj-ea"/>
          <a:cs typeface="Helvetica"/>
        </a:defRPr>
      </a:lvl1pPr>
    </p:titleStyle>
    <p:bodyStyle>
      <a:lvl1pPr marL="12700" indent="-12700" algn="l" defTabSz="457200" rtl="0" eaLnBrk="1" latinLnBrk="0" hangingPunct="1">
        <a:spcBef>
          <a:spcPts val="0"/>
        </a:spcBef>
        <a:spcAft>
          <a:spcPts val="1200"/>
        </a:spcAft>
        <a:buFontTx/>
        <a:buNone/>
        <a:tabLst/>
        <a:defRPr lang="en-US" sz="2400" b="1" i="0" kern="1200" baseline="0" smtClean="0">
          <a:solidFill>
            <a:srgbClr val="000099"/>
          </a:solidFill>
          <a:effectLst/>
          <a:latin typeface="Helvetica"/>
          <a:ea typeface="+mn-ea"/>
          <a:cs typeface="Helvetica"/>
        </a:defRPr>
      </a:lvl1pPr>
      <a:lvl2pPr marL="458788" indent="-233363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b="1" i="0" kern="1200" baseline="0">
          <a:solidFill>
            <a:srgbClr val="000099"/>
          </a:solidFill>
          <a:latin typeface="Helvetica"/>
          <a:ea typeface="+mn-ea"/>
          <a:cs typeface="Helvetica"/>
        </a:defRPr>
      </a:lvl2pPr>
      <a:lvl3pPr marL="684213" indent="-225425" algn="l" defTabSz="457200" rtl="0" eaLnBrk="1" latinLnBrk="0" hangingPunct="1">
        <a:spcBef>
          <a:spcPct val="20000"/>
        </a:spcBef>
        <a:buClr>
          <a:srgbClr val="CC0033"/>
        </a:buClr>
        <a:buFont typeface="Arial"/>
        <a:buChar char="•"/>
        <a:defRPr sz="2400" b="1" i="0" kern="1200">
          <a:solidFill>
            <a:srgbClr val="000099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600199"/>
            <a:ext cx="3355848" cy="2734057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Cooperative Effort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Mentors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Lead Teachers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QuarkNet Staff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QuarkNet Fellows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3ACB49-A859-C217-0477-588F4A18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18" y="2190750"/>
            <a:ext cx="4905375" cy="3390900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7A0F49-A6F2-B419-39FD-5C1739EB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0" y="4212909"/>
            <a:ext cx="3207885" cy="2089784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22D25-2BA8-F9B7-30D7-0D98104B2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600199"/>
            <a:ext cx="7872984" cy="4526281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Common Workshop Components</a:t>
            </a:r>
          </a:p>
          <a:p>
            <a:pPr marL="0" indent="0"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Data Activities Portfolio – student/teacher modes</a:t>
            </a:r>
          </a:p>
          <a:p>
            <a:pPr marL="342900" indent="-342900"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/>
              <a:t>Progression: Level 0 activities </a:t>
            </a:r>
            <a:r>
              <a:rPr lang="en-US" dirty="0">
                <a:sym typeface="Wingdings" panose="05000000000000000000" pitchFamily="2" charset="2"/>
              </a:rPr>
              <a:t> Higher-level Activities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Data analysis from particle physics experiments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Mentor/scientist talk(s) &amp; tour(s)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Teachers sharing strategies</a:t>
            </a:r>
          </a:p>
          <a:p>
            <a:pPr marL="0" indent="0"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Classroom implementation:</a:t>
            </a:r>
          </a:p>
          <a:p>
            <a:pPr marL="342900" indent="-342900">
              <a:spcAft>
                <a:spcPts val="600"/>
              </a:spcAft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/>
              <a:t>Discussion &amp; plans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E34935-041D-5AEF-D299-96C3E556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18" y="3959054"/>
            <a:ext cx="3112120" cy="2238291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4760A-0341-4A97-ABCB-AD0E2947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7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053" y="1588351"/>
            <a:ext cx="7872984" cy="452628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Clr>
                <a:srgbClr val="CC0033"/>
              </a:buClr>
            </a:pPr>
            <a:r>
              <a:rPr lang="en-US" sz="2800" dirty="0"/>
              <a:t>Center-Derived Workshops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Mentor, lead teacher, and/or associate teachers plan &amp; facilitate.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89EE17-941E-7462-EE43-E1000565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31" y="2585165"/>
            <a:ext cx="2747924" cy="1870999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04EFAA-1C55-6CAF-C591-15D8757FD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73"/>
          <a:stretch/>
        </p:blipFill>
        <p:spPr>
          <a:xfrm>
            <a:off x="5963089" y="4566569"/>
            <a:ext cx="2747924" cy="1730943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7D386-B6A7-C0E5-361C-BC2E09CDA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238" y="2606421"/>
            <a:ext cx="2709520" cy="1849743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62F4E-BC62-6DF7-15B8-B873CAB98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238" y="4566569"/>
            <a:ext cx="2709520" cy="1933992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E86C-9DA8-D53B-8EE2-A5DBE379C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78" y="3143249"/>
            <a:ext cx="2633380" cy="2855855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2D1D9-92DB-B14A-36E1-436306F41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3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22" y="1613653"/>
            <a:ext cx="8087735" cy="4526281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QuarkNet Cosmic Workshops</a:t>
            </a:r>
          </a:p>
          <a:p>
            <a:pPr marL="1439863" indent="-1428750">
              <a:buClr>
                <a:srgbClr val="CC0033"/>
              </a:buClr>
            </a:pPr>
            <a:r>
              <a:rPr lang="en-US" dirty="0"/>
              <a:t>Includes: Cosmic ray detector assembly &amp; cosmic ray studies using e-Lab &amp; cosmic watches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Facilitation: </a:t>
            </a:r>
            <a:r>
              <a:rPr lang="en-US" dirty="0" err="1"/>
              <a:t>QuarkNet</a:t>
            </a:r>
            <a:r>
              <a:rPr lang="en-US" dirty="0"/>
              <a:t> staff &amp; cosmic fellows</a:t>
            </a:r>
          </a:p>
          <a:p>
            <a:pPr marL="1552575" indent="-1552575">
              <a:buClr>
                <a:srgbClr val="CC0033"/>
              </a:buClr>
            </a:pPr>
            <a:r>
              <a:rPr lang="en-US" dirty="0"/>
              <a:t>Supports: Use of detector &amp; e-Lab, preparation for International Muon Week &amp; International Cosmic Day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C96743A-8A47-338C-4D77-6D3542A0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6" y="4764368"/>
            <a:ext cx="3212205" cy="1913281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BC4ABF-73DA-F995-B366-0D4DC2AB6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10" y="4752938"/>
            <a:ext cx="3212206" cy="1456292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64A39-E157-7161-068F-A16D4EC49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3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053" y="1625083"/>
            <a:ext cx="7872984" cy="4526281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QuarkNet LHC Workshops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Includes: CMS Data, ATLAS Data, CMS e-Lab . . . .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Facilitation: </a:t>
            </a:r>
            <a:r>
              <a:rPr lang="en-US" dirty="0" err="1"/>
              <a:t>QuarkNet</a:t>
            </a:r>
            <a:r>
              <a:rPr lang="en-US" dirty="0"/>
              <a:t> staff &amp; LHC fellows</a:t>
            </a:r>
          </a:p>
          <a:p>
            <a:pPr marL="1495425" indent="-1495425">
              <a:buClr>
                <a:srgbClr val="CC0033"/>
              </a:buClr>
            </a:pPr>
            <a:r>
              <a:rPr lang="en-US" dirty="0"/>
              <a:t>Supports: Preparation for World Wide Data Day (W2D2) and/or LHC Masterclasses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EF5CB-AF91-55EC-BBA5-169B6904A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29" y="4218307"/>
            <a:ext cx="1921872" cy="2417840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6E5A94-4F96-8AFD-2BAA-16757BEC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536" y="4217173"/>
            <a:ext cx="2645921" cy="2107815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55C373-8BCF-B40C-AFDB-03DF1FAE0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85" y="4279391"/>
            <a:ext cx="2885750" cy="1910427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41DA1-A0E6-46C8-73BF-00B8BADA8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1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23" y="1613653"/>
            <a:ext cx="7872984" cy="4526281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QuarkNet Neutrino Workshops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Includes: MINERvA Data &amp; NOvA Data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Facilitation: </a:t>
            </a:r>
            <a:r>
              <a:rPr lang="en-US" dirty="0" err="1"/>
              <a:t>QuarkNet</a:t>
            </a:r>
            <a:r>
              <a:rPr lang="en-US" dirty="0"/>
              <a:t> staff &amp; Neutrino fellows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Supports: Preparation for Neutrino Masterclasses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8D1E2-4750-A58F-AE5D-0B011B957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3" t="3305" r="7004"/>
          <a:stretch/>
        </p:blipFill>
        <p:spPr>
          <a:xfrm>
            <a:off x="341164" y="3931207"/>
            <a:ext cx="2097448" cy="2066421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86B50-A34B-9C35-6C5C-B7562317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781" y="3931207"/>
            <a:ext cx="2972666" cy="2066419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4665E-2EBD-97E8-6E2F-8085F9989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7" y="3428997"/>
            <a:ext cx="5" cy="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BAF339-F467-DB78-E387-70327A0C2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850" y="3931207"/>
            <a:ext cx="3108614" cy="2066421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942D8-382D-AA59-D583-F0607C113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3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053" y="1608957"/>
            <a:ext cx="7872984" cy="4526281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QuarkNet Coding Workshops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Includes: Coding Notebooks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Facilitation: QuarkNet staff and Coding fellows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Supports: Coding in the physics classroom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May be used in conjunction with other workshop threads: cosmic, LHC, neutrino…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34665E-2EBD-97E8-6E2F-8085F9989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428997"/>
            <a:ext cx="5" cy="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920D9-1652-4542-BADF-6C4E4E45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726" y="4360430"/>
            <a:ext cx="2277171" cy="1777225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85B9D-215B-0189-8AF6-989DC6EB1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9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22" y="1590793"/>
            <a:ext cx="8251663" cy="4526281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Other QuarkNet Workshops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Timely topics: Higgs@10 in 2022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STEP UP, IRIS-HEP</a:t>
            </a:r>
          </a:p>
          <a:p>
            <a:pPr marL="1439863" indent="-1439863">
              <a:lnSpc>
                <a:spcPct val="110000"/>
              </a:lnSpc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STEAM – Science, Technology, Engineering, Art &amp; Math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Workshop X – Follows an “un-conference” model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New Questions in Particle Physics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Virtual, especially in 2020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CC0033"/>
              </a:buClr>
            </a:pPr>
            <a:r>
              <a:rPr lang="en-US" dirty="0"/>
              <a:t>Others…</a:t>
            </a:r>
          </a:p>
          <a:p>
            <a:pPr marL="0" indent="0" algn="ctr">
              <a:buClr>
                <a:srgbClr val="CC0033"/>
              </a:buClr>
            </a:pP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34665E-2EBD-97E8-6E2F-8085F9989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428997"/>
            <a:ext cx="5" cy="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02EC32-93CB-2D33-C3F6-493D2D7C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287" y="1643793"/>
            <a:ext cx="1413849" cy="1178207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309CB5-719A-E21B-BC4B-FD4172B5E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354" y="4308248"/>
            <a:ext cx="2693782" cy="1889552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62B134-74E3-C17B-1CE4-DBBE1FDF1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062" y="5129550"/>
            <a:ext cx="2858332" cy="1634013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D7ED4-3FBC-A94B-4DED-9B33B3ACA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6C7F8A-1F71-429A-8E44-D5A2DDB7BD1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07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308</Words>
  <Application>Microsoft Office PowerPoint</Application>
  <PresentationFormat>On-screen Show (4:3)</PresentationFormat>
  <Paragraphs>64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</vt:lpstr>
      <vt:lpstr>Office Theme</vt:lpstr>
      <vt:lpstr>Center Workshops</vt:lpstr>
      <vt:lpstr>Center Workshops</vt:lpstr>
      <vt:lpstr>Center Workshops</vt:lpstr>
      <vt:lpstr>Center Workshops</vt:lpstr>
      <vt:lpstr>Center Workshops</vt:lpstr>
      <vt:lpstr>Center Workshops</vt:lpstr>
      <vt:lpstr>Center Workshops</vt:lpstr>
      <vt:lpstr>Center Workshops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this go?</dc:title>
  <dc:creator>Marge Bardeen</dc:creator>
  <cp:lastModifiedBy>Shane Wood</cp:lastModifiedBy>
  <cp:revision>119</cp:revision>
  <cp:lastPrinted>2023-05-08T11:53:25Z</cp:lastPrinted>
  <dcterms:created xsi:type="dcterms:W3CDTF">2012-03-16T12:43:17Z</dcterms:created>
  <dcterms:modified xsi:type="dcterms:W3CDTF">2023-05-14T19:11:26Z</dcterms:modified>
</cp:coreProperties>
</file>