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8" r:id="rId2"/>
    <p:sldId id="272" r:id="rId3"/>
    <p:sldId id="270" r:id="rId4"/>
    <p:sldId id="269" r:id="rId5"/>
    <p:sldId id="265" r:id="rId6"/>
    <p:sldId id="274" r:id="rId7"/>
    <p:sldId id="266" r:id="rId8"/>
    <p:sldId id="267" r:id="rId9"/>
    <p:sldId id="259" r:id="rId10"/>
    <p:sldId id="271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0000"/>
    <a:srgbClr val="CC0033"/>
    <a:srgbClr val="660000"/>
    <a:srgbClr val="990000"/>
    <a:srgbClr val="01E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D06D5B-3238-42EE-B792-5C9C4F1694AC}" v="1" dt="2023-05-14T19:52:46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/>
    <p:restoredTop sz="94626"/>
  </p:normalViewPr>
  <p:slideViewPr>
    <p:cSldViewPr snapToGrid="0" snapToObjects="1">
      <p:cViewPr varScale="1">
        <p:scale>
          <a:sx n="82" d="100"/>
          <a:sy n="82" d="100"/>
        </p:scale>
        <p:origin x="14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33E224-65A9-4210-A7DE-783EF49F27C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FE7321-9A93-4BAA-B019-EE01B66F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4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7FC42-6CCC-6A01-D2A9-F4C9F5C52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199" y="62817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000099"/>
                </a:solidFill>
              </a:defRPr>
            </a:lvl1pPr>
          </a:lstStyle>
          <a:p>
            <a:fld id="{0B13E360-6EAE-4EC9-B004-9A869E7DAF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2900" y="307975"/>
            <a:ext cx="8480425" cy="1279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92062" y="594483"/>
            <a:ext cx="5894738" cy="675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Overall Question for 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44771" y="4954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114800" y="27463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822325">
              <a:tabLst>
                <a:tab pos="754063" algn="l"/>
                <a:tab pos="4468813" algn="l"/>
              </a:tabLst>
              <a:defRPr/>
            </a:pPr>
            <a:r>
              <a:rPr lang="en-US" sz="1200" b="1" i="0" dirty="0">
                <a:solidFill>
                  <a:srgbClr val="CE000F"/>
                </a:solidFill>
                <a:latin typeface="Helvetica"/>
                <a:ea typeface="Helvetica" pitchFamily="-1" charset="0"/>
                <a:cs typeface="Helvetica"/>
                <a:sym typeface="Helvetica" pitchFamily="-1" charset="0"/>
              </a:rPr>
              <a:t>Helping Develop America’s STEM Workforce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633547" y="6304002"/>
            <a:ext cx="40532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99"/>
                </a:solidFill>
                <a:latin typeface="Arial"/>
                <a:cs typeface="Arial"/>
              </a:rPr>
              <a:t>Wood, NSF Review, May, 2023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78135-54E2-FC3B-750E-0DC1CD954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199" y="62817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000099"/>
                </a:solidFill>
              </a:defRPr>
            </a:lvl1pPr>
          </a:lstStyle>
          <a:p>
            <a:fld id="{0B13E360-6EAE-4EC9-B004-9A869E7DAF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3200" b="1" i="0" kern="1200">
          <a:solidFill>
            <a:srgbClr val="000099"/>
          </a:solidFill>
          <a:latin typeface="Helvetica"/>
          <a:ea typeface="+mj-ea"/>
          <a:cs typeface="Helvetica"/>
        </a:defRPr>
      </a:lvl1pPr>
    </p:titleStyle>
    <p:bodyStyle>
      <a:lvl1pPr marL="12700" indent="-12700" algn="l" defTabSz="457200" rtl="0" eaLnBrk="1" latinLnBrk="0" hangingPunct="1">
        <a:spcBef>
          <a:spcPts val="0"/>
        </a:spcBef>
        <a:spcAft>
          <a:spcPts val="1200"/>
        </a:spcAft>
        <a:buFontTx/>
        <a:buNone/>
        <a:tabLst/>
        <a:defRPr lang="en-US" sz="2400" b="1" i="0" kern="1200" baseline="0" smtClean="0">
          <a:solidFill>
            <a:srgbClr val="000099"/>
          </a:solidFill>
          <a:effectLst/>
          <a:latin typeface="Helvetica"/>
          <a:ea typeface="+mn-ea"/>
          <a:cs typeface="Helvetica"/>
        </a:defRPr>
      </a:lvl1pPr>
      <a:lvl2pPr marL="458788" indent="-233363" algn="l" defTabSz="457200" rtl="0" eaLnBrk="1" latinLnBrk="0" hangingPunct="1">
        <a:spcBef>
          <a:spcPct val="20000"/>
        </a:spcBef>
        <a:buClr>
          <a:srgbClr val="CC0000"/>
        </a:buClr>
        <a:buFont typeface="Arial"/>
        <a:buChar char="•"/>
        <a:defRPr sz="2400" b="1" i="0" kern="1200" baseline="0">
          <a:solidFill>
            <a:srgbClr val="000099"/>
          </a:solidFill>
          <a:latin typeface="Helvetica"/>
          <a:ea typeface="+mn-ea"/>
          <a:cs typeface="Helvetica"/>
        </a:defRPr>
      </a:lvl2pPr>
      <a:lvl3pPr marL="684213" indent="-225425" algn="l" defTabSz="457200" rtl="0" eaLnBrk="1" latinLnBrk="0" hangingPunct="1">
        <a:spcBef>
          <a:spcPct val="20000"/>
        </a:spcBef>
        <a:buClr>
          <a:srgbClr val="CC0033"/>
        </a:buClr>
        <a:buFont typeface="Arial"/>
        <a:buChar char="•"/>
        <a:defRPr sz="2400" b="1" i="0" kern="1200">
          <a:solidFill>
            <a:srgbClr val="000099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quarknet.org/content/publications-presentations-and-posters-sept-2018-sept-202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Broadening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195" y="1602861"/>
            <a:ext cx="8229600" cy="5257801"/>
          </a:xfrm>
        </p:spPr>
        <p:txBody>
          <a:bodyPr>
            <a:normAutofit lnSpcReduction="10000"/>
          </a:bodyPr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QuarkNet Centers of Interest</a:t>
            </a:r>
          </a:p>
          <a:p>
            <a:pPr marL="0" indent="0">
              <a:buClr>
                <a:srgbClr val="CC0033"/>
              </a:buClr>
            </a:pPr>
            <a:r>
              <a:rPr lang="en-US" dirty="0" err="1"/>
              <a:t>QuarkNet</a:t>
            </a:r>
            <a:r>
              <a:rPr lang="en-US" dirty="0"/>
              <a:t> centers reach a broad population.</a:t>
            </a:r>
          </a:p>
          <a:p>
            <a:pPr marL="0" indent="0">
              <a:spcAft>
                <a:spcPts val="0"/>
              </a:spcAft>
              <a:buClr>
                <a:srgbClr val="CC0033"/>
              </a:buClr>
            </a:pPr>
            <a:r>
              <a:rPr lang="en-US" dirty="0"/>
              <a:t>Minority-serving examples:</a:t>
            </a:r>
          </a:p>
          <a:p>
            <a:pPr marL="463550" lvl="1" indent="-452438"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University of Puerto Rico Mayagüez</a:t>
            </a:r>
          </a:p>
          <a:p>
            <a:pPr marL="463550" lvl="1" indent="-452438"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University of New Mexico</a:t>
            </a:r>
          </a:p>
          <a:p>
            <a:pPr marL="463550" lvl="1" indent="-452438"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Sanford Lab/Black Hills State</a:t>
            </a:r>
          </a:p>
          <a:p>
            <a:pPr marL="463550" lvl="1" indent="-452438">
              <a:lnSpc>
                <a:spcPct val="110000"/>
              </a:lnSpc>
              <a:spcAft>
                <a:spcPts val="1200"/>
              </a:spcAft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Catholic University of America (D.C.)</a:t>
            </a:r>
          </a:p>
          <a:p>
            <a:pPr marL="0" indent="0">
              <a:spcAft>
                <a:spcPts val="0"/>
              </a:spcAft>
              <a:buClr>
                <a:srgbClr val="CC0033"/>
              </a:buClr>
            </a:pPr>
            <a:r>
              <a:rPr lang="en-US" dirty="0"/>
              <a:t>Rural examples:</a:t>
            </a:r>
          </a:p>
          <a:p>
            <a:pPr marL="463550" lvl="1" indent="-452438"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Idaho State University</a:t>
            </a:r>
          </a:p>
          <a:p>
            <a:pPr marL="463550" lvl="1" indent="-452438">
              <a:spcAft>
                <a:spcPts val="1200"/>
              </a:spcAft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University of Oklahoma, Oklahoma State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More…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8CFA7-4B4F-C309-DFD3-9412FAE80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408" y="2697684"/>
            <a:ext cx="1814132" cy="2362831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28FED-5774-D1C5-28A9-6450DF24F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13E360-6EAE-4EC9-B004-9A869E7DAF0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Broadening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809744"/>
          </a:xfrm>
        </p:spPr>
        <p:txBody>
          <a:bodyPr>
            <a:normAutofit lnSpcReduction="10000"/>
          </a:bodyPr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Active in Professional Organizations</a:t>
            </a:r>
          </a:p>
          <a:p>
            <a:pPr marL="0" indent="0">
              <a:spcAft>
                <a:spcPts val="1800"/>
              </a:spcAft>
              <a:buClr>
                <a:srgbClr val="CC0033"/>
              </a:buClr>
            </a:pPr>
            <a:r>
              <a:rPr lang="en-US" sz="2400" b="1" dirty="0"/>
              <a:t>American Physical Society</a:t>
            </a:r>
            <a:endParaRPr lang="en-US" b="1" dirty="0"/>
          </a:p>
          <a:p>
            <a:pPr marL="0" indent="0">
              <a:buClr>
                <a:srgbClr val="CC0033"/>
              </a:buClr>
            </a:pPr>
            <a:r>
              <a:rPr lang="en-US" sz="2400" b="1" dirty="0"/>
              <a:t>American Association of Physics Teachers</a:t>
            </a:r>
          </a:p>
          <a:p>
            <a:pPr marL="463550" lvl="1" indent="-452438">
              <a:spcBef>
                <a:spcPts val="0"/>
              </a:spcBef>
              <a:spcAft>
                <a:spcPts val="1800"/>
              </a:spcAft>
              <a:buClr>
                <a:srgbClr val="CC0033"/>
              </a:buClr>
              <a:buFont typeface="Arial" panose="020B0604020202020204" pitchFamily="34" charset="0"/>
              <a:buChar char="•"/>
            </a:pPr>
            <a:r>
              <a:rPr lang="en-US" dirty="0"/>
              <a:t>Outreach to schools near conference in partnership with AAPT Contemporary Physics Committee.</a:t>
            </a:r>
          </a:p>
          <a:p>
            <a:pPr marL="0" indent="0">
              <a:spcAft>
                <a:spcPts val="1800"/>
              </a:spcAft>
              <a:buClr>
                <a:srgbClr val="CC0033"/>
              </a:buClr>
            </a:pPr>
            <a:r>
              <a:rPr lang="en-US" b="1" dirty="0"/>
              <a:t>Local chapters of NSTA, AAPT, etc.</a:t>
            </a:r>
            <a:r>
              <a:rPr lang="en-US" dirty="0"/>
              <a:t> </a:t>
            </a:r>
          </a:p>
          <a:p>
            <a:pPr marL="0" indent="0">
              <a:spcAft>
                <a:spcPts val="1800"/>
              </a:spcAft>
              <a:buClr>
                <a:srgbClr val="CC0033"/>
              </a:buClr>
            </a:pPr>
            <a:r>
              <a:rPr lang="en-US" dirty="0"/>
              <a:t>Snowmass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Others…</a:t>
            </a:r>
          </a:p>
          <a:p>
            <a:pPr marL="0" indent="0">
              <a:buClr>
                <a:srgbClr val="CC0033"/>
              </a:buClr>
            </a:pPr>
            <a:r>
              <a:rPr lang="en-US" dirty="0">
                <a:hlinkClick r:id="rId2"/>
              </a:rPr>
              <a:t>Link to presentations</a:t>
            </a:r>
            <a:endParaRPr lang="en-US" dirty="0"/>
          </a:p>
          <a:p>
            <a:pPr marL="903288" lvl="1" indent="-457200">
              <a:buClr>
                <a:srgbClr val="CC0033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37641-B081-04BC-3D38-466E6485D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13E360-6EAE-4EC9-B004-9A869E7DAF0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6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Broadening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257801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Needs Assessment Workshops</a:t>
            </a:r>
            <a:endParaRPr lang="en-US" dirty="0"/>
          </a:p>
          <a:p>
            <a:pPr marL="0" indent="0">
              <a:spcAft>
                <a:spcPts val="0"/>
              </a:spcAft>
              <a:buClr>
                <a:srgbClr val="CC0033"/>
              </a:buClr>
            </a:pPr>
            <a:r>
              <a:rPr lang="en-US" dirty="0"/>
              <a:t>Pilot initially with </a:t>
            </a:r>
            <a:r>
              <a:rPr lang="en-US" dirty="0">
                <a:solidFill>
                  <a:srgbClr val="CC0000"/>
                </a:solidFill>
              </a:rPr>
              <a:t>~3 </a:t>
            </a:r>
            <a:r>
              <a:rPr lang="en-US" dirty="0"/>
              <a:t>centers.</a:t>
            </a:r>
          </a:p>
          <a:p>
            <a:pPr marL="0" indent="0">
              <a:spcAft>
                <a:spcPts val="0"/>
              </a:spcAft>
              <a:buClr>
                <a:srgbClr val="CC0033"/>
              </a:buClr>
            </a:pPr>
            <a:endParaRPr lang="en-US" dirty="0"/>
          </a:p>
          <a:p>
            <a:pPr marL="0" indent="0">
              <a:spcAft>
                <a:spcPts val="0"/>
              </a:spcAft>
              <a:buClr>
                <a:srgbClr val="CC0033"/>
              </a:buClr>
            </a:pPr>
            <a:r>
              <a:rPr lang="en-US" dirty="0"/>
              <a:t>Bring teachers of underserved students together to listen and learn how their needs and interests might align with QuarkNet goals and programs.</a:t>
            </a:r>
          </a:p>
          <a:p>
            <a:pPr marL="0" indent="0">
              <a:spcAft>
                <a:spcPts val="0"/>
              </a:spcAft>
              <a:buClr>
                <a:srgbClr val="CC0033"/>
              </a:buClr>
            </a:pPr>
            <a:endParaRPr lang="en-US" dirty="0"/>
          </a:p>
          <a:p>
            <a:pPr marL="0" indent="0">
              <a:spcAft>
                <a:spcPts val="0"/>
              </a:spcAft>
              <a:buClr>
                <a:srgbClr val="CC0033"/>
              </a:buClr>
            </a:pPr>
            <a:r>
              <a:rPr lang="en-US" dirty="0"/>
              <a:t>Based on pilot, identify new resources and adapt workshops to better support these teachers.</a:t>
            </a:r>
          </a:p>
          <a:p>
            <a:pPr marL="0" indent="0">
              <a:spcAft>
                <a:spcPts val="0"/>
              </a:spcAft>
              <a:buClr>
                <a:srgbClr val="CC0033"/>
              </a:buClr>
            </a:pPr>
            <a:endParaRPr lang="en-US" dirty="0"/>
          </a:p>
          <a:p>
            <a:pPr marL="0" indent="0">
              <a:spcAft>
                <a:spcPts val="0"/>
              </a:spcAft>
              <a:buClr>
                <a:srgbClr val="CC0033"/>
              </a:buClr>
            </a:pPr>
            <a:r>
              <a:rPr lang="en-US" dirty="0"/>
              <a:t>Possibly extend Needs Assessment Workshops beyond pilot.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207D7-C2B5-B238-6242-C0CF0DCB4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13E360-6EAE-4EC9-B004-9A869E7DAF0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2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Broadening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3580"/>
            <a:ext cx="8412480" cy="5257801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Science, Technology, Engineering, Art, &amp; Math (STEAM)</a:t>
            </a:r>
          </a:p>
          <a:p>
            <a:pPr marL="0" indent="0">
              <a:spcAft>
                <a:spcPts val="1800"/>
              </a:spcAft>
              <a:buClr>
                <a:srgbClr val="CC0033"/>
              </a:buClr>
            </a:pPr>
            <a:r>
              <a:rPr lang="en-US" dirty="0"/>
              <a:t>Partnership with artist/educator </a:t>
            </a:r>
            <a:br>
              <a:rPr lang="en-US" dirty="0"/>
            </a:br>
            <a:r>
              <a:rPr lang="en-US" dirty="0"/>
              <a:t>Agnes Chavez and others.</a:t>
            </a:r>
          </a:p>
          <a:p>
            <a:pPr marL="0" indent="0">
              <a:spcAft>
                <a:spcPts val="1800"/>
              </a:spcAft>
              <a:buClr>
                <a:srgbClr val="CC0033"/>
              </a:buClr>
            </a:pPr>
            <a:r>
              <a:rPr lang="en-US" dirty="0"/>
              <a:t>Started as outreach to schools in </a:t>
            </a:r>
            <a:br>
              <a:rPr lang="en-US" dirty="0"/>
            </a:br>
            <a:r>
              <a:rPr lang="en-US" dirty="0"/>
              <a:t>New Mexico that serve high numbers </a:t>
            </a:r>
            <a:br>
              <a:rPr lang="en-US" dirty="0"/>
            </a:br>
            <a:r>
              <a:rPr lang="en-US" dirty="0"/>
              <a:t>of Native American students.</a:t>
            </a:r>
          </a:p>
          <a:p>
            <a:pPr marL="0" indent="0">
              <a:spcAft>
                <a:spcPts val="600"/>
              </a:spcAft>
              <a:buClr>
                <a:srgbClr val="CC0033"/>
              </a:buClr>
            </a:pPr>
            <a:r>
              <a:rPr lang="en-US" dirty="0"/>
              <a:t>Evolved into integrating STEAM into teacher workshops:</a:t>
            </a:r>
          </a:p>
          <a:p>
            <a:pPr marL="463550" lvl="1" indent="-452438">
              <a:buClr>
                <a:srgbClr val="CC0033"/>
              </a:buClr>
              <a:buFont typeface="Arial" panose="020B0604020202020204" pitchFamily="34" charset="0"/>
              <a:buChar char="•"/>
            </a:pPr>
            <a:r>
              <a:rPr lang="en-US" dirty="0"/>
              <a:t>New Mexico 2023 teacher workshop </a:t>
            </a:r>
            <a:r>
              <a:rPr lang="en-US" dirty="0">
                <a:sym typeface="Wingdings" panose="05000000000000000000" pitchFamily="2" charset="2"/>
              </a:rPr>
              <a:t> 2023 Albuquerque International Balloon Fiesta</a:t>
            </a:r>
            <a:endParaRPr lang="en-US" dirty="0"/>
          </a:p>
          <a:p>
            <a:pPr marL="342900" indent="-342900">
              <a:buClr>
                <a:srgbClr val="CC0033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85DD55-E9AD-48A8-AD93-32A64D854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585" y="2066033"/>
            <a:ext cx="2179078" cy="1751615"/>
          </a:xfrm>
          <a:prstGeom prst="rect">
            <a:avLst/>
          </a:prstGeom>
          <a:ln w="9525">
            <a:solidFill>
              <a:srgbClr val="000099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92831-0057-289E-7D4F-A4C746FC5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13E360-6EAE-4EC9-B004-9A869E7DAF0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Broadening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Clr>
                <a:srgbClr val="CC0033"/>
              </a:buClr>
            </a:pPr>
            <a:r>
              <a:rPr lang="en-US" sz="3000" dirty="0"/>
              <a:t>STEP UP</a:t>
            </a:r>
          </a:p>
          <a:p>
            <a:pPr marL="0" indent="0">
              <a:spcAft>
                <a:spcPts val="0"/>
              </a:spcAft>
              <a:buClr>
                <a:srgbClr val="CC0033"/>
              </a:buClr>
            </a:pPr>
            <a:r>
              <a:rPr lang="en-US" sz="2600" b="1" dirty="0"/>
              <a:t>STEP UP provides high school teachers </a:t>
            </a:r>
          </a:p>
          <a:p>
            <a:pPr marL="0" indent="0">
              <a:spcAft>
                <a:spcPts val="0"/>
              </a:spcAft>
              <a:buClr>
                <a:srgbClr val="CC0033"/>
              </a:buClr>
            </a:pPr>
            <a:r>
              <a:rPr lang="en-US" sz="2600" b="1" dirty="0"/>
              <a:t>with resources to reduce barriers and </a:t>
            </a:r>
          </a:p>
          <a:p>
            <a:pPr marL="0" indent="0">
              <a:lnSpc>
                <a:spcPct val="110000"/>
              </a:lnSpc>
              <a:spcAft>
                <a:spcPts val="1800"/>
              </a:spcAft>
              <a:buClr>
                <a:srgbClr val="CC0033"/>
              </a:buClr>
            </a:pPr>
            <a:r>
              <a:rPr lang="en-US" sz="2600" b="1" dirty="0"/>
              <a:t>inspire young women to major in physics.</a:t>
            </a:r>
            <a:endParaRPr lang="en" sz="2600" b="1" dirty="0"/>
          </a:p>
          <a:p>
            <a:pPr marL="0" indent="0">
              <a:lnSpc>
                <a:spcPct val="110000"/>
              </a:lnSpc>
              <a:spcAft>
                <a:spcPts val="1800"/>
              </a:spcAft>
              <a:buClr>
                <a:srgbClr val="CC0033"/>
              </a:buClr>
            </a:pPr>
            <a:r>
              <a:rPr lang="en-US" sz="2600" b="1" dirty="0" err="1"/>
              <a:t>QuarkNet</a:t>
            </a:r>
            <a:r>
              <a:rPr lang="en-US" sz="2600" b="1" dirty="0"/>
              <a:t>–STEP UP partnership began in 2019.</a:t>
            </a:r>
          </a:p>
          <a:p>
            <a:pPr marL="0" indent="0">
              <a:spcAft>
                <a:spcPts val="1800"/>
              </a:spcAft>
              <a:buClr>
                <a:srgbClr val="CC0033"/>
              </a:buClr>
            </a:pPr>
            <a:r>
              <a:rPr lang="en-US" sz="2600" dirty="0"/>
              <a:t>Numerous STEP UP workshops given by QNet STEP UP ambassadors, and more than </a:t>
            </a:r>
            <a:r>
              <a:rPr lang="en-US" sz="2600" b="1" dirty="0">
                <a:solidFill>
                  <a:srgbClr val="CC0000"/>
                </a:solidFill>
              </a:rPr>
              <a:t>100</a:t>
            </a:r>
            <a:r>
              <a:rPr lang="en-US" sz="2600" b="0" dirty="0">
                <a:solidFill>
                  <a:srgbClr val="CC0000"/>
                </a:solidFill>
              </a:rPr>
              <a:t> </a:t>
            </a:r>
            <a:r>
              <a:rPr lang="en-US" sz="2600" dirty="0"/>
              <a:t>teachers trained by QNet STEP UP ambassadors to date.</a:t>
            </a:r>
          </a:p>
          <a:p>
            <a:pPr marL="0" indent="0">
              <a:buClr>
                <a:srgbClr val="CC0033"/>
              </a:buClr>
            </a:pPr>
            <a:r>
              <a:rPr lang="en-US" sz="2600" dirty="0"/>
              <a:t>QNet continues to offer STEP UP workshops and to reference STEP UP resources.</a:t>
            </a:r>
          </a:p>
          <a:p>
            <a:pPr marL="903288" lvl="1" indent="-457200">
              <a:buClr>
                <a:srgbClr val="CC0033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607EB-3270-4F5F-A8DD-36B6FE960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740" y="1490729"/>
            <a:ext cx="2170090" cy="18084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01302-5FFC-32AB-4C09-B6DAB2855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13E360-6EAE-4EC9-B004-9A869E7DAF0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7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Broadening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Impact of Cosmic Watches</a:t>
            </a:r>
          </a:p>
          <a:p>
            <a:pPr marL="0" indent="0">
              <a:spcAft>
                <a:spcPts val="1800"/>
              </a:spcAft>
              <a:buClr>
                <a:srgbClr val="CC0033"/>
              </a:buClr>
            </a:pPr>
            <a:r>
              <a:rPr lang="en-US" dirty="0"/>
              <a:t>Extend the reach of authentic research activity to all students, not just research groups, by moving cosmic ray studies into classrooms.</a:t>
            </a:r>
          </a:p>
          <a:p>
            <a:pPr marL="0" indent="0">
              <a:spcAft>
                <a:spcPts val="1800"/>
              </a:spcAft>
              <a:buClr>
                <a:srgbClr val="CC0033"/>
              </a:buClr>
            </a:pPr>
            <a:r>
              <a:rPr lang="en-US" dirty="0"/>
              <a:t>Increase the number of teachers using cosmic rays to teach about elementary particles and observing the invisible.</a:t>
            </a:r>
          </a:p>
          <a:p>
            <a:pPr marL="0" indent="0">
              <a:buClr>
                <a:srgbClr val="CC0033"/>
              </a:buClr>
            </a:pPr>
            <a:r>
              <a:rPr lang="en-US" dirty="0">
                <a:solidFill>
                  <a:srgbClr val="CC0033"/>
                </a:solidFill>
              </a:rPr>
              <a:t>48 </a:t>
            </a:r>
            <a:r>
              <a:rPr lang="en-US" dirty="0"/>
              <a:t>cosmic watches (MIT design) produced at University of Notre Dame; undergoing testing; activities developed by fellows; teachers will pilot activities in classrooms in the fall.</a:t>
            </a:r>
            <a:endParaRPr lang="en-US" dirty="0">
              <a:solidFill>
                <a:srgbClr val="CC003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9EDDA-FDD4-47A1-A940-D29ED50F8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13E360-6EAE-4EC9-B004-9A869E7DAF0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11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Broadening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Impact of Cosmic Watches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9EDDA-FDD4-47A1-A940-D29ED50F8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13E360-6EAE-4EC9-B004-9A869E7DAF0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C1D2D6-F368-0197-F682-C4011E2CD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123" y="2754211"/>
            <a:ext cx="2275749" cy="2604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67A4D9-9174-E0B5-FC83-E29C1F93C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74039"/>
            <a:ext cx="4969840" cy="362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Broadening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IRIS-HEP &amp; QuarkNet Camps</a:t>
            </a:r>
          </a:p>
          <a:p>
            <a:pPr marL="0" indent="0">
              <a:lnSpc>
                <a:spcPct val="90000"/>
              </a:lnSpc>
              <a:spcAft>
                <a:spcPts val="1800"/>
              </a:spcAft>
              <a:buClr>
                <a:srgbClr val="CC0033"/>
              </a:buClr>
            </a:pPr>
            <a:r>
              <a:rPr lang="en-US" sz="2400" b="1" dirty="0"/>
              <a:t>Coding Camp 2 plus </a:t>
            </a:r>
            <a:r>
              <a:rPr lang="en-US" sz="2400" b="1" dirty="0">
                <a:solidFill>
                  <a:srgbClr val="CC0033"/>
                </a:solidFill>
              </a:rPr>
              <a:t>6</a:t>
            </a:r>
            <a:r>
              <a:rPr lang="en-US" sz="2400" b="1" dirty="0"/>
              <a:t> smaller events required </a:t>
            </a:r>
            <a:r>
              <a:rPr lang="en-US" sz="2400" b="1" i="1" dirty="0"/>
              <a:t>elevating</a:t>
            </a:r>
            <a:r>
              <a:rPr lang="en-US" sz="2400" b="1" dirty="0"/>
              <a:t> more teachers to fellows &amp; reaching more teachers from non-QuarkNet areas in the U.S.</a:t>
            </a:r>
          </a:p>
          <a:p>
            <a:pPr marL="0" indent="0">
              <a:spcAft>
                <a:spcPts val="600"/>
              </a:spcAft>
              <a:buClr>
                <a:srgbClr val="CC0033"/>
              </a:buClr>
            </a:pPr>
            <a:r>
              <a:rPr lang="en" sz="2400" b="1" dirty="0"/>
              <a:t>Increasing diversity – Fellows:</a:t>
            </a:r>
          </a:p>
          <a:p>
            <a:pPr marL="463550" lvl="1" indent="-452438">
              <a:buClr>
                <a:srgbClr val="CC0033"/>
              </a:buClr>
              <a:buFont typeface="Arial" panose="020B0604020202020204" pitchFamily="34" charset="0"/>
              <a:buChar char="•"/>
            </a:pPr>
            <a:r>
              <a:rPr lang="en" sz="2400" b="1" dirty="0"/>
              <a:t>1</a:t>
            </a:r>
            <a:r>
              <a:rPr lang="en" sz="2400" b="1" baseline="30000" dirty="0"/>
              <a:t>st</a:t>
            </a:r>
            <a:r>
              <a:rPr lang="en" sz="2400" b="1" dirty="0"/>
              <a:t> </a:t>
            </a:r>
            <a:r>
              <a:rPr lang="en" sz="2400" b="1">
                <a:solidFill>
                  <a:srgbClr val="CC0033"/>
                </a:solidFill>
              </a:rPr>
              <a:t>2</a:t>
            </a:r>
            <a:r>
              <a:rPr lang="en" sz="2400" b="1"/>
              <a:t> Latina, </a:t>
            </a:r>
            <a:r>
              <a:rPr lang="en" sz="2400" b="1" dirty="0"/>
              <a:t>1</a:t>
            </a:r>
            <a:r>
              <a:rPr lang="en" sz="2400" b="1" baseline="30000" dirty="0"/>
              <a:t>st</a:t>
            </a:r>
            <a:r>
              <a:rPr lang="en" sz="2400" b="1" dirty="0"/>
              <a:t> AAPI, &amp; 1</a:t>
            </a:r>
            <a:r>
              <a:rPr lang="en" sz="2400" b="1" baseline="30000" dirty="0"/>
              <a:t>st</a:t>
            </a:r>
            <a:r>
              <a:rPr lang="en" sz="2400" b="1" dirty="0"/>
              <a:t> </a:t>
            </a:r>
            <a:r>
              <a:rPr lang="en" sz="2400" b="1" dirty="0">
                <a:solidFill>
                  <a:srgbClr val="CC0033"/>
                </a:solidFill>
              </a:rPr>
              <a:t>2</a:t>
            </a:r>
            <a:r>
              <a:rPr lang="en" sz="2400" b="1" dirty="0"/>
              <a:t> Black fellows</a:t>
            </a:r>
          </a:p>
          <a:p>
            <a:pPr marL="463550" lvl="1" indent="-452438">
              <a:buClr>
                <a:srgbClr val="CC0033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Women fellows increased from </a:t>
            </a:r>
            <a:r>
              <a:rPr lang="en-US" sz="2400" b="1" dirty="0">
                <a:solidFill>
                  <a:srgbClr val="CC0033"/>
                </a:solidFill>
              </a:rPr>
              <a:t>40%</a:t>
            </a:r>
            <a:r>
              <a:rPr lang="en-US" sz="2400" b="1" dirty="0"/>
              <a:t> to </a:t>
            </a:r>
            <a:r>
              <a:rPr lang="en-US" sz="2400" b="1" dirty="0">
                <a:solidFill>
                  <a:srgbClr val="CC0033"/>
                </a:solidFill>
              </a:rPr>
              <a:t>53%</a:t>
            </a:r>
            <a:r>
              <a:rPr lang="en-US" sz="2400" b="1" dirty="0"/>
              <a:t>; half are Coding fellows.</a:t>
            </a:r>
          </a:p>
          <a:p>
            <a:pPr marL="463550" lvl="1" indent="-452438">
              <a:buClr>
                <a:srgbClr val="CC0033"/>
              </a:buClr>
              <a:buFont typeface="Arial" panose="020B0604020202020204" pitchFamily="34" charset="0"/>
              <a:buChar char="•"/>
            </a:pPr>
            <a:r>
              <a:rPr lang="en-US" b="1" dirty="0"/>
              <a:t>2022 CC2</a:t>
            </a:r>
            <a:r>
              <a:rPr lang="en" sz="2400" b="1" dirty="0"/>
              <a:t> – </a:t>
            </a:r>
            <a:r>
              <a:rPr lang="en-US" b="1" dirty="0"/>
              <a:t>led entirely by women</a:t>
            </a:r>
            <a:endParaRPr lang="en-US" sz="2400" b="1" dirty="0"/>
          </a:p>
          <a:p>
            <a:pPr marL="11112" lvl="1" indent="0">
              <a:buClr>
                <a:srgbClr val="CC0033"/>
              </a:buClr>
              <a:buNone/>
            </a:pP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70175-2FD9-03F0-962B-09F38AA5E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13E360-6EAE-4EC9-B004-9A869E7DAF0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3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Broadening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IRIS-HEP &amp; QuarkNet Camps</a:t>
            </a:r>
          </a:p>
          <a:p>
            <a:pPr marL="0" indent="0">
              <a:buClr>
                <a:srgbClr val="CC0033"/>
              </a:buClr>
            </a:pPr>
            <a:r>
              <a:rPr lang="en" dirty="0"/>
              <a:t>Increasing diversity – Participants</a:t>
            </a:r>
            <a:r>
              <a:rPr lang="en" sz="2400" b="1" dirty="0"/>
              <a:t>:</a:t>
            </a:r>
          </a:p>
          <a:p>
            <a:pPr marL="463550" lvl="1" indent="-4524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CC0033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Camps &amp; short workshops include more women, Black, &amp; Latinx teachers, teachers at Title 1 schools, and teachers of marginalized students</a:t>
            </a:r>
          </a:p>
          <a:p>
            <a:pPr marL="463550" lvl="1" indent="-4524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b="1" dirty="0"/>
              <a:t>2022 CC1 - QNet’s first group of </a:t>
            </a:r>
            <a:r>
              <a:rPr lang="en-US" b="1" dirty="0">
                <a:solidFill>
                  <a:srgbClr val="CC0033"/>
                </a:solidFill>
              </a:rPr>
              <a:t>4</a:t>
            </a:r>
            <a:r>
              <a:rPr lang="en-US" b="1" dirty="0"/>
              <a:t> Black women at a camp</a:t>
            </a:r>
            <a:endParaRPr lang="en-US" sz="2400" b="1" dirty="0"/>
          </a:p>
          <a:p>
            <a:pPr marL="903288" lvl="1" indent="-457200">
              <a:buClr>
                <a:srgbClr val="CC0033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B2BAD-CDE0-62C1-EFF1-A6D00F68F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13E360-6EAE-4EC9-B004-9A869E7DAF0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14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Broadening Participation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7512"/>
          </a:xfrm>
        </p:spPr>
        <p:txBody>
          <a:bodyPr/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International Collaboration and Outreach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AF0B612-22A2-9CA9-3AFE-AC9E601D3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81" y="2117189"/>
            <a:ext cx="7543038" cy="41463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9CF045B-BDC8-AF49-4D87-4E69C075A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872" y="3362325"/>
            <a:ext cx="1358363" cy="103967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074BF14-F9E6-D2B7-5C5E-468EA40D5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214" y="4792447"/>
            <a:ext cx="1350021" cy="110592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98ABE2C-5138-B69A-B6C6-CF5929AC5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775" y="5052324"/>
            <a:ext cx="1437943" cy="67403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3F74EF8-B2AB-795E-52ED-A7E237F6B7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398" y="3362325"/>
            <a:ext cx="932033" cy="10643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D4CE3C2-EA9C-1C0D-2D2B-B5F1857F22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3533" y="4831337"/>
            <a:ext cx="848530" cy="93045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F44A9E9-F213-9A22-F787-ADEB4217FD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950" y="2267713"/>
            <a:ext cx="1216198" cy="8667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A94CDFD-2B45-B113-7805-D347F2BF6B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6739" y="3362325"/>
            <a:ext cx="734232" cy="103967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2D95C12-6007-2B4F-7A8E-4E15435A47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7023" y="4026674"/>
            <a:ext cx="444265" cy="3651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9FD83-BBAA-3E08-C418-7AF7BA7AC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13E360-6EAE-4EC9-B004-9A869E7DAF0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512</Words>
  <Application>Microsoft Office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</vt:lpstr>
      <vt:lpstr>Wingdings</vt:lpstr>
      <vt:lpstr>Office Theme</vt:lpstr>
      <vt:lpstr>Broadening Participation</vt:lpstr>
      <vt:lpstr>Broadening Participation</vt:lpstr>
      <vt:lpstr>Broadening Participation</vt:lpstr>
      <vt:lpstr>Broadening Participation</vt:lpstr>
      <vt:lpstr>Broadening Participation</vt:lpstr>
      <vt:lpstr>Broadening Participation</vt:lpstr>
      <vt:lpstr>Broadening Participation</vt:lpstr>
      <vt:lpstr>Broadening Participation</vt:lpstr>
      <vt:lpstr>Broadening Participation </vt:lpstr>
      <vt:lpstr>Broadening Participation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this go?</dc:title>
  <dc:creator>Marge Bardeen</dc:creator>
  <cp:lastModifiedBy>Shane Wood</cp:lastModifiedBy>
  <cp:revision>113</cp:revision>
  <cp:lastPrinted>2023-05-08T11:51:47Z</cp:lastPrinted>
  <dcterms:created xsi:type="dcterms:W3CDTF">2012-03-16T12:43:17Z</dcterms:created>
  <dcterms:modified xsi:type="dcterms:W3CDTF">2023-05-15T14:57:11Z</dcterms:modified>
</cp:coreProperties>
</file>