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9" r:id="rId2"/>
    <p:sldId id="265" r:id="rId3"/>
    <p:sldId id="270" r:id="rId4"/>
    <p:sldId id="27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33"/>
    <a:srgbClr val="000099"/>
    <a:srgbClr val="CC0000"/>
    <a:srgbClr val="660000"/>
    <a:srgbClr val="990000"/>
    <a:srgbClr val="01E2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48"/>
  </p:normalViewPr>
  <p:slideViewPr>
    <p:cSldViewPr snapToGrid="0" snapToObjects="1">
      <p:cViewPr varScale="1">
        <p:scale>
          <a:sx n="112" d="100"/>
          <a:sy n="112" d="100"/>
        </p:scale>
        <p:origin x="140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EC4D8-A434-2941-870A-0F2A1322718A}" type="datetimeFigureOut">
              <a:rPr lang="en-US" smtClean="0"/>
              <a:t>1/13/23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7475DA-77E0-EE43-B0A2-853C0619A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163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algn="ctr">
              <a:defRPr sz="2800" baseline="0"/>
            </a:lvl1pPr>
            <a:lvl2pPr marL="9525" indent="0">
              <a:buFontTx/>
              <a:buNone/>
              <a:tabLst/>
              <a:defRPr sz="2400" baseline="0">
                <a:latin typeface="+mn-lt"/>
              </a:defRPr>
            </a:lvl2pPr>
            <a:lvl3pPr marL="349250" indent="-339725">
              <a:buFont typeface="Arial" panose="020B0604020202020204" pitchFamily="34" charset="0"/>
              <a:buChar char="•"/>
              <a:tabLst/>
              <a:defRPr baseline="0">
                <a:solidFill>
                  <a:srgbClr val="000099"/>
                </a:solidFill>
              </a:defRPr>
            </a:lvl3pPr>
          </a:lstStyle>
          <a:p>
            <a:pPr lvl="1"/>
            <a:r>
              <a:rPr lang="en-US" dirty="0"/>
              <a:t>text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42900" y="307975"/>
            <a:ext cx="8480425" cy="12795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92062" y="594483"/>
            <a:ext cx="5894738" cy="6755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Text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1044771" y="4954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4114800" y="274638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defTabSz="822325">
              <a:tabLst>
                <a:tab pos="754063" algn="l"/>
                <a:tab pos="4468813" algn="l"/>
              </a:tabLst>
              <a:defRPr/>
            </a:pPr>
            <a:r>
              <a:rPr lang="en-US" sz="1200" b="1" i="0" dirty="0">
                <a:solidFill>
                  <a:srgbClr val="CE000F"/>
                </a:solidFill>
                <a:latin typeface="Helvetica"/>
                <a:ea typeface="Helvetica" pitchFamily="-1" charset="0"/>
                <a:cs typeface="Helvetica"/>
                <a:sym typeface="Helvetica" pitchFamily="-1" charset="0"/>
              </a:rPr>
              <a:t>Helping Develop America’s Technological Workforce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3838353" y="6442501"/>
            <a:ext cx="51248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99"/>
                </a:solidFill>
                <a:latin typeface="Arial"/>
                <a:cs typeface="Arial"/>
              </a:rPr>
              <a:t>Wayne, Ad Board Meeting, Jan. 2023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sldNum="0" hdr="0" dt="0"/>
  <p:txStyles>
    <p:titleStyle>
      <a:lvl1pPr algn="r" defTabSz="457200" rtl="0" eaLnBrk="1" latinLnBrk="0" hangingPunct="1">
        <a:spcBef>
          <a:spcPct val="0"/>
        </a:spcBef>
        <a:buNone/>
        <a:defRPr sz="3200" b="1" i="0" kern="1200">
          <a:solidFill>
            <a:srgbClr val="000099"/>
          </a:solidFill>
          <a:latin typeface="Helvetica"/>
          <a:ea typeface="+mj-ea"/>
          <a:cs typeface="Helvetica"/>
        </a:defRPr>
      </a:lvl1pPr>
    </p:titleStyle>
    <p:bodyStyle>
      <a:lvl1pPr marL="12700" indent="-12700" algn="l" defTabSz="457200" rtl="0" eaLnBrk="1" latinLnBrk="0" hangingPunct="1">
        <a:spcBef>
          <a:spcPts val="0"/>
        </a:spcBef>
        <a:spcAft>
          <a:spcPts val="1200"/>
        </a:spcAft>
        <a:buFontTx/>
        <a:buNone/>
        <a:tabLst/>
        <a:defRPr lang="en-US" sz="2400" b="1" i="0" kern="1200" baseline="0" smtClean="0">
          <a:solidFill>
            <a:srgbClr val="000099"/>
          </a:solidFill>
          <a:effectLst/>
          <a:latin typeface="Helvetica"/>
          <a:ea typeface="+mn-ea"/>
          <a:cs typeface="Helvetica"/>
        </a:defRPr>
      </a:lvl1pPr>
      <a:lvl2pPr marL="458788" indent="-233363" algn="l" defTabSz="457200" rtl="0" eaLnBrk="1" latinLnBrk="0" hangingPunct="1">
        <a:spcBef>
          <a:spcPct val="20000"/>
        </a:spcBef>
        <a:buClr>
          <a:srgbClr val="CC0000"/>
        </a:buClr>
        <a:buFont typeface="Arial"/>
        <a:buChar char="•"/>
        <a:defRPr sz="2400" b="1" i="0" kern="1200" baseline="0">
          <a:solidFill>
            <a:srgbClr val="000099"/>
          </a:solidFill>
          <a:latin typeface="Helvetica"/>
          <a:ea typeface="+mn-ea"/>
          <a:cs typeface="Helvetica"/>
        </a:defRPr>
      </a:lvl2pPr>
      <a:lvl3pPr marL="684213" indent="-225425" algn="l" defTabSz="457200" rtl="0" eaLnBrk="1" latinLnBrk="0" hangingPunct="1">
        <a:spcBef>
          <a:spcPct val="20000"/>
        </a:spcBef>
        <a:buClr>
          <a:srgbClr val="CC0033"/>
        </a:buClr>
        <a:buFont typeface="Arial"/>
        <a:buChar char="•"/>
        <a:defRPr sz="2400" b="1" i="0" kern="1200">
          <a:solidFill>
            <a:srgbClr val="000099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QuarkNet</a:t>
            </a:r>
            <a:r>
              <a:rPr lang="en-US" dirty="0"/>
              <a:t> 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9525" lvl="2" indent="0">
              <a:buNone/>
            </a:pPr>
            <a:r>
              <a:rPr lang="en-US" sz="3500" dirty="0"/>
              <a:t>NSF is providing </a:t>
            </a:r>
            <a:r>
              <a:rPr lang="en-US" sz="3500" dirty="0">
                <a:solidFill>
                  <a:srgbClr val="CC0000"/>
                </a:solidFill>
              </a:rPr>
              <a:t>$600k/year</a:t>
            </a:r>
          </a:p>
          <a:p>
            <a:pPr marL="293688" lvl="3" indent="-282575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Salary support for several staff at full or partial time (</a:t>
            </a:r>
            <a:r>
              <a:rPr lang="en-US" sz="2600" b="1" dirty="0" err="1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Cecire</a:t>
            </a: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Griffith, McCauley, Wood, </a:t>
            </a:r>
            <a:r>
              <a:rPr lang="en-US" sz="2600" b="1" dirty="0" err="1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Zakas</a:t>
            </a: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marL="293688" lvl="3" indent="-282575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Project evaluation</a:t>
            </a:r>
          </a:p>
          <a:p>
            <a:pPr marL="293688" lvl="3" indent="-282575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Travel for staff &amp; Ad Board</a:t>
            </a:r>
          </a:p>
          <a:p>
            <a:pPr marL="293688" lvl="3" indent="-282575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Computing (primarily to maintain the </a:t>
            </a:r>
            <a:r>
              <a:rPr lang="en-US" sz="2600" b="1" dirty="0" err="1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QNet</a:t>
            </a: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servers)</a:t>
            </a:r>
          </a:p>
          <a:p>
            <a:pPr marL="293688" lvl="3" indent="-282575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 small amount of participant support for centers</a:t>
            </a:r>
          </a:p>
          <a:p>
            <a:pPr marL="9525" lvl="2" indent="0">
              <a:buNone/>
            </a:pPr>
            <a:r>
              <a:rPr lang="en-US" sz="3400" dirty="0"/>
              <a:t>CMS is providing </a:t>
            </a:r>
            <a:r>
              <a:rPr lang="en-US" sz="3400" dirty="0">
                <a:solidFill>
                  <a:srgbClr val="CC0000"/>
                </a:solidFill>
              </a:rPr>
              <a:t>$150k/year</a:t>
            </a:r>
          </a:p>
          <a:p>
            <a:pPr marL="236538" lvl="3" indent="-225425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Support for 375 teachers at centers</a:t>
            </a:r>
          </a:p>
          <a:p>
            <a:pPr marL="9525" lvl="2" indent="0">
              <a:buNone/>
            </a:pPr>
            <a:r>
              <a:rPr lang="en-US" sz="3400" dirty="0"/>
              <a:t>ATLAS is providing </a:t>
            </a:r>
            <a:r>
              <a:rPr lang="en-US" sz="3400" dirty="0">
                <a:solidFill>
                  <a:srgbClr val="CC0000"/>
                </a:solidFill>
              </a:rPr>
              <a:t>$100k/year</a:t>
            </a:r>
            <a:r>
              <a:rPr lang="en-US" sz="3400" dirty="0">
                <a:solidFill>
                  <a:srgbClr val="FF0000"/>
                </a:solidFill>
              </a:rPr>
              <a:t> </a:t>
            </a:r>
          </a:p>
          <a:p>
            <a:pPr marL="293688" lvl="3" indent="-227013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Support for 25 teachers at centers</a:t>
            </a:r>
          </a:p>
          <a:p>
            <a:pPr marL="293688" lvl="3" indent="-227013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Support for 25 teachers, travel for Data Camp</a:t>
            </a:r>
          </a:p>
          <a:p>
            <a:pPr marL="293688" lvl="3" indent="-227013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Support for the </a:t>
            </a:r>
            <a:r>
              <a:rPr lang="en-US" sz="2600" b="1" dirty="0" err="1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QNet</a:t>
            </a: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Fellows</a:t>
            </a:r>
          </a:p>
          <a:p>
            <a:pPr marL="9525" lvl="2" indent="0">
              <a:buNone/>
            </a:pPr>
            <a:r>
              <a:rPr lang="en-US" sz="3400" dirty="0" err="1"/>
              <a:t>Fermilab</a:t>
            </a:r>
            <a:endParaRPr lang="en-US" sz="3400" dirty="0"/>
          </a:p>
          <a:p>
            <a:pPr marL="236538" lvl="3" indent="-225425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Support for several staff (Adams, </a:t>
            </a:r>
            <a:r>
              <a:rPr lang="en-US" sz="2600" b="1" dirty="0" err="1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Hoppert</a:t>
            </a: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Pasero</a:t>
            </a: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Peronja</a:t>
            </a: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marL="236538" lvl="3" indent="-225425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Travel for staff</a:t>
            </a:r>
          </a:p>
          <a:p>
            <a:pPr marL="236538" lvl="3" indent="-225425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009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Infrastructure for cosmic ray project</a:t>
            </a:r>
          </a:p>
          <a:p>
            <a:pPr marL="458788" lvl="2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01509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Financial Status 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lnSpc>
                <a:spcPct val="110000"/>
              </a:lnSpc>
            </a:pPr>
            <a:r>
              <a:rPr lang="en-US" sz="2200" dirty="0"/>
              <a:t>We are partly through Year 5, which ends August 31, 2023</a:t>
            </a:r>
          </a:p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lang="en-US" sz="2200" dirty="0"/>
              <a:t>	Operations (salaries, computer services, supplies, travel, project evaluation, etc.).  Funding from NSF base grant.  Total amount is at Notre Dame.</a:t>
            </a:r>
          </a:p>
          <a:p>
            <a:pPr marL="342900" indent="-342900" algn="l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C0000"/>
                </a:solidFill>
              </a:rPr>
              <a:t>$2.61M </a:t>
            </a:r>
            <a:r>
              <a:rPr lang="en-US" sz="2000" dirty="0"/>
              <a:t>spent, </a:t>
            </a:r>
            <a:r>
              <a:rPr lang="en-US" sz="2000" dirty="0">
                <a:solidFill>
                  <a:srgbClr val="CC0000"/>
                </a:solidFill>
              </a:rPr>
              <a:t>$337k </a:t>
            </a:r>
            <a:r>
              <a:rPr lang="en-US" sz="2000" dirty="0"/>
              <a:t>remaining, </a:t>
            </a:r>
            <a:r>
              <a:rPr lang="en-US" sz="2000" u="sng" dirty="0"/>
              <a:t>on track</a:t>
            </a:r>
          </a:p>
          <a:p>
            <a:pPr marL="0" indent="0" algn="l">
              <a:lnSpc>
                <a:spcPct val="110000"/>
              </a:lnSpc>
              <a:spcAft>
                <a:spcPts val="600"/>
              </a:spcAft>
            </a:pPr>
            <a:endParaRPr lang="en-US" sz="2000" dirty="0"/>
          </a:p>
          <a:p>
            <a:pPr marL="0" indent="0" algn="l">
              <a:lnSpc>
                <a:spcPct val="110000"/>
              </a:lnSpc>
              <a:spcAft>
                <a:spcPts val="600"/>
              </a:spcAft>
              <a:buClr>
                <a:srgbClr val="CC0033"/>
              </a:buClr>
            </a:pPr>
            <a:r>
              <a:rPr lang="en-US" sz="2200" dirty="0"/>
              <a:t>Participant Support (center support, camps, Fellows, etc.).  Funding from CMS, ATLAS and a small amount ($50k) from NSF base grant. </a:t>
            </a:r>
            <a:endParaRPr lang="en-US" sz="2200" dirty="0">
              <a:solidFill>
                <a:srgbClr val="CC0000"/>
              </a:solidFill>
            </a:endParaRPr>
          </a:p>
          <a:p>
            <a:pPr marL="407988" indent="-396875" algn="l">
              <a:lnSpc>
                <a:spcPct val="110000"/>
              </a:lnSpc>
              <a:spcAft>
                <a:spcPts val="0"/>
              </a:spcAft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C0000"/>
                </a:solidFill>
              </a:rPr>
              <a:t>$931k spent, $369k </a:t>
            </a:r>
            <a:r>
              <a:rPr lang="en-US" sz="2000" dirty="0"/>
              <a:t>remaining (including $150k from CMS and $60k from ATLAS still to be distributed), </a:t>
            </a:r>
            <a:r>
              <a:rPr lang="en-US" sz="2000" u="sng" dirty="0"/>
              <a:t>catching up after </a:t>
            </a:r>
            <a:r>
              <a:rPr lang="en-US" sz="2000" u="sng" dirty="0" err="1"/>
              <a:t>Covid</a:t>
            </a:r>
            <a:endParaRPr lang="en-US" sz="2000" u="sng" dirty="0"/>
          </a:p>
          <a:p>
            <a:pPr marL="407988" indent="-396875" algn="l">
              <a:lnSpc>
                <a:spcPct val="110000"/>
              </a:lnSpc>
              <a:spcAft>
                <a:spcPts val="0"/>
              </a:spcAft>
              <a:buClr>
                <a:srgbClr val="CC0033"/>
              </a:buClr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11113" indent="0" algn="l">
              <a:lnSpc>
                <a:spcPct val="110000"/>
              </a:lnSpc>
              <a:spcAft>
                <a:spcPts val="0"/>
              </a:spcAft>
              <a:buClr>
                <a:srgbClr val="CC0033"/>
              </a:buClr>
            </a:pPr>
            <a:endParaRPr lang="en-US" sz="2000" dirty="0"/>
          </a:p>
          <a:p>
            <a:pPr marL="11113" indent="0" algn="l">
              <a:lnSpc>
                <a:spcPct val="110000"/>
              </a:lnSpc>
              <a:spcAft>
                <a:spcPts val="0"/>
              </a:spcAft>
              <a:buClr>
                <a:srgbClr val="CC0033"/>
              </a:buClr>
            </a:pPr>
            <a:r>
              <a:rPr lang="en-US" sz="2000" dirty="0"/>
              <a:t>*NSF budgets only, excludes the </a:t>
            </a:r>
            <a:r>
              <a:rPr lang="en-US" sz="2000" dirty="0" err="1"/>
              <a:t>Fermilab</a:t>
            </a:r>
            <a:r>
              <a:rPr lang="en-US" sz="2000" dirty="0"/>
              <a:t> budget</a:t>
            </a:r>
          </a:p>
          <a:p>
            <a:pPr marL="11113" indent="0" algn="l">
              <a:lnSpc>
                <a:spcPct val="110000"/>
              </a:lnSpc>
              <a:spcAft>
                <a:spcPts val="0"/>
              </a:spcAft>
              <a:buClr>
                <a:srgbClr val="CC0033"/>
              </a:buClr>
            </a:pPr>
            <a:endParaRPr lang="en-US" sz="2000" dirty="0"/>
          </a:p>
          <a:p>
            <a:pPr marL="407987" indent="0" algn="l">
              <a:buClr>
                <a:srgbClr val="CC0033"/>
              </a:buClr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3181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Next Five Years 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8620"/>
            <a:ext cx="8229600" cy="4931228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2400" dirty="0"/>
              <a:t>In November, 2022 we submitted a proposal to the NSF for another five-year program.</a:t>
            </a:r>
            <a:endParaRPr lang="en-US" sz="2400" dirty="0">
              <a:solidFill>
                <a:srgbClr val="CC0000"/>
              </a:solidFill>
            </a:endParaRPr>
          </a:p>
          <a:p>
            <a:pPr marL="0" indent="0" algn="l">
              <a:lnSpc>
                <a:spcPct val="120000"/>
              </a:lnSpc>
              <a:spcAft>
                <a:spcPts val="600"/>
              </a:spcAft>
              <a:buClr>
                <a:srgbClr val="CC0033"/>
              </a:buClr>
            </a:pPr>
            <a:r>
              <a:rPr lang="en-US" sz="2400" dirty="0"/>
              <a:t>The total request is </a:t>
            </a:r>
            <a:r>
              <a:rPr lang="en-US" sz="2400" dirty="0">
                <a:solidFill>
                  <a:srgbClr val="CC0033"/>
                </a:solidFill>
              </a:rPr>
              <a:t>$3.7M</a:t>
            </a:r>
            <a:r>
              <a:rPr lang="en-US" sz="2400" dirty="0"/>
              <a:t>, about a 23% increase from the previous award.  The increase is primarily due to:</a:t>
            </a:r>
            <a:endParaRPr lang="en-US" sz="2400" dirty="0">
              <a:solidFill>
                <a:srgbClr val="CC0000"/>
              </a:solidFill>
            </a:endParaRPr>
          </a:p>
          <a:p>
            <a:pPr marL="407988" indent="-396875" algn="l">
              <a:lnSpc>
                <a:spcPct val="120000"/>
              </a:lnSpc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100" dirty="0"/>
              <a:t>Normal increases in compensation for personnel during the past five years</a:t>
            </a:r>
          </a:p>
          <a:p>
            <a:pPr marL="407988" indent="-396875" algn="l">
              <a:lnSpc>
                <a:spcPct val="120000"/>
              </a:lnSpc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100" dirty="0"/>
              <a:t>Increased budget for staff travel to centers, meetings, workshops, etc. </a:t>
            </a:r>
          </a:p>
          <a:p>
            <a:pPr marL="407988" indent="-396875" algn="l">
              <a:lnSpc>
                <a:spcPct val="120000"/>
              </a:lnSpc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100" dirty="0"/>
              <a:t>Equipment funds for cosmic watch fabrication</a:t>
            </a:r>
          </a:p>
          <a:p>
            <a:pPr marL="11113" indent="0" algn="l">
              <a:lnSpc>
                <a:spcPct val="120000"/>
              </a:lnSpc>
              <a:buClr>
                <a:srgbClr val="CC0033"/>
              </a:buClr>
            </a:pPr>
            <a:r>
              <a:rPr lang="en-US" sz="2400" dirty="0"/>
              <a:t>ATLAS, CMS and FNAL provided letters of support, and we expect them to continue funding at their current levels.</a:t>
            </a:r>
          </a:p>
          <a:p>
            <a:pPr marL="11113" indent="0" algn="l">
              <a:lnSpc>
                <a:spcPct val="120000"/>
              </a:lnSpc>
              <a:buClr>
                <a:srgbClr val="CC0033"/>
              </a:buClr>
            </a:pPr>
            <a:r>
              <a:rPr lang="en-US" sz="2000" dirty="0">
                <a:solidFill>
                  <a:srgbClr val="CC0033"/>
                </a:solidFill>
              </a:rPr>
              <a:t>*</a:t>
            </a:r>
            <a:r>
              <a:rPr lang="en-US" sz="2000" dirty="0"/>
              <a:t>Notre Dame will continue to provide significant matching funds</a:t>
            </a:r>
            <a:endParaRPr lang="en-US" sz="1900" dirty="0"/>
          </a:p>
          <a:p>
            <a:pPr marL="350838" indent="-339725" algn="l">
              <a:buClr>
                <a:srgbClr val="CC0033"/>
              </a:buClr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07987" indent="0" algn="l">
              <a:buClr>
                <a:srgbClr val="CC0033"/>
              </a:buClr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27095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and Comments 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7190"/>
            <a:ext cx="8229600" cy="4931228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2400" dirty="0"/>
              <a:t>We are now into the fifth and last year of the current program. </a:t>
            </a:r>
            <a:endParaRPr lang="en-US" sz="2400" dirty="0">
              <a:solidFill>
                <a:srgbClr val="CC0000"/>
              </a:solidFill>
            </a:endParaRPr>
          </a:p>
          <a:p>
            <a:pPr marL="0" indent="0" algn="l">
              <a:lnSpc>
                <a:spcPct val="120000"/>
              </a:lnSpc>
              <a:spcAft>
                <a:spcPts val="600"/>
              </a:spcAft>
              <a:buClr>
                <a:srgbClr val="CC0033"/>
              </a:buClr>
            </a:pPr>
            <a:r>
              <a:rPr lang="en-US" sz="2400" dirty="0"/>
              <a:t>Spending on people has tracked the budget. We have supported our staff full-time, even during the years of Covid-19.</a:t>
            </a:r>
          </a:p>
          <a:p>
            <a:pPr marL="350838" indent="-339725" algn="l">
              <a:lnSpc>
                <a:spcPct val="120000"/>
              </a:lnSpc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100" dirty="0"/>
              <a:t>Staff &amp; fellows adapted well to the difficult external conditions. They worked creatively to enable us to provide quality content &amp; activities remotely during the pandemic.</a:t>
            </a:r>
          </a:p>
          <a:p>
            <a:pPr marL="0" indent="0" algn="l">
              <a:lnSpc>
                <a:spcPct val="120000"/>
              </a:lnSpc>
              <a:spcAft>
                <a:spcPts val="600"/>
              </a:spcAft>
              <a:buClr>
                <a:srgbClr val="CC0033"/>
              </a:buClr>
            </a:pPr>
            <a:r>
              <a:rPr lang="en-US" sz="2400" dirty="0"/>
              <a:t>Spending on centers is still under budget, but catching up</a:t>
            </a:r>
            <a:endParaRPr lang="en-US" sz="2400" dirty="0">
              <a:solidFill>
                <a:srgbClr val="CC0000"/>
              </a:solidFill>
            </a:endParaRPr>
          </a:p>
          <a:p>
            <a:pPr marL="350838" indent="-339725" algn="l">
              <a:lnSpc>
                <a:spcPct val="120000"/>
              </a:lnSpc>
              <a:spcAft>
                <a:spcPts val="600"/>
              </a:spcAft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100" dirty="0"/>
              <a:t>A lot of effort to re-engage centers </a:t>
            </a:r>
            <a:r>
              <a:rPr lang="en-US" sz="2100"/>
              <a:t>and teachers, </a:t>
            </a:r>
            <a:r>
              <a:rPr lang="en-US" sz="2100" dirty="0"/>
              <a:t>and identify opportunities for new centers</a:t>
            </a:r>
          </a:p>
          <a:p>
            <a:pPr marL="0" indent="0" algn="l">
              <a:lnSpc>
                <a:spcPct val="120000"/>
              </a:lnSpc>
              <a:buClr>
                <a:srgbClr val="CC0033"/>
              </a:buClr>
            </a:pPr>
            <a:r>
              <a:rPr lang="en-US" sz="2400" dirty="0"/>
              <a:t>We are well-positioned financially to finish out the five years and continue to ramp up the activity level in Year 5</a:t>
            </a:r>
            <a:endParaRPr lang="en-US" sz="2000" dirty="0"/>
          </a:p>
          <a:p>
            <a:pPr marL="407987" indent="0" algn="l">
              <a:buClr>
                <a:srgbClr val="CC0033"/>
              </a:buClr>
            </a:pPr>
            <a:endParaRPr lang="en-US" sz="2000" dirty="0"/>
          </a:p>
          <a:p>
            <a:pPr marL="407987" indent="0" algn="l">
              <a:buClr>
                <a:srgbClr val="CC0033"/>
              </a:buClr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84610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</TotalTime>
  <Words>460</Words>
  <Application>Microsoft Macintosh PowerPoint</Application>
  <PresentationFormat>On-screen Show (4:3)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Helvetica</vt:lpstr>
      <vt:lpstr>Office Theme</vt:lpstr>
      <vt:lpstr>QuarkNet Funding</vt:lpstr>
      <vt:lpstr>Current Financial Status </vt:lpstr>
      <vt:lpstr>The Next Five Years </vt:lpstr>
      <vt:lpstr>Summary and Comments </vt:lpstr>
    </vt:vector>
  </TitlesOfParts>
  <Company>Fermilab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does this go?</dc:title>
  <dc:creator>Marge Bardeen</dc:creator>
  <cp:lastModifiedBy>Marjorie Bardeen</cp:lastModifiedBy>
  <cp:revision>116</cp:revision>
  <dcterms:created xsi:type="dcterms:W3CDTF">2012-03-16T12:43:17Z</dcterms:created>
  <dcterms:modified xsi:type="dcterms:W3CDTF">2023-01-13T22:37:36Z</dcterms:modified>
</cp:coreProperties>
</file>