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1" r:id="rId2"/>
    <p:sldId id="259" r:id="rId3"/>
    <p:sldId id="270" r:id="rId4"/>
    <p:sldId id="266" r:id="rId5"/>
    <p:sldId id="274" r:id="rId6"/>
    <p:sldId id="273" r:id="rId7"/>
    <p:sldId id="269" r:id="rId8"/>
    <p:sldId id="267" r:id="rId9"/>
    <p:sldId id="268" r:id="rId10"/>
    <p:sldId id="272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CC0033"/>
    <a:srgbClr val="CC0000"/>
    <a:srgbClr val="660000"/>
    <a:srgbClr val="990000"/>
    <a:srgbClr val="01E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87"/>
    <p:restoredTop sz="94656"/>
  </p:normalViewPr>
  <p:slideViewPr>
    <p:cSldViewPr snapToGrid="0" snapToObjects="1">
      <p:cViewPr varScale="1">
        <p:scale>
          <a:sx n="105" d="100"/>
          <a:sy n="105" d="100"/>
        </p:scale>
        <p:origin x="139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52E2EF9-DB71-D8C3-2B01-08087637A7F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EF4E37-0AB6-3A0E-6561-3710979EE1B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B1353-76E9-496D-8735-3E5D22CD9921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209E53-C7D7-EE94-E835-76362DAF671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02FD9-55C3-6DDF-A93F-1D610620AD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B2793-4914-426A-A966-6D416582BB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749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ADFFE-B0F9-48A6-A5B6-6003948675B7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F6B86A-2633-4357-9199-6B8409EC9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1737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F6B86A-2633-4357-9199-6B8409EC9E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42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90F207E3-D4F4-1536-690F-D3FAD87D77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42900" y="307975"/>
            <a:ext cx="8480425" cy="12795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92062" y="594483"/>
            <a:ext cx="5894738" cy="6755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Overall Question for Review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44771" y="4954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114800" y="274638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defTabSz="822325">
              <a:tabLst>
                <a:tab pos="754063" algn="l"/>
                <a:tab pos="4468813" algn="l"/>
              </a:tabLst>
              <a:defRPr/>
            </a:pPr>
            <a:r>
              <a:rPr lang="en-US" sz="1200" b="1" i="0" dirty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Helping Develop </a:t>
            </a:r>
            <a:r>
              <a:rPr lang="en-US" sz="1200" b="1" i="0">
                <a:solidFill>
                  <a:srgbClr val="CE000F"/>
                </a:solidFill>
                <a:latin typeface="Helvetica"/>
                <a:ea typeface="Helvetica" pitchFamily="-1" charset="0"/>
                <a:cs typeface="Helvetica"/>
                <a:sym typeface="Helvetica" pitchFamily="-1" charset="0"/>
              </a:rPr>
              <a:t>America’s STEM Workforce</a:t>
            </a:r>
            <a:endParaRPr lang="en-US" sz="1200" b="1" i="0" dirty="0">
              <a:solidFill>
                <a:srgbClr val="CE000F"/>
              </a:solidFill>
              <a:latin typeface="Helvetica"/>
              <a:ea typeface="Helvetica" pitchFamily="-1" charset="0"/>
              <a:cs typeface="Helvetica"/>
              <a:sym typeface="Helvetica" pitchFamily="-1" charset="0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5500423" y="6304002"/>
            <a:ext cx="318637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000099"/>
                </a:solidFill>
                <a:latin typeface="Arial"/>
                <a:cs typeface="Arial"/>
              </a:rPr>
              <a:t>Roudebush, NSF Review, May, 2023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7C1E1B-EEE1-5EB9-DB89-F13D9E1B71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932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r>
              <a:rPr lang="en-US" dirty="0"/>
              <a:t>&lt;#&gt;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sldNum="0" hdr="0" dt="0"/>
  <p:txStyles>
    <p:titleStyle>
      <a:lvl1pPr algn="r" defTabSz="457200" rtl="0" eaLnBrk="1" latinLnBrk="0" hangingPunct="1">
        <a:spcBef>
          <a:spcPct val="0"/>
        </a:spcBef>
        <a:buNone/>
        <a:defRPr sz="3200" b="1" i="0" kern="1200">
          <a:solidFill>
            <a:srgbClr val="000099"/>
          </a:solidFill>
          <a:latin typeface="Helvetica"/>
          <a:ea typeface="+mj-ea"/>
          <a:cs typeface="Helvetica"/>
        </a:defRPr>
      </a:lvl1pPr>
    </p:titleStyle>
    <p:bodyStyle>
      <a:lvl1pPr marL="12700" indent="-12700" algn="l" defTabSz="457200" rtl="0" eaLnBrk="1" latinLnBrk="0" hangingPunct="1">
        <a:spcBef>
          <a:spcPts val="0"/>
        </a:spcBef>
        <a:spcAft>
          <a:spcPts val="1200"/>
        </a:spcAft>
        <a:buFontTx/>
        <a:buNone/>
        <a:tabLst/>
        <a:defRPr lang="en-US" sz="2400" b="1" i="0" kern="1200" baseline="0" smtClean="0">
          <a:solidFill>
            <a:srgbClr val="000099"/>
          </a:solidFill>
          <a:effectLst/>
          <a:latin typeface="Helvetica"/>
          <a:ea typeface="+mn-ea"/>
          <a:cs typeface="Helvetica"/>
        </a:defRPr>
      </a:lvl1pPr>
      <a:lvl2pPr marL="458788" indent="-233363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2400" b="1" i="0" kern="1200" baseline="0">
          <a:solidFill>
            <a:srgbClr val="000099"/>
          </a:solidFill>
          <a:latin typeface="Helvetica"/>
          <a:ea typeface="+mn-ea"/>
          <a:cs typeface="Helvetica"/>
        </a:defRPr>
      </a:lvl2pPr>
      <a:lvl3pPr marL="684213" indent="-225425" algn="l" defTabSz="457200" rtl="0" eaLnBrk="1" latinLnBrk="0" hangingPunct="1">
        <a:spcBef>
          <a:spcPct val="20000"/>
        </a:spcBef>
        <a:buClr>
          <a:srgbClr val="CC0033"/>
        </a:buClr>
        <a:buFont typeface="Arial"/>
        <a:buChar char="•"/>
        <a:defRPr sz="2400" b="1" i="0" kern="1200">
          <a:solidFill>
            <a:srgbClr val="000099"/>
          </a:solidFill>
          <a:latin typeface="Helvetica"/>
          <a:ea typeface="+mn-ea"/>
          <a:cs typeface="Helvetic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quarknet.org/data-portfoli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quarknet.org/data-portfolio" TargetMode="External"/><Relationship Id="rId2" Type="http://schemas.openxmlformats.org/officeDocument/2006/relationships/hyperlink" Target="https://quarknet.org/data-portfolio/activity/calculate-z-mas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B1C3-96F8-FD73-B72B-2BD327C2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</a:t>
            </a:r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510358-7051-C5C2-859B-11056456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992D89A6-06E7-4F95-A0D3-7DFCBA77C6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2328" y="1486376"/>
            <a:ext cx="6459344" cy="4803259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650056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1B1C3-96F8-FD73-B72B-2BD327C20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Data Activities Portfolio</a:t>
            </a: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63510358-7051-C5C2-859B-1105645641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14" name="Picture 13">
            <a:hlinkClick r:id="rId3"/>
            <a:extLst>
              <a:ext uri="{FF2B5EF4-FFF2-40B4-BE49-F238E27FC236}">
                <a16:creationId xmlns:a16="http://schemas.microsoft.com/office/drawing/2014/main" id="{181D194D-838E-D73D-C409-8F4C8763B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61170"/>
            <a:ext cx="8269406" cy="4709160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  <p:extLst>
      <p:ext uri="{BB962C8B-B14F-4D97-AF65-F5344CB8AC3E}">
        <p14:creationId xmlns:p14="http://schemas.microsoft.com/office/powerpoint/2010/main" val="291825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In the Beginning </a:t>
            </a:r>
          </a:p>
          <a:p>
            <a:pPr marL="0" indent="0">
              <a:buClr>
                <a:srgbClr val="CC0033"/>
              </a:buClr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B9D4F3-0178-0CF5-552D-9E04F9502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909199"/>
              </p:ext>
            </p:extLst>
          </p:nvPr>
        </p:nvGraphicFramePr>
        <p:xfrm>
          <a:off x="625581" y="2218621"/>
          <a:ext cx="7502543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9648">
                  <a:extLst>
                    <a:ext uri="{9D8B030D-6E8A-4147-A177-3AD203B41FA5}">
                      <a16:colId xmlns:a16="http://schemas.microsoft.com/office/drawing/2014/main" val="1655795198"/>
                    </a:ext>
                  </a:extLst>
                </a:gridCol>
                <a:gridCol w="4202895">
                  <a:extLst>
                    <a:ext uri="{9D8B030D-6E8A-4147-A177-3AD203B41FA5}">
                      <a16:colId xmlns:a16="http://schemas.microsoft.com/office/drawing/2014/main" val="3999239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 the Beginning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8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14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38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10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Variety of structures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Specific structure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8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Protocol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Protocol Aligned with PD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87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Level 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Level 0 - 4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5081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Teacher Answer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 Answer Key Provided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7081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Coding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 </a:t>
                      </a:r>
                      <a:r>
                        <a:rPr lang="en-US" dirty="0"/>
                        <a:t>Coding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8160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No Spanish Language Versions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Spanish Language Posted for 5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39084"/>
                  </a:ext>
                </a:extLst>
              </a:tr>
            </a:tbl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58E6A9-6AC4-3CCB-21B1-E7CB39A21D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5770" y="1737554"/>
            <a:ext cx="8229600" cy="4525963"/>
          </a:xfrm>
        </p:spPr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Guiding Principles 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Improvements</a:t>
            </a:r>
            <a:endParaRPr lang="en-US" sz="2400" dirty="0"/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Accessibility for all teachers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Activities tied to curriculum topics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Linked activities of increasing challenge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Ultimate goal: Student Research</a:t>
            </a:r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58251-B827-8001-7503-91D520B3C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28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Improvements </a:t>
            </a:r>
          </a:p>
          <a:p>
            <a:pPr marL="2743200" indent="0">
              <a:buClr>
                <a:srgbClr val="CC0033"/>
              </a:buClr>
            </a:pPr>
            <a:r>
              <a:rPr lang="en-US" dirty="0"/>
              <a:t>Data Strand</a:t>
            </a:r>
          </a:p>
          <a:p>
            <a:pPr marL="2743200" indent="0">
              <a:buClr>
                <a:srgbClr val="CC0033"/>
              </a:buClr>
            </a:pPr>
            <a:r>
              <a:rPr lang="en-US" dirty="0"/>
              <a:t>Level</a:t>
            </a:r>
          </a:p>
          <a:p>
            <a:pPr marL="2743200" indent="0">
              <a:buClr>
                <a:srgbClr val="CC0033"/>
              </a:buClr>
            </a:pPr>
            <a:r>
              <a:rPr lang="en-US" dirty="0"/>
              <a:t>Curriculum Topics</a:t>
            </a:r>
          </a:p>
          <a:p>
            <a:pPr marL="2743200" indent="0">
              <a:buClr>
                <a:srgbClr val="CC0033"/>
              </a:buClr>
            </a:pPr>
            <a:r>
              <a:rPr lang="en-US" dirty="0"/>
              <a:t>NGSS Practices</a:t>
            </a:r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60383-E20A-AF6F-00F8-B142EF1705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39" y="2068520"/>
            <a:ext cx="1532160" cy="13585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8629C2-0E64-9A19-887F-D3E73C47F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599" y="3817058"/>
            <a:ext cx="990105" cy="17063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718866-4718-474B-4986-A1B2354125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3476" y="4269882"/>
            <a:ext cx="1037048" cy="1993635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1A3A259E-3163-81CE-9E5E-4EC9860A34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817B877D-3132-D630-0732-489E96C15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0889" y="1795726"/>
            <a:ext cx="2057400" cy="4042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47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NGSS Best Practices</a:t>
            </a:r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121D3E-96E4-E9C5-B61E-9BCFFFC96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72" y="2183131"/>
            <a:ext cx="7142256" cy="4091622"/>
          </a:xfrm>
          <a:prstGeom prst="rect">
            <a:avLst/>
          </a:prstGeom>
          <a:ln>
            <a:solidFill>
              <a:srgbClr val="000099"/>
            </a:solidFill>
          </a:ln>
        </p:spPr>
      </p:pic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E0AE75A4-B931-9594-C051-309290F296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406" y="63674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C0238DB5-CC4F-4DDB-A6CC-84BBF88BE66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72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Most Used Activities</a:t>
            </a:r>
          </a:p>
          <a:p>
            <a:pPr marL="0" indent="0">
              <a:buClr>
                <a:srgbClr val="CC0033"/>
              </a:buClr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EB9D4F3-0178-0CF5-552D-9E04F9502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478441"/>
              </p:ext>
            </p:extLst>
          </p:nvPr>
        </p:nvGraphicFramePr>
        <p:xfrm>
          <a:off x="820728" y="2231231"/>
          <a:ext cx="7502543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1816">
                  <a:extLst>
                    <a:ext uri="{9D8B030D-6E8A-4147-A177-3AD203B41FA5}">
                      <a16:colId xmlns:a16="http://schemas.microsoft.com/office/drawing/2014/main" val="1655795198"/>
                    </a:ext>
                  </a:extLst>
                </a:gridCol>
                <a:gridCol w="3970727">
                  <a:extLst>
                    <a:ext uri="{9D8B030D-6E8A-4147-A177-3AD203B41FA5}">
                      <a16:colId xmlns:a16="http://schemas.microsoft.com/office/drawing/2014/main" val="39992399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6580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Rolling with Rutherford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Rolling with Rutherford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61050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Quark Workbench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Dice, Histogram and Probability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84830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Mass of U. S. Penny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Calculate the Z Mass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5187117"/>
                  </a:ext>
                </a:extLst>
              </a:tr>
            </a:tbl>
          </a:graphicData>
        </a:graphic>
      </p:graphicFrame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1403E046-7990-4D24-D175-20CA3FEE3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406" y="636746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C0238DB5-CC4F-4DDB-A6CC-84BBF88BE66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CC7139-5331-1228-D0A2-472180808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808" y="3863181"/>
            <a:ext cx="3215429" cy="2411572"/>
          </a:xfrm>
          <a:prstGeom prst="rect">
            <a:avLst/>
          </a:prstGeom>
          <a:ln>
            <a:solidFill>
              <a:srgbClr val="000099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A40471-3D54-AB34-ED18-1FA4475CD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795290" y="4131304"/>
            <a:ext cx="2500436" cy="1875327"/>
          </a:xfrm>
          <a:prstGeom prst="rect">
            <a:avLst/>
          </a:prstGeom>
          <a:ln>
            <a:solidFill>
              <a:srgbClr val="000099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Connections 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Data Activities Portfolio Supports:</a:t>
            </a:r>
            <a:endParaRPr lang="en-US" sz="2400" dirty="0"/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Workshops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Camps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Masterclasses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Broadening Participation</a:t>
            </a:r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45E12F24-A267-E309-A686-E90EE9C6A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191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Initiatives 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Infuse Data Science into existing activities.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Implement using coding notebooks.</a:t>
            </a:r>
          </a:p>
          <a:p>
            <a:pPr marL="463550" indent="-452438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Add Spanish language versions to existing activities.</a:t>
            </a:r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3BD2E09D-34A2-33AA-C322-1D8350B02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322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Activities Portfolio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Clr>
                <a:srgbClr val="CC0033"/>
              </a:buClr>
            </a:pPr>
            <a:r>
              <a:rPr lang="en-US" sz="2800" dirty="0"/>
              <a:t>The Future </a:t>
            </a:r>
          </a:p>
          <a:p>
            <a:pPr marL="0" indent="0">
              <a:buClr>
                <a:srgbClr val="CC0033"/>
              </a:buClr>
            </a:pPr>
            <a:r>
              <a:rPr lang="en-US" dirty="0"/>
              <a:t>Goals:</a:t>
            </a:r>
            <a:endParaRPr lang="en-US" sz="2400" dirty="0"/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Infuse Data Science where appropriate.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Implement coding activities accessible to all teachers.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Add Spanish language versions to all activities.</a:t>
            </a:r>
          </a:p>
          <a:p>
            <a:pPr marL="407988" indent="-396875">
              <a:buClr>
                <a:srgbClr val="CC0033"/>
              </a:buClr>
              <a:buFont typeface="Arial" charset="0"/>
              <a:buChar char="•"/>
            </a:pPr>
            <a:r>
              <a:rPr lang="en-US" dirty="0"/>
              <a:t>Continue to develop accessible activities explaining new discoveries.</a:t>
            </a:r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863600" indent="-406400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350838" indent="-350838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  <a:p>
            <a:pPr marL="688975" lvl="1" indent="-354013">
              <a:buClr>
                <a:srgbClr val="CC0033"/>
              </a:buClr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4">
            <a:extLst>
              <a:ext uri="{FF2B5EF4-FFF2-40B4-BE49-F238E27FC236}">
                <a16:creationId xmlns:a16="http://schemas.microsoft.com/office/drawing/2014/main" id="{25D1C336-1EA3-617F-B9B7-F038EC4BC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0" y="626562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rgbClr val="000099"/>
                </a:solidFill>
              </a:defRPr>
            </a:lvl1pPr>
          </a:lstStyle>
          <a:p>
            <a:fld id="{1F139D53-1A59-4411-9D22-CD9A08C9395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3108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223</Words>
  <Application>Microsoft Office PowerPoint</Application>
  <PresentationFormat>On-screen Show (4:3)</PresentationFormat>
  <Paragraphs>85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Helvetica</vt:lpstr>
      <vt:lpstr>Office Theme</vt:lpstr>
      <vt:lpstr>Data Activities Portfolio</vt:lpstr>
      <vt:lpstr>Data Activities Portfolio </vt:lpstr>
      <vt:lpstr>Data Activities Portfolio </vt:lpstr>
      <vt:lpstr>Data Activities Portfolio </vt:lpstr>
      <vt:lpstr>Data Activities Portfolio </vt:lpstr>
      <vt:lpstr>Data Activities Portfolio </vt:lpstr>
      <vt:lpstr>Data Activities Portfolio </vt:lpstr>
      <vt:lpstr>Data Activities Portfolio </vt:lpstr>
      <vt:lpstr>Data Activities Portfolio </vt:lpstr>
      <vt:lpstr>Data Activities Portfolio</vt:lpstr>
    </vt:vector>
  </TitlesOfParts>
  <Company>Fermilab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this go?</dc:title>
  <dc:creator>Marge Bardeen</dc:creator>
  <cp:lastModifiedBy>Shane Wood</cp:lastModifiedBy>
  <cp:revision>77</cp:revision>
  <dcterms:created xsi:type="dcterms:W3CDTF">2012-03-16T12:43:17Z</dcterms:created>
  <dcterms:modified xsi:type="dcterms:W3CDTF">2023-05-15T22:47:34Z</dcterms:modified>
</cp:coreProperties>
</file>