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0" r:id="rId1"/>
  </p:sldMasterIdLst>
  <p:notesMasterIdLst>
    <p:notesMasterId r:id="rId30"/>
  </p:notesMasterIdLst>
  <p:sldIdLst>
    <p:sldId id="260" r:id="rId2"/>
    <p:sldId id="312" r:id="rId3"/>
    <p:sldId id="385" r:id="rId4"/>
    <p:sldId id="387" r:id="rId5"/>
    <p:sldId id="388" r:id="rId6"/>
    <p:sldId id="380" r:id="rId7"/>
    <p:sldId id="381" r:id="rId8"/>
    <p:sldId id="314" r:id="rId9"/>
    <p:sldId id="315" r:id="rId10"/>
    <p:sldId id="316" r:id="rId11"/>
    <p:sldId id="328" r:id="rId12"/>
    <p:sldId id="318" r:id="rId13"/>
    <p:sldId id="329" r:id="rId14"/>
    <p:sldId id="317" r:id="rId15"/>
    <p:sldId id="319" r:id="rId16"/>
    <p:sldId id="389" r:id="rId17"/>
    <p:sldId id="383" r:id="rId18"/>
    <p:sldId id="320" r:id="rId19"/>
    <p:sldId id="321" r:id="rId20"/>
    <p:sldId id="322" r:id="rId21"/>
    <p:sldId id="323" r:id="rId22"/>
    <p:sldId id="324" r:id="rId23"/>
    <p:sldId id="384" r:id="rId24"/>
    <p:sldId id="327" r:id="rId25"/>
    <p:sldId id="378" r:id="rId26"/>
    <p:sldId id="275" r:id="rId27"/>
    <p:sldId id="289" r:id="rId28"/>
    <p:sldId id="325"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063" autoAdjust="0"/>
    <p:restoredTop sz="93605" autoAdjust="0"/>
  </p:normalViewPr>
  <p:slideViewPr>
    <p:cSldViewPr snapToGrid="0">
      <p:cViewPr varScale="1">
        <p:scale>
          <a:sx n="120" d="100"/>
          <a:sy n="120" d="100"/>
        </p:scale>
        <p:origin x="184" y="176"/>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2718FF-B941-4A23-A33C-2A77FB86756E}" type="doc">
      <dgm:prSet loTypeId="urn:microsoft.com/office/officeart/2017/3/layout/HorizontalPathTimeline" loCatId="process" qsTypeId="urn:microsoft.com/office/officeart/2005/8/quickstyle/simple1" qsCatId="simple" csTypeId="urn:microsoft.com/office/officeart/2005/8/colors/accent1_2" csCatId="accent1" phldr="1"/>
      <dgm:spPr/>
      <dgm:t>
        <a:bodyPr/>
        <a:lstStyle/>
        <a:p>
          <a:endParaRPr lang="en-US"/>
        </a:p>
      </dgm:t>
    </dgm:pt>
    <dgm:pt modelId="{96A6B990-727D-4C2E-9745-29F60F102E0B}">
      <dgm:prSet/>
      <dgm:spPr/>
      <dgm:t>
        <a:bodyPr/>
        <a:lstStyle/>
        <a:p>
          <a:pPr>
            <a:defRPr b="1"/>
          </a:pPr>
          <a:r>
            <a:rPr lang="en-US" dirty="0"/>
            <a:t>Summer 2016</a:t>
          </a:r>
        </a:p>
      </dgm:t>
    </dgm:pt>
    <dgm:pt modelId="{02580D76-B3A0-436A-94D0-0D7C098B41DF}" type="parTrans" cxnId="{1591256E-0E34-4E34-B756-CF684450DAFB}">
      <dgm:prSet/>
      <dgm:spPr/>
      <dgm:t>
        <a:bodyPr/>
        <a:lstStyle/>
        <a:p>
          <a:endParaRPr lang="en-US"/>
        </a:p>
      </dgm:t>
    </dgm:pt>
    <dgm:pt modelId="{7C7BA555-07C0-4AB4-84FC-5EDF570AEBCF}" type="sibTrans" cxnId="{1591256E-0E34-4E34-B756-CF684450DAFB}">
      <dgm:prSet/>
      <dgm:spPr/>
      <dgm:t>
        <a:bodyPr/>
        <a:lstStyle/>
        <a:p>
          <a:endParaRPr lang="en-US"/>
        </a:p>
      </dgm:t>
    </dgm:pt>
    <dgm:pt modelId="{D57122EE-46F2-48FC-A7FF-3A850C6CBCEB}">
      <dgm:prSet/>
      <dgm:spPr/>
      <dgm:t>
        <a:bodyPr/>
        <a:lstStyle/>
        <a:p>
          <a:pPr>
            <a:defRPr b="1"/>
          </a:pPr>
          <a:r>
            <a:rPr lang="en-US" dirty="0"/>
            <a:t>Summer 2017</a:t>
          </a:r>
        </a:p>
      </dgm:t>
    </dgm:pt>
    <dgm:pt modelId="{4A2BC658-EC58-41EF-971E-74DF460C3DED}" type="parTrans" cxnId="{8160C801-8850-4AA4-AC3E-4C0F9961AB96}">
      <dgm:prSet/>
      <dgm:spPr/>
      <dgm:t>
        <a:bodyPr/>
        <a:lstStyle/>
        <a:p>
          <a:endParaRPr lang="en-US"/>
        </a:p>
      </dgm:t>
    </dgm:pt>
    <dgm:pt modelId="{06E8C4F4-8AF3-4B06-BE2C-6AE06E21DF47}" type="sibTrans" cxnId="{8160C801-8850-4AA4-AC3E-4C0F9961AB96}">
      <dgm:prSet/>
      <dgm:spPr/>
      <dgm:t>
        <a:bodyPr/>
        <a:lstStyle/>
        <a:p>
          <a:endParaRPr lang="en-US"/>
        </a:p>
      </dgm:t>
    </dgm:pt>
    <dgm:pt modelId="{149F90D6-53D0-4DA1-9150-010C70BA47E4}">
      <dgm:prSet/>
      <dgm:spPr/>
      <dgm:t>
        <a:bodyPr/>
        <a:lstStyle/>
        <a:p>
          <a:pPr>
            <a:defRPr b="1"/>
          </a:pPr>
          <a:r>
            <a:rPr lang="en-US"/>
            <a:t>Fall 2017</a:t>
          </a:r>
        </a:p>
      </dgm:t>
    </dgm:pt>
    <dgm:pt modelId="{2F43B079-2260-4189-85F0-3B7EEEEA5766}" type="parTrans" cxnId="{F50CF9F4-FAAB-44AA-BCA7-781FAAB5E27F}">
      <dgm:prSet/>
      <dgm:spPr/>
      <dgm:t>
        <a:bodyPr/>
        <a:lstStyle/>
        <a:p>
          <a:endParaRPr lang="en-US"/>
        </a:p>
      </dgm:t>
    </dgm:pt>
    <dgm:pt modelId="{27B349A0-F0A2-4A24-B20A-1677329D33AC}" type="sibTrans" cxnId="{F50CF9F4-FAAB-44AA-BCA7-781FAAB5E27F}">
      <dgm:prSet/>
      <dgm:spPr/>
      <dgm:t>
        <a:bodyPr/>
        <a:lstStyle/>
        <a:p>
          <a:endParaRPr lang="en-US"/>
        </a:p>
      </dgm:t>
    </dgm:pt>
    <dgm:pt modelId="{A38CE129-E685-C246-A1DD-D4CBD936DF9C}" type="pres">
      <dgm:prSet presAssocID="{D32718FF-B941-4A23-A33C-2A77FB86756E}" presName="root" presStyleCnt="0">
        <dgm:presLayoutVars>
          <dgm:chMax/>
          <dgm:chPref/>
          <dgm:animLvl val="lvl"/>
        </dgm:presLayoutVars>
      </dgm:prSet>
      <dgm:spPr/>
    </dgm:pt>
    <dgm:pt modelId="{806C248F-9BB9-294A-BBB4-FA459DD44C10}" type="pres">
      <dgm:prSet presAssocID="{D32718FF-B941-4A23-A33C-2A77FB86756E}" presName="divider" presStyleLbl="node1" presStyleIdx="0" presStyleCnt="1" custLinFactNeighborY="0"/>
      <dgm:spPr/>
    </dgm:pt>
    <dgm:pt modelId="{159F8B5F-4214-3D4B-A786-D0745554FAF4}" type="pres">
      <dgm:prSet presAssocID="{D32718FF-B941-4A23-A33C-2A77FB86756E}" presName="nodes" presStyleCnt="0">
        <dgm:presLayoutVars>
          <dgm:chMax/>
          <dgm:chPref/>
          <dgm:animLvl val="lvl"/>
        </dgm:presLayoutVars>
      </dgm:prSet>
      <dgm:spPr/>
    </dgm:pt>
    <dgm:pt modelId="{0EEF070A-871D-E546-952B-35C85F9CA940}" type="pres">
      <dgm:prSet presAssocID="{96A6B990-727D-4C2E-9745-29F60F102E0B}" presName="composite" presStyleCnt="0"/>
      <dgm:spPr/>
    </dgm:pt>
    <dgm:pt modelId="{BE92BE21-8379-6541-841E-DCB35B107657}" type="pres">
      <dgm:prSet presAssocID="{96A6B990-727D-4C2E-9745-29F60F102E0B}" presName="L1TextContainer" presStyleLbl="revTx" presStyleIdx="0" presStyleCnt="3">
        <dgm:presLayoutVars>
          <dgm:chMax val="1"/>
          <dgm:chPref val="1"/>
          <dgm:bulletEnabled val="1"/>
        </dgm:presLayoutVars>
      </dgm:prSet>
      <dgm:spPr/>
    </dgm:pt>
    <dgm:pt modelId="{DB3115CE-67D8-324A-9971-FDCEE4CBF83E}" type="pres">
      <dgm:prSet presAssocID="{96A6B990-727D-4C2E-9745-29F60F102E0B}" presName="L2TextContainerWrapper" presStyleCnt="0">
        <dgm:presLayoutVars>
          <dgm:chMax val="0"/>
          <dgm:chPref val="0"/>
          <dgm:bulletEnabled val="1"/>
        </dgm:presLayoutVars>
      </dgm:prSet>
      <dgm:spPr/>
    </dgm:pt>
    <dgm:pt modelId="{99914797-A7F9-9648-A646-95A03DA3706B}" type="pres">
      <dgm:prSet presAssocID="{96A6B990-727D-4C2E-9745-29F60F102E0B}" presName="L2TextContainer" presStyleLbl="bgAccFollowNode1" presStyleIdx="0" presStyleCnt="3"/>
      <dgm:spPr/>
    </dgm:pt>
    <dgm:pt modelId="{8B86DBF6-7988-334F-A654-50E1222086FB}" type="pres">
      <dgm:prSet presAssocID="{96A6B990-727D-4C2E-9745-29F60F102E0B}" presName="FlexibleEmptyPlaceHolder" presStyleCnt="0"/>
      <dgm:spPr/>
    </dgm:pt>
    <dgm:pt modelId="{737AB2D4-0013-3F43-97EC-8535007032B3}" type="pres">
      <dgm:prSet presAssocID="{96A6B990-727D-4C2E-9745-29F60F102E0B}" presName="ConnectLine" presStyleLbl="alignNode1" presStyleIdx="0" presStyleCnt="3"/>
      <dgm:spPr>
        <a:solidFill>
          <a:schemeClr val="accent1">
            <a:hueOff val="0"/>
            <a:satOff val="0"/>
            <a:lumOff val="0"/>
            <a:alphaOff val="0"/>
          </a:schemeClr>
        </a:solidFill>
        <a:ln w="6350" cap="rnd" cmpd="sng" algn="ctr">
          <a:solidFill>
            <a:schemeClr val="accent1">
              <a:hueOff val="0"/>
              <a:satOff val="0"/>
              <a:lumOff val="0"/>
              <a:alphaOff val="0"/>
            </a:schemeClr>
          </a:solidFill>
          <a:prstDash val="dash"/>
        </a:ln>
        <a:effectLst/>
      </dgm:spPr>
    </dgm:pt>
    <dgm:pt modelId="{221F7B26-45E4-7B46-8DE9-4639CC5A9CA7}" type="pres">
      <dgm:prSet presAssocID="{96A6B990-727D-4C2E-9745-29F60F102E0B}" presName="ConnectorPoint" presStyleLbl="fgAcc1" presStyleIdx="0" presStyleCnt="3"/>
      <dgm:spPr>
        <a:solidFill>
          <a:schemeClr val="lt1">
            <a:alpha val="90000"/>
            <a:hueOff val="0"/>
            <a:satOff val="0"/>
            <a:lumOff val="0"/>
            <a:alphaOff val="0"/>
          </a:schemeClr>
        </a:solidFill>
        <a:ln w="15875" cap="rnd" cmpd="sng" algn="ctr">
          <a:noFill/>
          <a:prstDash val="solid"/>
        </a:ln>
        <a:effectLst/>
      </dgm:spPr>
    </dgm:pt>
    <dgm:pt modelId="{E13D60EA-C431-FC4C-9B41-59926909FEF3}" type="pres">
      <dgm:prSet presAssocID="{96A6B990-727D-4C2E-9745-29F60F102E0B}" presName="EmptyPlaceHolder" presStyleCnt="0"/>
      <dgm:spPr/>
    </dgm:pt>
    <dgm:pt modelId="{61A28318-F4BD-AC46-A8F7-494E22E58C3E}" type="pres">
      <dgm:prSet presAssocID="{7C7BA555-07C0-4AB4-84FC-5EDF570AEBCF}" presName="spaceBetweenRectangles" presStyleCnt="0"/>
      <dgm:spPr/>
    </dgm:pt>
    <dgm:pt modelId="{6F815089-283A-F844-BA79-E573978B8CD9}" type="pres">
      <dgm:prSet presAssocID="{D57122EE-46F2-48FC-A7FF-3A850C6CBCEB}" presName="composite" presStyleCnt="0"/>
      <dgm:spPr/>
    </dgm:pt>
    <dgm:pt modelId="{DFA14840-8D45-6B42-BA2B-912516623DAE}" type="pres">
      <dgm:prSet presAssocID="{D57122EE-46F2-48FC-A7FF-3A850C6CBCEB}" presName="L1TextContainer" presStyleLbl="revTx" presStyleIdx="1" presStyleCnt="3">
        <dgm:presLayoutVars>
          <dgm:chMax val="1"/>
          <dgm:chPref val="1"/>
          <dgm:bulletEnabled val="1"/>
        </dgm:presLayoutVars>
      </dgm:prSet>
      <dgm:spPr/>
    </dgm:pt>
    <dgm:pt modelId="{6B97AAAB-6721-6444-B768-9ABB5BF23CC7}" type="pres">
      <dgm:prSet presAssocID="{D57122EE-46F2-48FC-A7FF-3A850C6CBCEB}" presName="L2TextContainerWrapper" presStyleCnt="0">
        <dgm:presLayoutVars>
          <dgm:chMax val="0"/>
          <dgm:chPref val="0"/>
          <dgm:bulletEnabled val="1"/>
        </dgm:presLayoutVars>
      </dgm:prSet>
      <dgm:spPr/>
    </dgm:pt>
    <dgm:pt modelId="{F6D0D642-704A-7648-8850-7CF9259119C7}" type="pres">
      <dgm:prSet presAssocID="{D57122EE-46F2-48FC-A7FF-3A850C6CBCEB}" presName="L2TextContainer" presStyleLbl="bgAccFollowNode1" presStyleIdx="1" presStyleCnt="3"/>
      <dgm:spPr/>
    </dgm:pt>
    <dgm:pt modelId="{779BCCF7-014F-C741-8195-690877E26A7C}" type="pres">
      <dgm:prSet presAssocID="{D57122EE-46F2-48FC-A7FF-3A850C6CBCEB}" presName="FlexibleEmptyPlaceHolder" presStyleCnt="0"/>
      <dgm:spPr/>
    </dgm:pt>
    <dgm:pt modelId="{C95142BC-85EE-114A-928B-F23A988C2441}" type="pres">
      <dgm:prSet presAssocID="{D57122EE-46F2-48FC-A7FF-3A850C6CBCEB}" presName="ConnectLine" presStyleLbl="alignNode1" presStyleIdx="1" presStyleCnt="3"/>
      <dgm:spPr>
        <a:solidFill>
          <a:schemeClr val="accent1">
            <a:hueOff val="0"/>
            <a:satOff val="0"/>
            <a:lumOff val="0"/>
            <a:alphaOff val="0"/>
          </a:schemeClr>
        </a:solidFill>
        <a:ln w="6350" cap="rnd" cmpd="sng" algn="ctr">
          <a:solidFill>
            <a:schemeClr val="accent1">
              <a:hueOff val="0"/>
              <a:satOff val="0"/>
              <a:lumOff val="0"/>
              <a:alphaOff val="0"/>
            </a:schemeClr>
          </a:solidFill>
          <a:prstDash val="dash"/>
        </a:ln>
        <a:effectLst/>
      </dgm:spPr>
    </dgm:pt>
    <dgm:pt modelId="{9F595A11-D019-5044-9116-B26EB57622CC}" type="pres">
      <dgm:prSet presAssocID="{D57122EE-46F2-48FC-A7FF-3A850C6CBCEB}" presName="ConnectorPoint" presStyleLbl="fgAcc1" presStyleIdx="1" presStyleCnt="3"/>
      <dgm:spPr>
        <a:solidFill>
          <a:schemeClr val="lt1">
            <a:alpha val="90000"/>
            <a:hueOff val="0"/>
            <a:satOff val="0"/>
            <a:lumOff val="0"/>
            <a:alphaOff val="0"/>
          </a:schemeClr>
        </a:solidFill>
        <a:ln w="15875" cap="rnd" cmpd="sng" algn="ctr">
          <a:noFill/>
          <a:prstDash val="solid"/>
        </a:ln>
        <a:effectLst/>
      </dgm:spPr>
    </dgm:pt>
    <dgm:pt modelId="{578575E4-912A-3246-81E5-FA1363CC615A}" type="pres">
      <dgm:prSet presAssocID="{D57122EE-46F2-48FC-A7FF-3A850C6CBCEB}" presName="EmptyPlaceHolder" presStyleCnt="0"/>
      <dgm:spPr/>
    </dgm:pt>
    <dgm:pt modelId="{0D606048-26F6-D546-B594-A5DF16BDCA06}" type="pres">
      <dgm:prSet presAssocID="{06E8C4F4-8AF3-4B06-BE2C-6AE06E21DF47}" presName="spaceBetweenRectangles" presStyleCnt="0"/>
      <dgm:spPr/>
    </dgm:pt>
    <dgm:pt modelId="{23CF5A38-A060-C048-8DA2-CB09B22FFCE2}" type="pres">
      <dgm:prSet presAssocID="{149F90D6-53D0-4DA1-9150-010C70BA47E4}" presName="composite" presStyleCnt="0"/>
      <dgm:spPr/>
    </dgm:pt>
    <dgm:pt modelId="{7D21641A-7F88-FC40-AE5A-2B4191BC8180}" type="pres">
      <dgm:prSet presAssocID="{149F90D6-53D0-4DA1-9150-010C70BA47E4}" presName="L1TextContainer" presStyleLbl="revTx" presStyleIdx="2" presStyleCnt="3">
        <dgm:presLayoutVars>
          <dgm:chMax val="1"/>
          <dgm:chPref val="1"/>
          <dgm:bulletEnabled val="1"/>
        </dgm:presLayoutVars>
      </dgm:prSet>
      <dgm:spPr/>
    </dgm:pt>
    <dgm:pt modelId="{E687853D-8B6C-DD4F-8805-C9DF06AE38C2}" type="pres">
      <dgm:prSet presAssocID="{149F90D6-53D0-4DA1-9150-010C70BA47E4}" presName="L2TextContainerWrapper" presStyleCnt="0">
        <dgm:presLayoutVars>
          <dgm:chMax val="0"/>
          <dgm:chPref val="0"/>
          <dgm:bulletEnabled val="1"/>
        </dgm:presLayoutVars>
      </dgm:prSet>
      <dgm:spPr/>
    </dgm:pt>
    <dgm:pt modelId="{4D44CCA7-A3AE-9C4A-A52B-58FCA9A0FDE0}" type="pres">
      <dgm:prSet presAssocID="{149F90D6-53D0-4DA1-9150-010C70BA47E4}" presName="L2TextContainer" presStyleLbl="bgAccFollowNode1" presStyleIdx="2" presStyleCnt="3" custFlipVert="1" custScaleX="10444" custScaleY="25999"/>
      <dgm:spPr/>
    </dgm:pt>
    <dgm:pt modelId="{AF854B57-D12E-8A4C-B80E-2A6DDB52E7F5}" type="pres">
      <dgm:prSet presAssocID="{149F90D6-53D0-4DA1-9150-010C70BA47E4}" presName="FlexibleEmptyPlaceHolder" presStyleCnt="0"/>
      <dgm:spPr/>
    </dgm:pt>
    <dgm:pt modelId="{9E31D5B1-9E92-E842-B1B8-63C19CB44DEE}" type="pres">
      <dgm:prSet presAssocID="{149F90D6-53D0-4DA1-9150-010C70BA47E4}" presName="ConnectLine" presStyleLbl="alignNode1" presStyleIdx="2" presStyleCnt="3"/>
      <dgm:spPr>
        <a:solidFill>
          <a:schemeClr val="accent1">
            <a:hueOff val="0"/>
            <a:satOff val="0"/>
            <a:lumOff val="0"/>
            <a:alphaOff val="0"/>
          </a:schemeClr>
        </a:solidFill>
        <a:ln w="6350" cap="rnd" cmpd="sng" algn="ctr">
          <a:solidFill>
            <a:schemeClr val="accent1">
              <a:hueOff val="0"/>
              <a:satOff val="0"/>
              <a:lumOff val="0"/>
              <a:alphaOff val="0"/>
            </a:schemeClr>
          </a:solidFill>
          <a:prstDash val="dash"/>
        </a:ln>
        <a:effectLst/>
      </dgm:spPr>
    </dgm:pt>
    <dgm:pt modelId="{369F49E6-2EFD-1F47-A6CB-16C1D7C5F8FF}" type="pres">
      <dgm:prSet presAssocID="{149F90D6-53D0-4DA1-9150-010C70BA47E4}" presName="ConnectorPoint" presStyleLbl="fgAcc1" presStyleIdx="2" presStyleCnt="3"/>
      <dgm:spPr>
        <a:solidFill>
          <a:schemeClr val="lt1">
            <a:alpha val="90000"/>
            <a:hueOff val="0"/>
            <a:satOff val="0"/>
            <a:lumOff val="0"/>
            <a:alphaOff val="0"/>
          </a:schemeClr>
        </a:solidFill>
        <a:ln w="15875" cap="rnd" cmpd="sng" algn="ctr">
          <a:noFill/>
          <a:prstDash val="solid"/>
        </a:ln>
        <a:effectLst/>
      </dgm:spPr>
    </dgm:pt>
    <dgm:pt modelId="{5035E50F-5C3E-9E4F-95F4-30C4346C9308}" type="pres">
      <dgm:prSet presAssocID="{149F90D6-53D0-4DA1-9150-010C70BA47E4}" presName="EmptyPlaceHolder" presStyleCnt="0"/>
      <dgm:spPr/>
    </dgm:pt>
  </dgm:ptLst>
  <dgm:cxnLst>
    <dgm:cxn modelId="{8160C801-8850-4AA4-AC3E-4C0F9961AB96}" srcId="{D32718FF-B941-4A23-A33C-2A77FB86756E}" destId="{D57122EE-46F2-48FC-A7FF-3A850C6CBCEB}" srcOrd="1" destOrd="0" parTransId="{4A2BC658-EC58-41EF-971E-74DF460C3DED}" sibTransId="{06E8C4F4-8AF3-4B06-BE2C-6AE06E21DF47}"/>
    <dgm:cxn modelId="{82ED6D08-A90E-EA43-9B53-12BB71C6E7DA}" type="presOf" srcId="{96A6B990-727D-4C2E-9745-29F60F102E0B}" destId="{BE92BE21-8379-6541-841E-DCB35B107657}" srcOrd="0" destOrd="0" presId="urn:microsoft.com/office/officeart/2017/3/layout/HorizontalPathTimeline"/>
    <dgm:cxn modelId="{7D42953A-6054-CD4F-ABBF-B2D21339AD3C}" type="presOf" srcId="{D32718FF-B941-4A23-A33C-2A77FB86756E}" destId="{A38CE129-E685-C246-A1DD-D4CBD936DF9C}" srcOrd="0" destOrd="0" presId="urn:microsoft.com/office/officeart/2017/3/layout/HorizontalPathTimeline"/>
    <dgm:cxn modelId="{1591256E-0E34-4E34-B756-CF684450DAFB}" srcId="{D32718FF-B941-4A23-A33C-2A77FB86756E}" destId="{96A6B990-727D-4C2E-9745-29F60F102E0B}" srcOrd="0" destOrd="0" parTransId="{02580D76-B3A0-436A-94D0-0D7C098B41DF}" sibTransId="{7C7BA555-07C0-4AB4-84FC-5EDF570AEBCF}"/>
    <dgm:cxn modelId="{56141493-CCB2-CA49-A9EF-AFC1BDC9953D}" type="presOf" srcId="{149F90D6-53D0-4DA1-9150-010C70BA47E4}" destId="{7D21641A-7F88-FC40-AE5A-2B4191BC8180}" srcOrd="0" destOrd="0" presId="urn:microsoft.com/office/officeart/2017/3/layout/HorizontalPathTimeline"/>
    <dgm:cxn modelId="{A6DB2DC6-0D25-4D41-A7BA-E06D1328FC9C}" type="presOf" srcId="{D57122EE-46F2-48FC-A7FF-3A850C6CBCEB}" destId="{DFA14840-8D45-6B42-BA2B-912516623DAE}" srcOrd="0" destOrd="0" presId="urn:microsoft.com/office/officeart/2017/3/layout/HorizontalPathTimeline"/>
    <dgm:cxn modelId="{F50CF9F4-FAAB-44AA-BCA7-781FAAB5E27F}" srcId="{D32718FF-B941-4A23-A33C-2A77FB86756E}" destId="{149F90D6-53D0-4DA1-9150-010C70BA47E4}" srcOrd="2" destOrd="0" parTransId="{2F43B079-2260-4189-85F0-3B7EEEEA5766}" sibTransId="{27B349A0-F0A2-4A24-B20A-1677329D33AC}"/>
    <dgm:cxn modelId="{25801D00-6874-074C-ABD9-F3B3D357256A}" type="presParOf" srcId="{A38CE129-E685-C246-A1DD-D4CBD936DF9C}" destId="{806C248F-9BB9-294A-BBB4-FA459DD44C10}" srcOrd="0" destOrd="0" presId="urn:microsoft.com/office/officeart/2017/3/layout/HorizontalPathTimeline"/>
    <dgm:cxn modelId="{B4DECDA2-9665-594E-8CE0-81821A636CF1}" type="presParOf" srcId="{A38CE129-E685-C246-A1DD-D4CBD936DF9C}" destId="{159F8B5F-4214-3D4B-A786-D0745554FAF4}" srcOrd="1" destOrd="0" presId="urn:microsoft.com/office/officeart/2017/3/layout/HorizontalPathTimeline"/>
    <dgm:cxn modelId="{B42ABB3E-E985-504B-BC3E-7B08CBC8357A}" type="presParOf" srcId="{159F8B5F-4214-3D4B-A786-D0745554FAF4}" destId="{0EEF070A-871D-E546-952B-35C85F9CA940}" srcOrd="0" destOrd="0" presId="urn:microsoft.com/office/officeart/2017/3/layout/HorizontalPathTimeline"/>
    <dgm:cxn modelId="{78A6A2C6-7E67-304D-8DEE-FA3F587F01B9}" type="presParOf" srcId="{0EEF070A-871D-E546-952B-35C85F9CA940}" destId="{BE92BE21-8379-6541-841E-DCB35B107657}" srcOrd="0" destOrd="0" presId="urn:microsoft.com/office/officeart/2017/3/layout/HorizontalPathTimeline"/>
    <dgm:cxn modelId="{77360C16-D06E-4841-A0A9-4696E6DD295C}" type="presParOf" srcId="{0EEF070A-871D-E546-952B-35C85F9CA940}" destId="{DB3115CE-67D8-324A-9971-FDCEE4CBF83E}" srcOrd="1" destOrd="0" presId="urn:microsoft.com/office/officeart/2017/3/layout/HorizontalPathTimeline"/>
    <dgm:cxn modelId="{47A3ED90-DDBE-9446-B3D2-98E42CC45F2F}" type="presParOf" srcId="{DB3115CE-67D8-324A-9971-FDCEE4CBF83E}" destId="{99914797-A7F9-9648-A646-95A03DA3706B}" srcOrd="0" destOrd="0" presId="urn:microsoft.com/office/officeart/2017/3/layout/HorizontalPathTimeline"/>
    <dgm:cxn modelId="{6578505C-F5FB-C048-8C48-1927216B4408}" type="presParOf" srcId="{DB3115CE-67D8-324A-9971-FDCEE4CBF83E}" destId="{8B86DBF6-7988-334F-A654-50E1222086FB}" srcOrd="1" destOrd="0" presId="urn:microsoft.com/office/officeart/2017/3/layout/HorizontalPathTimeline"/>
    <dgm:cxn modelId="{2AEE384B-9E80-CE43-A846-BDFC8FD7B7AA}" type="presParOf" srcId="{0EEF070A-871D-E546-952B-35C85F9CA940}" destId="{737AB2D4-0013-3F43-97EC-8535007032B3}" srcOrd="2" destOrd="0" presId="urn:microsoft.com/office/officeart/2017/3/layout/HorizontalPathTimeline"/>
    <dgm:cxn modelId="{CE3D8249-692B-BB43-BE34-26412498570C}" type="presParOf" srcId="{0EEF070A-871D-E546-952B-35C85F9CA940}" destId="{221F7B26-45E4-7B46-8DE9-4639CC5A9CA7}" srcOrd="3" destOrd="0" presId="urn:microsoft.com/office/officeart/2017/3/layout/HorizontalPathTimeline"/>
    <dgm:cxn modelId="{09FE8AC0-4FB9-D14E-97FE-BACF7F06F14A}" type="presParOf" srcId="{0EEF070A-871D-E546-952B-35C85F9CA940}" destId="{E13D60EA-C431-FC4C-9B41-59926909FEF3}" srcOrd="4" destOrd="0" presId="urn:microsoft.com/office/officeart/2017/3/layout/HorizontalPathTimeline"/>
    <dgm:cxn modelId="{F4506D57-7D68-EF49-8832-47E79FADD30D}" type="presParOf" srcId="{159F8B5F-4214-3D4B-A786-D0745554FAF4}" destId="{61A28318-F4BD-AC46-A8F7-494E22E58C3E}" srcOrd="1" destOrd="0" presId="urn:microsoft.com/office/officeart/2017/3/layout/HorizontalPathTimeline"/>
    <dgm:cxn modelId="{69C9073E-9149-F14C-AFFF-5D1DE190731C}" type="presParOf" srcId="{159F8B5F-4214-3D4B-A786-D0745554FAF4}" destId="{6F815089-283A-F844-BA79-E573978B8CD9}" srcOrd="2" destOrd="0" presId="urn:microsoft.com/office/officeart/2017/3/layout/HorizontalPathTimeline"/>
    <dgm:cxn modelId="{EF4FA45C-94B1-7C45-9C23-13AE3E2847E9}" type="presParOf" srcId="{6F815089-283A-F844-BA79-E573978B8CD9}" destId="{DFA14840-8D45-6B42-BA2B-912516623DAE}" srcOrd="0" destOrd="0" presId="urn:microsoft.com/office/officeart/2017/3/layout/HorizontalPathTimeline"/>
    <dgm:cxn modelId="{6BE64A4F-FE25-F440-A08F-FA788C673298}" type="presParOf" srcId="{6F815089-283A-F844-BA79-E573978B8CD9}" destId="{6B97AAAB-6721-6444-B768-9ABB5BF23CC7}" srcOrd="1" destOrd="0" presId="urn:microsoft.com/office/officeart/2017/3/layout/HorizontalPathTimeline"/>
    <dgm:cxn modelId="{A94814F6-4BB9-8C43-BCBA-8A7F6B1A8F38}" type="presParOf" srcId="{6B97AAAB-6721-6444-B768-9ABB5BF23CC7}" destId="{F6D0D642-704A-7648-8850-7CF9259119C7}" srcOrd="0" destOrd="0" presId="urn:microsoft.com/office/officeart/2017/3/layout/HorizontalPathTimeline"/>
    <dgm:cxn modelId="{17636A7C-AFEA-6D40-989D-C23DF7E88C50}" type="presParOf" srcId="{6B97AAAB-6721-6444-B768-9ABB5BF23CC7}" destId="{779BCCF7-014F-C741-8195-690877E26A7C}" srcOrd="1" destOrd="0" presId="urn:microsoft.com/office/officeart/2017/3/layout/HorizontalPathTimeline"/>
    <dgm:cxn modelId="{8E955D18-C8C0-DB44-9534-5910E0B94FB1}" type="presParOf" srcId="{6F815089-283A-F844-BA79-E573978B8CD9}" destId="{C95142BC-85EE-114A-928B-F23A988C2441}" srcOrd="2" destOrd="0" presId="urn:microsoft.com/office/officeart/2017/3/layout/HorizontalPathTimeline"/>
    <dgm:cxn modelId="{94BB7641-A6F4-3444-8A7B-577F28EB7E06}" type="presParOf" srcId="{6F815089-283A-F844-BA79-E573978B8CD9}" destId="{9F595A11-D019-5044-9116-B26EB57622CC}" srcOrd="3" destOrd="0" presId="urn:microsoft.com/office/officeart/2017/3/layout/HorizontalPathTimeline"/>
    <dgm:cxn modelId="{914924EB-89CE-0E47-BD9A-A873B9FD81CC}" type="presParOf" srcId="{6F815089-283A-F844-BA79-E573978B8CD9}" destId="{578575E4-912A-3246-81E5-FA1363CC615A}" srcOrd="4" destOrd="0" presId="urn:microsoft.com/office/officeart/2017/3/layout/HorizontalPathTimeline"/>
    <dgm:cxn modelId="{53A0A652-ACD9-4B41-874D-7727F41B38FB}" type="presParOf" srcId="{159F8B5F-4214-3D4B-A786-D0745554FAF4}" destId="{0D606048-26F6-D546-B594-A5DF16BDCA06}" srcOrd="3" destOrd="0" presId="urn:microsoft.com/office/officeart/2017/3/layout/HorizontalPathTimeline"/>
    <dgm:cxn modelId="{6A78CE19-087C-2A4D-B42C-6017C835DF99}" type="presParOf" srcId="{159F8B5F-4214-3D4B-A786-D0745554FAF4}" destId="{23CF5A38-A060-C048-8DA2-CB09B22FFCE2}" srcOrd="4" destOrd="0" presId="urn:microsoft.com/office/officeart/2017/3/layout/HorizontalPathTimeline"/>
    <dgm:cxn modelId="{E0B180EB-22D6-C94E-84DF-AB289EF921BC}" type="presParOf" srcId="{23CF5A38-A060-C048-8DA2-CB09B22FFCE2}" destId="{7D21641A-7F88-FC40-AE5A-2B4191BC8180}" srcOrd="0" destOrd="0" presId="urn:microsoft.com/office/officeart/2017/3/layout/HorizontalPathTimeline"/>
    <dgm:cxn modelId="{91C17FD9-7912-A24D-A28C-E5DC10A4AF40}" type="presParOf" srcId="{23CF5A38-A060-C048-8DA2-CB09B22FFCE2}" destId="{E687853D-8B6C-DD4F-8805-C9DF06AE38C2}" srcOrd="1" destOrd="0" presId="urn:microsoft.com/office/officeart/2017/3/layout/HorizontalPathTimeline"/>
    <dgm:cxn modelId="{77893957-1F32-D043-BE91-707505EF864C}" type="presParOf" srcId="{E687853D-8B6C-DD4F-8805-C9DF06AE38C2}" destId="{4D44CCA7-A3AE-9C4A-A52B-58FCA9A0FDE0}" srcOrd="0" destOrd="0" presId="urn:microsoft.com/office/officeart/2017/3/layout/HorizontalPathTimeline"/>
    <dgm:cxn modelId="{B7D1C85C-7144-D14A-814D-8289CB6BE766}" type="presParOf" srcId="{E687853D-8B6C-DD4F-8805-C9DF06AE38C2}" destId="{AF854B57-D12E-8A4C-B80E-2A6DDB52E7F5}" srcOrd="1" destOrd="0" presId="urn:microsoft.com/office/officeart/2017/3/layout/HorizontalPathTimeline"/>
    <dgm:cxn modelId="{DF2082FE-2163-6140-806A-1F1BE3FAA67A}" type="presParOf" srcId="{23CF5A38-A060-C048-8DA2-CB09B22FFCE2}" destId="{9E31D5B1-9E92-E842-B1B8-63C19CB44DEE}" srcOrd="2" destOrd="0" presId="urn:microsoft.com/office/officeart/2017/3/layout/HorizontalPathTimeline"/>
    <dgm:cxn modelId="{EF95FCC1-703D-A048-A913-418E0D35842C}" type="presParOf" srcId="{23CF5A38-A060-C048-8DA2-CB09B22FFCE2}" destId="{369F49E6-2EFD-1F47-A6CB-16C1D7C5F8FF}" srcOrd="3" destOrd="0" presId="urn:microsoft.com/office/officeart/2017/3/layout/HorizontalPathTimeline"/>
    <dgm:cxn modelId="{6E7CBF08-1ACE-CD4D-91A1-409F51A514D8}" type="presParOf" srcId="{23CF5A38-A060-C048-8DA2-CB09B22FFCE2}" destId="{5035E50F-5C3E-9E4F-95F4-30C4346C9308}" srcOrd="4" destOrd="0" presId="urn:microsoft.com/office/officeart/2017/3/layout/HorizontalPath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92BE21-8379-6541-841E-DCB35B107657}">
      <dsp:nvSpPr>
        <dsp:cNvPr id="0" name=""/>
        <dsp:cNvSpPr/>
      </dsp:nvSpPr>
      <dsp:spPr>
        <a:xfrm>
          <a:off x="244172" y="2179548"/>
          <a:ext cx="1953380" cy="4586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dirty="0"/>
            <a:t>Summer 2016</a:t>
          </a:r>
        </a:p>
      </dsp:txBody>
      <dsp:txXfrm>
        <a:off x="244172" y="2179548"/>
        <a:ext cx="1953380" cy="458638"/>
      </dsp:txXfrm>
    </dsp:sp>
    <dsp:sp modelId="{806C248F-9BB9-294A-BBB4-FA459DD44C10}">
      <dsp:nvSpPr>
        <dsp:cNvPr id="0" name=""/>
        <dsp:cNvSpPr/>
      </dsp:nvSpPr>
      <dsp:spPr>
        <a:xfrm>
          <a:off x="0" y="1948200"/>
          <a:ext cx="4883450" cy="162350"/>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9914797-A7F9-9648-A646-95A03DA3706B}">
      <dsp:nvSpPr>
        <dsp:cNvPr id="0" name=""/>
        <dsp:cNvSpPr/>
      </dsp:nvSpPr>
      <dsp:spPr>
        <a:xfrm>
          <a:off x="146503" y="692016"/>
          <a:ext cx="2148718" cy="566195"/>
        </a:xfrm>
        <a:prstGeom prst="rect">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37AB2D4-0013-3F43-97EC-8535007032B3}">
      <dsp:nvSpPr>
        <dsp:cNvPr id="0" name=""/>
        <dsp:cNvSpPr/>
      </dsp:nvSpPr>
      <dsp:spPr>
        <a:xfrm>
          <a:off x="1220862" y="1258212"/>
          <a:ext cx="0" cy="689987"/>
        </a:xfrm>
        <a:prstGeom prst="line">
          <a:avLst/>
        </a:prstGeom>
        <a:solidFill>
          <a:schemeClr val="accent1">
            <a:hueOff val="0"/>
            <a:satOff val="0"/>
            <a:lumOff val="0"/>
            <a:alphaOff val="0"/>
          </a:schemeClr>
        </a:solidFill>
        <a:ln w="6350" cap="rnd"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DFA14840-8D45-6B42-BA2B-912516623DAE}">
      <dsp:nvSpPr>
        <dsp:cNvPr id="0" name=""/>
        <dsp:cNvSpPr/>
      </dsp:nvSpPr>
      <dsp:spPr>
        <a:xfrm>
          <a:off x="1465034" y="1420562"/>
          <a:ext cx="1953380" cy="4586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dirty="0"/>
            <a:t>Summer 2017</a:t>
          </a:r>
        </a:p>
      </dsp:txBody>
      <dsp:txXfrm>
        <a:off x="1465034" y="1420562"/>
        <a:ext cx="1953380" cy="458638"/>
      </dsp:txXfrm>
    </dsp:sp>
    <dsp:sp modelId="{F6D0D642-704A-7648-8850-7CF9259119C7}">
      <dsp:nvSpPr>
        <dsp:cNvPr id="0" name=""/>
        <dsp:cNvSpPr/>
      </dsp:nvSpPr>
      <dsp:spPr>
        <a:xfrm>
          <a:off x="1367365" y="2800537"/>
          <a:ext cx="2148718" cy="566195"/>
        </a:xfrm>
        <a:prstGeom prst="rect">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95142BC-85EE-114A-928B-F23A988C2441}">
      <dsp:nvSpPr>
        <dsp:cNvPr id="0" name=""/>
        <dsp:cNvSpPr/>
      </dsp:nvSpPr>
      <dsp:spPr>
        <a:xfrm>
          <a:off x="2441725" y="2110549"/>
          <a:ext cx="0" cy="689987"/>
        </a:xfrm>
        <a:prstGeom prst="line">
          <a:avLst/>
        </a:prstGeom>
        <a:solidFill>
          <a:schemeClr val="accent1">
            <a:hueOff val="0"/>
            <a:satOff val="0"/>
            <a:lumOff val="0"/>
            <a:alphaOff val="0"/>
          </a:schemeClr>
        </a:solidFill>
        <a:ln w="6350" cap="rnd"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221F7B26-45E4-7B46-8DE9-4639CC5A9CA7}">
      <dsp:nvSpPr>
        <dsp:cNvPr id="0" name=""/>
        <dsp:cNvSpPr/>
      </dsp:nvSpPr>
      <dsp:spPr>
        <a:xfrm>
          <a:off x="1170128" y="1978640"/>
          <a:ext cx="101468" cy="101468"/>
        </a:xfrm>
        <a:prstGeom prst="ellipse">
          <a:avLst/>
        </a:prstGeom>
        <a:solidFill>
          <a:schemeClr val="lt1">
            <a:alpha val="90000"/>
            <a:hueOff val="0"/>
            <a:satOff val="0"/>
            <a:lumOff val="0"/>
            <a:alphaOff val="0"/>
          </a:schemeClr>
        </a:solidFill>
        <a:ln w="15875" cap="rnd" cmpd="sng" algn="ctr">
          <a:noFill/>
          <a:prstDash val="solid"/>
        </a:ln>
        <a:effectLst/>
      </dsp:spPr>
      <dsp:style>
        <a:lnRef idx="2">
          <a:scrgbClr r="0" g="0" b="0"/>
        </a:lnRef>
        <a:fillRef idx="1">
          <a:scrgbClr r="0" g="0" b="0"/>
        </a:fillRef>
        <a:effectRef idx="0">
          <a:scrgbClr r="0" g="0" b="0"/>
        </a:effectRef>
        <a:fontRef idx="minor"/>
      </dsp:style>
    </dsp:sp>
    <dsp:sp modelId="{9F595A11-D019-5044-9116-B26EB57622CC}">
      <dsp:nvSpPr>
        <dsp:cNvPr id="0" name=""/>
        <dsp:cNvSpPr/>
      </dsp:nvSpPr>
      <dsp:spPr>
        <a:xfrm>
          <a:off x="2390990" y="1978640"/>
          <a:ext cx="101468" cy="101468"/>
        </a:xfrm>
        <a:prstGeom prst="ellipse">
          <a:avLst/>
        </a:prstGeom>
        <a:solidFill>
          <a:schemeClr val="lt1">
            <a:alpha val="90000"/>
            <a:hueOff val="0"/>
            <a:satOff val="0"/>
            <a:lumOff val="0"/>
            <a:alphaOff val="0"/>
          </a:schemeClr>
        </a:solidFill>
        <a:ln w="15875" cap="rnd" cmpd="sng" algn="ctr">
          <a:noFill/>
          <a:prstDash val="solid"/>
        </a:ln>
        <a:effectLst/>
      </dsp:spPr>
      <dsp:style>
        <a:lnRef idx="2">
          <a:scrgbClr r="0" g="0" b="0"/>
        </a:lnRef>
        <a:fillRef idx="1">
          <a:scrgbClr r="0" g="0" b="0"/>
        </a:fillRef>
        <a:effectRef idx="0">
          <a:scrgbClr r="0" g="0" b="0"/>
        </a:effectRef>
        <a:fontRef idx="minor"/>
      </dsp:style>
    </dsp:sp>
    <dsp:sp modelId="{7D21641A-7F88-FC40-AE5A-2B4191BC8180}">
      <dsp:nvSpPr>
        <dsp:cNvPr id="0" name=""/>
        <dsp:cNvSpPr/>
      </dsp:nvSpPr>
      <dsp:spPr>
        <a:xfrm>
          <a:off x="2685897" y="2127174"/>
          <a:ext cx="1953380" cy="4586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a:t>Fall 2017</a:t>
          </a:r>
        </a:p>
      </dsp:txBody>
      <dsp:txXfrm>
        <a:off x="2685897" y="2127174"/>
        <a:ext cx="1953380" cy="458638"/>
      </dsp:txXfrm>
    </dsp:sp>
    <dsp:sp modelId="{4D44CCA7-A3AE-9C4A-A52B-58FCA9A0FDE0}">
      <dsp:nvSpPr>
        <dsp:cNvPr id="0" name=""/>
        <dsp:cNvSpPr/>
      </dsp:nvSpPr>
      <dsp:spPr>
        <a:xfrm flipV="1">
          <a:off x="3550381" y="953885"/>
          <a:ext cx="224412" cy="147205"/>
        </a:xfrm>
        <a:prstGeom prst="rect">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E31D5B1-9E92-E842-B1B8-63C19CB44DEE}">
      <dsp:nvSpPr>
        <dsp:cNvPr id="0" name=""/>
        <dsp:cNvSpPr/>
      </dsp:nvSpPr>
      <dsp:spPr>
        <a:xfrm>
          <a:off x="3662587" y="1205838"/>
          <a:ext cx="0" cy="689987"/>
        </a:xfrm>
        <a:prstGeom prst="line">
          <a:avLst/>
        </a:prstGeom>
        <a:solidFill>
          <a:schemeClr val="accent1">
            <a:hueOff val="0"/>
            <a:satOff val="0"/>
            <a:lumOff val="0"/>
            <a:alphaOff val="0"/>
          </a:schemeClr>
        </a:solidFill>
        <a:ln w="6350" cap="rnd"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369F49E6-2EFD-1F47-A6CB-16C1D7C5F8FF}">
      <dsp:nvSpPr>
        <dsp:cNvPr id="0" name=""/>
        <dsp:cNvSpPr/>
      </dsp:nvSpPr>
      <dsp:spPr>
        <a:xfrm>
          <a:off x="3611853" y="1926266"/>
          <a:ext cx="101468" cy="101468"/>
        </a:xfrm>
        <a:prstGeom prst="ellipse">
          <a:avLst/>
        </a:prstGeom>
        <a:solidFill>
          <a:schemeClr val="lt1">
            <a:alpha val="90000"/>
            <a:hueOff val="0"/>
            <a:satOff val="0"/>
            <a:lumOff val="0"/>
            <a:alphaOff val="0"/>
          </a:schemeClr>
        </a:solidFill>
        <a:ln w="15875" cap="rnd"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AED934-F119-4DEE-9926-A267B4535D37}" type="datetimeFigureOut">
              <a:rPr lang="en-US" smtClean="0"/>
              <a:t>7/28/22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94E882-5BC7-4232-918F-674EF2F50663}" type="slidenum">
              <a:rPr lang="en-US" smtClean="0"/>
              <a:t>‹#›</a:t>
            </a:fld>
            <a:endParaRPr lang="en-US"/>
          </a:p>
        </p:txBody>
      </p:sp>
    </p:spTree>
    <p:extLst>
      <p:ext uri="{BB962C8B-B14F-4D97-AF65-F5344CB8AC3E}">
        <p14:creationId xmlns:p14="http://schemas.microsoft.com/office/powerpoint/2010/main" val="17962062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94E882-5BC7-4232-918F-674EF2F50663}" type="slidenum">
              <a:rPr lang="en-US" smtClean="0"/>
              <a:t>1</a:t>
            </a:fld>
            <a:endParaRPr lang="en-US"/>
          </a:p>
        </p:txBody>
      </p:sp>
    </p:spTree>
    <p:extLst>
      <p:ext uri="{BB962C8B-B14F-4D97-AF65-F5344CB8AC3E}">
        <p14:creationId xmlns:p14="http://schemas.microsoft.com/office/powerpoint/2010/main" val="35563338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94E882-5BC7-4232-918F-674EF2F50663}" type="slidenum">
              <a:rPr lang="en-US" smtClean="0"/>
              <a:t>13</a:t>
            </a:fld>
            <a:endParaRPr lang="en-US"/>
          </a:p>
        </p:txBody>
      </p:sp>
    </p:spTree>
    <p:extLst>
      <p:ext uri="{BB962C8B-B14F-4D97-AF65-F5344CB8AC3E}">
        <p14:creationId xmlns:p14="http://schemas.microsoft.com/office/powerpoint/2010/main" val="35409212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94E882-5BC7-4232-918F-674EF2F50663}" type="slidenum">
              <a:rPr lang="en-US" smtClean="0"/>
              <a:t>14</a:t>
            </a:fld>
            <a:endParaRPr lang="en-US"/>
          </a:p>
        </p:txBody>
      </p:sp>
    </p:spTree>
    <p:extLst>
      <p:ext uri="{BB962C8B-B14F-4D97-AF65-F5344CB8AC3E}">
        <p14:creationId xmlns:p14="http://schemas.microsoft.com/office/powerpoint/2010/main" val="42336978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94E882-5BC7-4232-918F-674EF2F50663}" type="slidenum">
              <a:rPr lang="en-US" smtClean="0"/>
              <a:t>15</a:t>
            </a:fld>
            <a:endParaRPr lang="en-US"/>
          </a:p>
        </p:txBody>
      </p:sp>
    </p:spTree>
    <p:extLst>
      <p:ext uri="{BB962C8B-B14F-4D97-AF65-F5344CB8AC3E}">
        <p14:creationId xmlns:p14="http://schemas.microsoft.com/office/powerpoint/2010/main" val="39199761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94E882-5BC7-4232-918F-674EF2F50663}" type="slidenum">
              <a:rPr lang="en-US" smtClean="0"/>
              <a:t>17</a:t>
            </a:fld>
            <a:endParaRPr lang="en-US"/>
          </a:p>
        </p:txBody>
      </p:sp>
    </p:spTree>
    <p:extLst>
      <p:ext uri="{BB962C8B-B14F-4D97-AF65-F5344CB8AC3E}">
        <p14:creationId xmlns:p14="http://schemas.microsoft.com/office/powerpoint/2010/main" val="38172137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94E882-5BC7-4232-918F-674EF2F50663}" type="slidenum">
              <a:rPr lang="en-US" smtClean="0"/>
              <a:t>18</a:t>
            </a:fld>
            <a:endParaRPr lang="en-US"/>
          </a:p>
        </p:txBody>
      </p:sp>
    </p:spTree>
    <p:extLst>
      <p:ext uri="{BB962C8B-B14F-4D97-AF65-F5344CB8AC3E}">
        <p14:creationId xmlns:p14="http://schemas.microsoft.com/office/powerpoint/2010/main" val="28809000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94E882-5BC7-4232-918F-674EF2F50663}" type="slidenum">
              <a:rPr lang="en-US" smtClean="0"/>
              <a:t>19</a:t>
            </a:fld>
            <a:endParaRPr lang="en-US"/>
          </a:p>
        </p:txBody>
      </p:sp>
    </p:spTree>
    <p:extLst>
      <p:ext uri="{BB962C8B-B14F-4D97-AF65-F5344CB8AC3E}">
        <p14:creationId xmlns:p14="http://schemas.microsoft.com/office/powerpoint/2010/main" val="39452159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94E882-5BC7-4232-918F-674EF2F50663}" type="slidenum">
              <a:rPr lang="en-US" smtClean="0"/>
              <a:t>20</a:t>
            </a:fld>
            <a:endParaRPr lang="en-US"/>
          </a:p>
        </p:txBody>
      </p:sp>
    </p:spTree>
    <p:extLst>
      <p:ext uri="{BB962C8B-B14F-4D97-AF65-F5344CB8AC3E}">
        <p14:creationId xmlns:p14="http://schemas.microsoft.com/office/powerpoint/2010/main" val="16959425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94E882-5BC7-4232-918F-674EF2F50663}" type="slidenum">
              <a:rPr lang="en-US" smtClean="0"/>
              <a:t>21</a:t>
            </a:fld>
            <a:endParaRPr lang="en-US"/>
          </a:p>
        </p:txBody>
      </p:sp>
    </p:spTree>
    <p:extLst>
      <p:ext uri="{BB962C8B-B14F-4D97-AF65-F5344CB8AC3E}">
        <p14:creationId xmlns:p14="http://schemas.microsoft.com/office/powerpoint/2010/main" val="36050435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94E882-5BC7-4232-918F-674EF2F50663}" type="slidenum">
              <a:rPr lang="en-US" smtClean="0"/>
              <a:t>22</a:t>
            </a:fld>
            <a:endParaRPr lang="en-US"/>
          </a:p>
        </p:txBody>
      </p:sp>
    </p:spTree>
    <p:extLst>
      <p:ext uri="{BB962C8B-B14F-4D97-AF65-F5344CB8AC3E}">
        <p14:creationId xmlns:p14="http://schemas.microsoft.com/office/powerpoint/2010/main" val="20040607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94E882-5BC7-4232-918F-674EF2F50663}" type="slidenum">
              <a:rPr lang="en-US" smtClean="0"/>
              <a:t>23</a:t>
            </a:fld>
            <a:endParaRPr lang="en-US"/>
          </a:p>
        </p:txBody>
      </p:sp>
    </p:spTree>
    <p:extLst>
      <p:ext uri="{BB962C8B-B14F-4D97-AF65-F5344CB8AC3E}">
        <p14:creationId xmlns:p14="http://schemas.microsoft.com/office/powerpoint/2010/main" val="3451496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b="1" dirty="0">
                <a:solidFill>
                  <a:schemeClr val="tx1"/>
                </a:solidFill>
              </a:rPr>
              <a:t>BEST Training </a:t>
            </a:r>
          </a:p>
          <a:p>
            <a:pPr lvl="1"/>
            <a:r>
              <a:rPr lang="en-US" b="1" dirty="0">
                <a:effectLst/>
              </a:rPr>
              <a:t>Niki </a:t>
            </a:r>
            <a:r>
              <a:rPr lang="en-US" b="1" dirty="0" err="1">
                <a:effectLst/>
              </a:rPr>
              <a:t>Werkheiser</a:t>
            </a:r>
            <a:r>
              <a:rPr lang="en-US" b="1" dirty="0">
                <a:effectLst/>
              </a:rPr>
              <a:t>:  Project Manager for the NASA In-space Manufacturing (ISM) Initiative</a:t>
            </a:r>
            <a:endParaRPr lang="en-US" b="1" dirty="0">
              <a:solidFill>
                <a:schemeClr val="tx1"/>
              </a:solidFill>
            </a:endParaRPr>
          </a:p>
          <a:p>
            <a:endParaRPr lang="en-US" dirty="0"/>
          </a:p>
        </p:txBody>
      </p:sp>
      <p:sp>
        <p:nvSpPr>
          <p:cNvPr id="4" name="Slide Number Placeholder 3"/>
          <p:cNvSpPr>
            <a:spLocks noGrp="1"/>
          </p:cNvSpPr>
          <p:nvPr>
            <p:ph type="sldNum" sz="quarter" idx="5"/>
          </p:nvPr>
        </p:nvSpPr>
        <p:spPr/>
        <p:txBody>
          <a:bodyPr/>
          <a:lstStyle/>
          <a:p>
            <a:fld id="{8294E882-5BC7-4232-918F-674EF2F50663}" type="slidenum">
              <a:rPr lang="en-US" smtClean="0"/>
              <a:t>2</a:t>
            </a:fld>
            <a:endParaRPr lang="en-US"/>
          </a:p>
        </p:txBody>
      </p:sp>
    </p:spTree>
    <p:extLst>
      <p:ext uri="{BB962C8B-B14F-4D97-AF65-F5344CB8AC3E}">
        <p14:creationId xmlns:p14="http://schemas.microsoft.com/office/powerpoint/2010/main" val="12136164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94E882-5BC7-4232-918F-674EF2F50663}" type="slidenum">
              <a:rPr lang="en-US" smtClean="0"/>
              <a:t>24</a:t>
            </a:fld>
            <a:endParaRPr lang="en-US"/>
          </a:p>
        </p:txBody>
      </p:sp>
    </p:spTree>
    <p:extLst>
      <p:ext uri="{BB962C8B-B14F-4D97-AF65-F5344CB8AC3E}">
        <p14:creationId xmlns:p14="http://schemas.microsoft.com/office/powerpoint/2010/main" val="4808200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254F689-F086-E240-A245-EE0B2B83B6B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84207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94E882-5BC7-4232-918F-674EF2F50663}" type="slidenum">
              <a:rPr lang="en-US" smtClean="0"/>
              <a:t>26</a:t>
            </a:fld>
            <a:endParaRPr lang="en-US"/>
          </a:p>
        </p:txBody>
      </p:sp>
    </p:spTree>
    <p:extLst>
      <p:ext uri="{BB962C8B-B14F-4D97-AF65-F5344CB8AC3E}">
        <p14:creationId xmlns:p14="http://schemas.microsoft.com/office/powerpoint/2010/main" val="24683533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C74E6A-59BA-F943-9A13-215419286D75}" type="slidenum">
              <a:rPr lang="en-US" smtClean="0"/>
              <a:t>27</a:t>
            </a:fld>
            <a:endParaRPr lang="en-US"/>
          </a:p>
        </p:txBody>
      </p:sp>
    </p:spTree>
    <p:extLst>
      <p:ext uri="{BB962C8B-B14F-4D97-AF65-F5344CB8AC3E}">
        <p14:creationId xmlns:p14="http://schemas.microsoft.com/office/powerpoint/2010/main" val="460553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94E882-5BC7-4232-918F-674EF2F50663}" type="slidenum">
              <a:rPr lang="en-US" smtClean="0"/>
              <a:t>28</a:t>
            </a:fld>
            <a:endParaRPr lang="en-US"/>
          </a:p>
        </p:txBody>
      </p:sp>
    </p:spTree>
    <p:extLst>
      <p:ext uri="{BB962C8B-B14F-4D97-AF65-F5344CB8AC3E}">
        <p14:creationId xmlns:p14="http://schemas.microsoft.com/office/powerpoint/2010/main" val="2617953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ntrs.nasa.gov</a:t>
            </a:r>
            <a:r>
              <a:rPr lang="en-US" dirty="0"/>
              <a:t>/</a:t>
            </a:r>
            <a:r>
              <a:rPr lang="en-US" dirty="0" err="1"/>
              <a:t>api</a:t>
            </a:r>
            <a:r>
              <a:rPr lang="en-US" dirty="0"/>
              <a:t>/citations/20190027052/downloads/20190027052.pdf</a:t>
            </a:r>
          </a:p>
        </p:txBody>
      </p:sp>
      <p:sp>
        <p:nvSpPr>
          <p:cNvPr id="4" name="Slide Number Placeholder 3"/>
          <p:cNvSpPr>
            <a:spLocks noGrp="1"/>
          </p:cNvSpPr>
          <p:nvPr>
            <p:ph type="sldNum" sz="quarter" idx="5"/>
          </p:nvPr>
        </p:nvSpPr>
        <p:spPr/>
        <p:txBody>
          <a:bodyPr/>
          <a:lstStyle/>
          <a:p>
            <a:fld id="{8294E882-5BC7-4232-918F-674EF2F50663}" type="slidenum">
              <a:rPr lang="en-US" smtClean="0"/>
              <a:t>4</a:t>
            </a:fld>
            <a:endParaRPr lang="en-US"/>
          </a:p>
        </p:txBody>
      </p:sp>
    </p:spTree>
    <p:extLst>
      <p:ext uri="{BB962C8B-B14F-4D97-AF65-F5344CB8AC3E}">
        <p14:creationId xmlns:p14="http://schemas.microsoft.com/office/powerpoint/2010/main" val="3637835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94E882-5BC7-4232-918F-674EF2F50663}" type="slidenum">
              <a:rPr lang="en-US" smtClean="0"/>
              <a:t>6</a:t>
            </a:fld>
            <a:endParaRPr lang="en-US"/>
          </a:p>
        </p:txBody>
      </p:sp>
    </p:spTree>
    <p:extLst>
      <p:ext uri="{BB962C8B-B14F-4D97-AF65-F5344CB8AC3E}">
        <p14:creationId xmlns:p14="http://schemas.microsoft.com/office/powerpoint/2010/main" val="3647883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94E882-5BC7-4232-918F-674EF2F50663}" type="slidenum">
              <a:rPr lang="en-US" smtClean="0"/>
              <a:t>7</a:t>
            </a:fld>
            <a:endParaRPr lang="en-US"/>
          </a:p>
        </p:txBody>
      </p:sp>
    </p:spTree>
    <p:extLst>
      <p:ext uri="{BB962C8B-B14F-4D97-AF65-F5344CB8AC3E}">
        <p14:creationId xmlns:p14="http://schemas.microsoft.com/office/powerpoint/2010/main" val="8751423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94E882-5BC7-4232-918F-674EF2F50663}" type="slidenum">
              <a:rPr lang="en-US" smtClean="0"/>
              <a:t>8</a:t>
            </a:fld>
            <a:endParaRPr lang="en-US"/>
          </a:p>
        </p:txBody>
      </p:sp>
    </p:spTree>
    <p:extLst>
      <p:ext uri="{BB962C8B-B14F-4D97-AF65-F5344CB8AC3E}">
        <p14:creationId xmlns:p14="http://schemas.microsoft.com/office/powerpoint/2010/main" val="23692702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94E882-5BC7-4232-918F-674EF2F50663}" type="slidenum">
              <a:rPr lang="en-US" smtClean="0"/>
              <a:t>9</a:t>
            </a:fld>
            <a:endParaRPr lang="en-US"/>
          </a:p>
        </p:txBody>
      </p:sp>
    </p:spTree>
    <p:extLst>
      <p:ext uri="{BB962C8B-B14F-4D97-AF65-F5344CB8AC3E}">
        <p14:creationId xmlns:p14="http://schemas.microsoft.com/office/powerpoint/2010/main" val="7735323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94E882-5BC7-4232-918F-674EF2F50663}" type="slidenum">
              <a:rPr lang="en-US" smtClean="0"/>
              <a:t>10</a:t>
            </a:fld>
            <a:endParaRPr lang="en-US"/>
          </a:p>
        </p:txBody>
      </p:sp>
    </p:spTree>
    <p:extLst>
      <p:ext uri="{BB962C8B-B14F-4D97-AF65-F5344CB8AC3E}">
        <p14:creationId xmlns:p14="http://schemas.microsoft.com/office/powerpoint/2010/main" val="23985532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94E882-5BC7-4232-918F-674EF2F50663}" type="slidenum">
              <a:rPr lang="en-US" smtClean="0"/>
              <a:t>12</a:t>
            </a:fld>
            <a:endParaRPr lang="en-US"/>
          </a:p>
        </p:txBody>
      </p:sp>
    </p:spTree>
    <p:extLst>
      <p:ext uri="{BB962C8B-B14F-4D97-AF65-F5344CB8AC3E}">
        <p14:creationId xmlns:p14="http://schemas.microsoft.com/office/powerpoint/2010/main" val="15274448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DF96C29-7C71-43B1-8648-781EA0019352}" type="datetime1">
              <a:rPr lang="en-US" smtClean="0"/>
              <a:t>7/28/22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7BC551E-E784-457C-86E0-E37F5E01E88C}" type="datetime1">
              <a:rPr lang="en-US" smtClean="0"/>
              <a:t>7/28/22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E59BEAF-13E0-4AD7-823C-B7508EBFE902}" type="datetime1">
              <a:rPr lang="en-US" smtClean="0"/>
              <a:t>7/28/22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31E57A7-D967-43B0-A08B-E34FDD945AB1}" type="datetime1">
              <a:rPr lang="en-US" smtClean="0"/>
              <a:t>7/28/22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385CB78-BD61-4925-B1EE-65DA89024341}" type="datetime1">
              <a:rPr lang="en-US" smtClean="0"/>
              <a:t>7/28/22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F3AFB1D4-8B62-4A05-BDEA-669C360D57A6}" type="datetime1">
              <a:rPr lang="en-US" smtClean="0"/>
              <a:t>7/28/22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7289BC67-1274-4025-85E2-425271367AEE}" type="datetime1">
              <a:rPr lang="en-US" smtClean="0"/>
              <a:t>7/28/22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623749-C18D-4040-8A8B-D8B8AAE2DC41}" type="datetime1">
              <a:rPr lang="en-US" smtClean="0"/>
              <a:t>7/28/22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6425C7-14F7-4A8F-9A29-BAB1D43325CC}" type="datetime1">
              <a:rPr lang="en-US" smtClean="0"/>
              <a:t>7/28/22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019CEC-5F28-48C5-A7D6-490DF7B6F297}" type="datetime1">
              <a:rPr lang="en-US" smtClean="0"/>
              <a:t>7/28/22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4D73B34-824C-4C4A-B009-CE629D491271}" type="datetime1">
              <a:rPr lang="en-US" smtClean="0"/>
              <a:t>7/28/22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F96A359-9F06-4111-B0A6-7B290C7655EC}" type="datetime1">
              <a:rPr lang="en-US" smtClean="0"/>
              <a:t>7/28/22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FB6459E-0111-4CFE-90D8-ED607E2F56F0}" type="datetime1">
              <a:rPr lang="en-US" smtClean="0"/>
              <a:t>7/28/22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E65AF9B-2B7E-46C9-AFF8-EA1537E7C82A}" type="datetime1">
              <a:rPr lang="en-US" smtClean="0"/>
              <a:t>7/28/22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3D594B-1600-4E7A-965B-E96B6217BFF3}" type="datetime1">
              <a:rPr lang="en-US" smtClean="0"/>
              <a:t>7/28/22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0883CA7-2542-49A1-A2CD-4163BB17E714}" type="datetime1">
              <a:rPr lang="en-US" smtClean="0"/>
              <a:t>7/28/22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FC9C6E5-F4D0-4FE8-A391-3E311D3FDF16}" type="datetime1">
              <a:rPr lang="en-US" smtClean="0"/>
              <a:t>7/28/22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49BC8922-E18A-48B9-8FB9-9FB5B723E39E}" type="datetime1">
              <a:rPr lang="en-US" smtClean="0"/>
              <a:t>7/28/22</a:t>
            </a:fld>
            <a:endParaRPr lang="en-US" dirty="0"/>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DF28FB93-0A08-4E7D-8E63-9EFA29F1E093}"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2" r:id="rId10"/>
    <p:sldLayoutId id="2147483853" r:id="rId11"/>
    <p:sldLayoutId id="2147483854" r:id="rId12"/>
    <p:sldLayoutId id="2147483855" r:id="rId13"/>
    <p:sldLayoutId id="2147483858" r:id="rId14"/>
    <p:sldLayoutId id="2147483859" r:id="rId15"/>
    <p:sldLayoutId id="2147483850" r:id="rId16"/>
    <p:sldLayoutId id="2147483851" r:id="rId17"/>
  </p:sldLayoutIdLst>
  <p:hf sldNum="0" hdr="0" ftr="0" dt="0"/>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35.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video" Target="https://www.youtube.com/embed/CNZGfeVaCHU?feature=oembed" TargetMode="External"/><Relationship Id="rId6" Type="http://schemas.openxmlformats.org/officeDocument/2006/relationships/image" Target="../media/image39.jpeg"/><Relationship Id="rId5" Type="http://schemas.openxmlformats.org/officeDocument/2006/relationships/image" Target="../media/image7.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42.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https://www.nasa.gov/stem/nextgenstem/commercial_crew/index.html"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43.wmf"/><Relationship Id="rId4" Type="http://schemas.openxmlformats.org/officeDocument/2006/relationships/oleObject" Target="../embeddings/oleObject1.bin"/></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0.png"/><Relationship Id="rId18" Type="http://schemas.openxmlformats.org/officeDocument/2006/relationships/hyperlink" Target="https://www.gilmanschoolstore.com/" TargetMode="External"/><Relationship Id="rId3" Type="http://schemas.openxmlformats.org/officeDocument/2006/relationships/diagramData" Target="../diagrams/data1.xml"/><Relationship Id="rId21" Type="http://schemas.openxmlformats.org/officeDocument/2006/relationships/image" Target="../media/image15.png"/><Relationship Id="rId7" Type="http://schemas.microsoft.com/office/2007/relationships/diagramDrawing" Target="../diagrams/drawing1.xml"/><Relationship Id="rId12" Type="http://schemas.openxmlformats.org/officeDocument/2006/relationships/hyperlink" Target="https://www.columbususa.com/insights/news/2019-small-business-subcontractor-of-the-year/" TargetMode="External"/><Relationship Id="rId17" Type="http://schemas.openxmlformats.org/officeDocument/2006/relationships/image" Target="../media/image12.png"/><Relationship Id="rId2" Type="http://schemas.openxmlformats.org/officeDocument/2006/relationships/notesSlide" Target="../notesSlides/notesSlide2.xml"/><Relationship Id="rId16" Type="http://schemas.openxmlformats.org/officeDocument/2006/relationships/hyperlink" Target="https://saddlebrooknj.us/events/2018-2019-kindergarten-registration/" TargetMode="External"/><Relationship Id="rId20" Type="http://schemas.openxmlformats.org/officeDocument/2006/relationships/image" Target="../media/image14.jpeg"/><Relationship Id="rId1" Type="http://schemas.openxmlformats.org/officeDocument/2006/relationships/slideLayout" Target="../slideLayouts/slideLayout4.xml"/><Relationship Id="rId6" Type="http://schemas.openxmlformats.org/officeDocument/2006/relationships/diagramColors" Target="../diagrams/colors1.xml"/><Relationship Id="rId11" Type="http://schemas.openxmlformats.org/officeDocument/2006/relationships/image" Target="../media/image9.png"/><Relationship Id="rId5" Type="http://schemas.openxmlformats.org/officeDocument/2006/relationships/diagramQuickStyle" Target="../diagrams/quickStyle1.xml"/><Relationship Id="rId15" Type="http://schemas.openxmlformats.org/officeDocument/2006/relationships/image" Target="../media/image11.png"/><Relationship Id="rId10" Type="http://schemas.openxmlformats.org/officeDocument/2006/relationships/image" Target="../media/image8.png"/><Relationship Id="rId19" Type="http://schemas.openxmlformats.org/officeDocument/2006/relationships/image" Target="../media/image13.jpeg"/><Relationship Id="rId4" Type="http://schemas.openxmlformats.org/officeDocument/2006/relationships/diagramLayout" Target="../diagrams/layout1.xml"/><Relationship Id="rId9" Type="http://schemas.openxmlformats.org/officeDocument/2006/relationships/image" Target="../media/image7.png"/><Relationship Id="rId14" Type="http://schemas.openxmlformats.org/officeDocument/2006/relationships/hyperlink" Target="https://summithockey.net/"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44.png"/><Relationship Id="rId4" Type="http://schemas.openxmlformats.org/officeDocument/2006/relationships/hyperlink" Target="https://www.nasa.gov/stem/nextgenstem/ssgl/index.html"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hyperlink" Target="https://www.nasa.gov/audience/foreducators/stem_on_station/index.html"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hyperlink" Target="https://www.nasa.gov/stem/nextgenstem/moon_to_mars/index.html" TargetMode="External"/><Relationship Id="rId7"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6.png"/><Relationship Id="rId10" Type="http://schemas.openxmlformats.org/officeDocument/2006/relationships/image" Target="../media/image51.png"/><Relationship Id="rId4" Type="http://schemas.openxmlformats.org/officeDocument/2006/relationships/image" Target="../media/image46.png"/><Relationship Id="rId9"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hyperlink" Target="https://www.txstate-epdc.net/"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hyperlink" Target="https://www.txstate-epdc.net/event-post/"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jpeg"/><Relationship Id="rId7"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52.jpg"/><Relationship Id="rId5" Type="http://schemas.openxmlformats.org/officeDocument/2006/relationships/hyperlink" Target="https://www.nasa.gov/stem/express" TargetMode="Externa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hyperlink" Target="http://intern.nasa.gov/" TargetMode="External"/><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8" Type="http://schemas.openxmlformats.org/officeDocument/2006/relationships/hyperlink" Target="https://worldview.earthdata.nasa.gov/" TargetMode="External"/><Relationship Id="rId13" Type="http://schemas.openxmlformats.org/officeDocument/2006/relationships/hyperlink" Target="https://svs.gsfc.nasa.gov/" TargetMode="External"/><Relationship Id="rId3" Type="http://schemas.openxmlformats.org/officeDocument/2006/relationships/image" Target="../media/image54.png"/><Relationship Id="rId7" Type="http://schemas.openxmlformats.org/officeDocument/2006/relationships/hyperlink" Target="https://earthobservatory.nasa.gov/blogs/eokids/" TargetMode="External"/><Relationship Id="rId12" Type="http://schemas.openxmlformats.org/officeDocument/2006/relationships/hyperlink" Target="https://observer.globe.gov/do-globe-observer/do-more/at-home" TargetMode="External"/><Relationship Id="rId17" Type="http://schemas.openxmlformats.org/officeDocument/2006/relationships/hyperlink" Target="https://www.nasa.gov/stem/express" TargetMode="External"/><Relationship Id="rId2" Type="http://schemas.openxmlformats.org/officeDocument/2006/relationships/notesSlide" Target="../notesSlides/notesSlide22.xml"/><Relationship Id="rId16" Type="http://schemas.openxmlformats.org/officeDocument/2006/relationships/hyperlink" Target="https://www.nasa.gov/stem" TargetMode="External"/><Relationship Id="rId1" Type="http://schemas.openxmlformats.org/officeDocument/2006/relationships/slideLayout" Target="../slideLayouts/slideLayout2.xml"/><Relationship Id="rId6" Type="http://schemas.openxmlformats.org/officeDocument/2006/relationships/hyperlink" Target="https://www.nasa.gov/audience/foreducators/best/activities.html" TargetMode="External"/><Relationship Id="rId11" Type="http://schemas.openxmlformats.org/officeDocument/2006/relationships/hyperlink" Target="https://www.txstate-epdc.net/" TargetMode="External"/><Relationship Id="rId5" Type="http://schemas.openxmlformats.org/officeDocument/2006/relationships/hyperlink" Target="https://climate.nasa.gov/earth-now/" TargetMode="External"/><Relationship Id="rId15" Type="http://schemas.openxmlformats.org/officeDocument/2006/relationships/hyperlink" Target="https://climatekids.nasa.gov/" TargetMode="External"/><Relationship Id="rId10" Type="http://schemas.openxmlformats.org/officeDocument/2006/relationships/hyperlink" Target="https://www.nasa.gov/stem/nextgenstem/commercial_crew/commercial-crew-launch-kit.html" TargetMode="External"/><Relationship Id="rId4" Type="http://schemas.openxmlformats.org/officeDocument/2006/relationships/hyperlink" Target="https://climate.nasa.gov/climate_resource_center/earthminute" TargetMode="External"/><Relationship Id="rId9" Type="http://schemas.openxmlformats.org/officeDocument/2006/relationships/hyperlink" Target="https://arset.gsfc.nasa.gov/" TargetMode="External"/><Relationship Id="rId14" Type="http://schemas.openxmlformats.org/officeDocument/2006/relationships/hyperlink" Target="https://mynasadata.larc.nasa.gov/"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hyperlink" Target="mailto:Matthew.d.pearce@nasa.gov" TargetMode="External"/><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4.xml"/><Relationship Id="rId6" Type="http://schemas.openxmlformats.org/officeDocument/2006/relationships/image" Target="../media/image20.jpe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hyperlink" Target="https://libretexts.org/" TargetMode="External"/><Relationship Id="rId4" Type="http://schemas.openxmlformats.org/officeDocument/2006/relationships/image" Target="../media/image18.jpeg"/><Relationship Id="rId9"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hyperlink" Target="https://www.giss.nasa.gov/edu/ccri/" TargetMode="External"/><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hyperlink" Target="https://www.giss.nasa.gov/research/news/20210203/" TargetMode="External"/><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8847" y="4682836"/>
            <a:ext cx="8914306" cy="1653067"/>
          </a:xfrm>
        </p:spPr>
        <p:txBody>
          <a:bodyPr>
            <a:noAutofit/>
          </a:bodyPr>
          <a:lstStyle/>
          <a:p>
            <a:r>
              <a:rPr lang="en-US" sz="3600" b="1" dirty="0">
                <a:solidFill>
                  <a:schemeClr val="accent2">
                    <a:lumMod val="20000"/>
                    <a:lumOff val="80000"/>
                  </a:schemeClr>
                </a:solidFill>
              </a:rPr>
              <a:t>CCRI Educator Ambassadors 2021-22</a:t>
            </a:r>
            <a:br>
              <a:rPr lang="en-US" sz="3600" b="1" dirty="0">
                <a:solidFill>
                  <a:schemeClr val="accent2">
                    <a:lumMod val="20000"/>
                    <a:lumOff val="80000"/>
                  </a:schemeClr>
                </a:solidFill>
              </a:rPr>
            </a:br>
            <a:r>
              <a:rPr lang="en-US" sz="3600" b="1" dirty="0">
                <a:solidFill>
                  <a:schemeClr val="accent2">
                    <a:lumMod val="20000"/>
                    <a:lumOff val="80000"/>
                  </a:schemeClr>
                </a:solidFill>
              </a:rPr>
              <a:t>Community STEM Engagement Series</a:t>
            </a:r>
            <a:br>
              <a:rPr lang="en-US" dirty="0"/>
            </a:br>
            <a:endParaRPr lang="en-US" dirty="0"/>
          </a:p>
        </p:txBody>
      </p:sp>
      <p:pic>
        <p:nvPicPr>
          <p:cNvPr id="4" name="Content Placeholder 3" descr="NASA Meatball Logo" title="NASA logo"/>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5308" y="515802"/>
            <a:ext cx="4276436" cy="4173330"/>
          </a:xfrm>
        </p:spPr>
      </p:pic>
      <p:pic>
        <p:nvPicPr>
          <p:cNvPr id="5" name="Picture 4" descr="CCRI logo" title="CCRI logo"/>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5116" y="522097"/>
            <a:ext cx="4271576" cy="4271576"/>
          </a:xfrm>
          <a:prstGeom prst="rect">
            <a:avLst/>
          </a:prstGeom>
        </p:spPr>
      </p:pic>
      <p:sp>
        <p:nvSpPr>
          <p:cNvPr id="3" name="TextBox 2">
            <a:extLst>
              <a:ext uri="{FF2B5EF4-FFF2-40B4-BE49-F238E27FC236}">
                <a16:creationId xmlns:a16="http://schemas.microsoft.com/office/drawing/2014/main" id="{FF65F3A7-DAF1-46C1-966C-49A1B0B10CBE}"/>
              </a:ext>
            </a:extLst>
          </p:cNvPr>
          <p:cNvSpPr txBox="1"/>
          <p:nvPr/>
        </p:nvSpPr>
        <p:spPr>
          <a:xfrm>
            <a:off x="4306087" y="5957454"/>
            <a:ext cx="2423805" cy="523220"/>
          </a:xfrm>
          <a:prstGeom prst="rect">
            <a:avLst/>
          </a:prstGeom>
          <a:noFill/>
        </p:spPr>
        <p:txBody>
          <a:bodyPr wrap="none" rtlCol="0">
            <a:spAutoFit/>
          </a:bodyPr>
          <a:lstStyle/>
          <a:p>
            <a:r>
              <a:rPr lang="en-US" sz="2800" b="1" dirty="0">
                <a:ln>
                  <a:solidFill>
                    <a:schemeClr val="bg1">
                      <a:lumMod val="75000"/>
                      <a:lumOff val="25000"/>
                      <a:alpha val="10000"/>
                    </a:schemeClr>
                  </a:solidFill>
                </a:ln>
                <a:solidFill>
                  <a:schemeClr val="accent2">
                    <a:lumMod val="20000"/>
                    <a:lumOff val="80000"/>
                  </a:schemeClr>
                </a:solidFill>
                <a:effectLst>
                  <a:outerShdw blurRad="9525" dist="25400" dir="14640000" algn="tl" rotWithShape="0">
                    <a:schemeClr val="bg1">
                      <a:alpha val="30000"/>
                    </a:schemeClr>
                  </a:outerShdw>
                </a:effectLst>
                <a:latin typeface="+mj-lt"/>
                <a:ea typeface="+mj-ea"/>
              </a:rPr>
              <a:t>Elana Resnick</a:t>
            </a:r>
          </a:p>
        </p:txBody>
      </p:sp>
    </p:spTree>
    <p:extLst>
      <p:ext uri="{BB962C8B-B14F-4D97-AF65-F5344CB8AC3E}">
        <p14:creationId xmlns:p14="http://schemas.microsoft.com/office/powerpoint/2010/main" val="26028450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16F89-DA1F-4FD5-9096-918F89A22C43}"/>
              </a:ext>
            </a:extLst>
          </p:cNvPr>
          <p:cNvSpPr>
            <a:spLocks noGrp="1"/>
          </p:cNvSpPr>
          <p:nvPr>
            <p:ph type="title"/>
          </p:nvPr>
        </p:nvSpPr>
        <p:spPr>
          <a:xfrm>
            <a:off x="4604477" y="153785"/>
            <a:ext cx="2082068" cy="970450"/>
          </a:xfrm>
        </p:spPr>
        <p:txBody>
          <a:bodyPr/>
          <a:lstStyle/>
          <a:p>
            <a:r>
              <a:rPr lang="en-US" b="1" dirty="0">
                <a:solidFill>
                  <a:schemeClr val="accent2">
                    <a:lumMod val="20000"/>
                    <a:lumOff val="80000"/>
                  </a:schemeClr>
                </a:solidFill>
              </a:rPr>
              <a:t>CCRI</a:t>
            </a:r>
          </a:p>
        </p:txBody>
      </p:sp>
      <p:sp>
        <p:nvSpPr>
          <p:cNvPr id="3" name="Content Placeholder 2">
            <a:extLst>
              <a:ext uri="{FF2B5EF4-FFF2-40B4-BE49-F238E27FC236}">
                <a16:creationId xmlns:a16="http://schemas.microsoft.com/office/drawing/2014/main" id="{080D351F-7A9D-48D6-AA21-DC43CE424CDF}"/>
              </a:ext>
            </a:extLst>
          </p:cNvPr>
          <p:cNvSpPr>
            <a:spLocks noGrp="1"/>
          </p:cNvSpPr>
          <p:nvPr>
            <p:ph sz="half" idx="1"/>
          </p:nvPr>
        </p:nvSpPr>
        <p:spPr>
          <a:xfrm>
            <a:off x="358587" y="6239434"/>
            <a:ext cx="11645153" cy="618565"/>
          </a:xfrm>
        </p:spPr>
        <p:txBody>
          <a:bodyPr>
            <a:normAutofit lnSpcReduction="10000"/>
          </a:bodyPr>
          <a:lstStyle/>
          <a:p>
            <a:pPr marL="36900" indent="0">
              <a:buNone/>
            </a:pPr>
            <a:r>
              <a:rPr lang="en-US" sz="1600" dirty="0"/>
              <a:t>The NASA GISS Climate Change Research Initiative (CCRI) is a year-long STEM engagement opportunity for NYC metropolitan area educators and graduate students to work directly with NASA scientists and lead research teams in a NASA research project. </a:t>
            </a:r>
          </a:p>
          <a:p>
            <a:endParaRPr lang="en-US" dirty="0"/>
          </a:p>
        </p:txBody>
      </p:sp>
      <p:pic>
        <p:nvPicPr>
          <p:cNvPr id="5" name="Content Placeholder 3" descr="NASA logo" title="NASA logo">
            <a:extLst>
              <a:ext uri="{FF2B5EF4-FFF2-40B4-BE49-F238E27FC236}">
                <a16:creationId xmlns:a16="http://schemas.microsoft.com/office/drawing/2014/main" id="{248E841F-01CB-4445-837C-1BF2098574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69" y="69515"/>
            <a:ext cx="1167130" cy="1138990"/>
          </a:xfrm>
          <a:prstGeom prst="rect">
            <a:avLst/>
          </a:prstGeom>
          <a:effectLst>
            <a:outerShdw blurRad="25400" dir="17880000">
              <a:srgbClr val="000000">
                <a:alpha val="46000"/>
              </a:srgbClr>
            </a:outerShdw>
          </a:effectLst>
        </p:spPr>
      </p:pic>
      <p:pic>
        <p:nvPicPr>
          <p:cNvPr id="6" name="Picture 5" descr="CCRI logo" title="CCRI logo">
            <a:extLst>
              <a:ext uri="{FF2B5EF4-FFF2-40B4-BE49-F238E27FC236}">
                <a16:creationId xmlns:a16="http://schemas.microsoft.com/office/drawing/2014/main" id="{7855755B-3849-4F3E-AC81-214E566164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65101" y="66307"/>
            <a:ext cx="1167130" cy="1167130"/>
          </a:xfrm>
          <a:prstGeom prst="rect">
            <a:avLst/>
          </a:prstGeom>
        </p:spPr>
      </p:pic>
      <p:pic>
        <p:nvPicPr>
          <p:cNvPr id="10" name="Content Placeholder 9" descr="Three columns Fall, Spring and Summer. Under fall there are 3 rectangles Giss mentors, graduate interns and teacher researcher.">
            <a:extLst>
              <a:ext uri="{FF2B5EF4-FFF2-40B4-BE49-F238E27FC236}">
                <a16:creationId xmlns:a16="http://schemas.microsoft.com/office/drawing/2014/main" id="{856CE1DF-5FEA-4531-9B4F-B9BD6D049E2A}"/>
              </a:ext>
            </a:extLst>
          </p:cNvPr>
          <p:cNvPicPr>
            <a:picLocks noGrp="1" noChangeAspect="1"/>
          </p:cNvPicPr>
          <p:nvPr>
            <p:ph sz="half" idx="2"/>
          </p:nvPr>
        </p:nvPicPr>
        <p:blipFill>
          <a:blip r:embed="rId5"/>
          <a:stretch>
            <a:fillRect/>
          </a:stretch>
        </p:blipFill>
        <p:spPr>
          <a:xfrm>
            <a:off x="1289300" y="153785"/>
            <a:ext cx="9613399" cy="5852568"/>
          </a:xfrm>
        </p:spPr>
      </p:pic>
    </p:spTree>
    <p:extLst>
      <p:ext uri="{BB962C8B-B14F-4D97-AF65-F5344CB8AC3E}">
        <p14:creationId xmlns:p14="http://schemas.microsoft.com/office/powerpoint/2010/main" val="26802863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99939-DC0C-44B8-A3F3-4C80DDF2A43F}"/>
              </a:ext>
            </a:extLst>
          </p:cNvPr>
          <p:cNvSpPr>
            <a:spLocks noGrp="1"/>
          </p:cNvSpPr>
          <p:nvPr>
            <p:ph type="title"/>
          </p:nvPr>
        </p:nvSpPr>
        <p:spPr/>
        <p:txBody>
          <a:bodyPr/>
          <a:lstStyle/>
          <a:p>
            <a:r>
              <a:rPr lang="en-US" b="1" dirty="0">
                <a:solidFill>
                  <a:schemeClr val="accent2">
                    <a:lumMod val="20000"/>
                    <a:lumOff val="80000"/>
                  </a:schemeClr>
                </a:solidFill>
              </a:rPr>
              <a:t>CCRI</a:t>
            </a:r>
            <a:r>
              <a:rPr lang="en-US" dirty="0"/>
              <a:t> </a:t>
            </a:r>
            <a:r>
              <a:rPr lang="en-US" b="1" dirty="0">
                <a:solidFill>
                  <a:schemeClr val="accent2">
                    <a:lumMod val="20000"/>
                    <a:lumOff val="80000"/>
                  </a:schemeClr>
                </a:solidFill>
              </a:rPr>
              <a:t>2021-22 Projects</a:t>
            </a:r>
          </a:p>
        </p:txBody>
      </p:sp>
      <p:pic>
        <p:nvPicPr>
          <p:cNvPr id="20" name="Content Placeholder 3" descr="NASA logo" title="NASA logo">
            <a:extLst>
              <a:ext uri="{FF2B5EF4-FFF2-40B4-BE49-F238E27FC236}">
                <a16:creationId xmlns:a16="http://schemas.microsoft.com/office/drawing/2014/main" id="{A8270987-CE68-4381-9C68-0232B7D7F8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69" y="69515"/>
            <a:ext cx="1167130" cy="1138990"/>
          </a:xfrm>
          <a:prstGeom prst="rect">
            <a:avLst/>
          </a:prstGeom>
          <a:effectLst>
            <a:outerShdw blurRad="25400" dir="17880000">
              <a:srgbClr val="000000">
                <a:alpha val="46000"/>
              </a:srgbClr>
            </a:outerShdw>
          </a:effectLst>
        </p:spPr>
      </p:pic>
      <p:pic>
        <p:nvPicPr>
          <p:cNvPr id="21" name="Picture 20" descr="CCRI logo" title="CCRI logo">
            <a:extLst>
              <a:ext uri="{FF2B5EF4-FFF2-40B4-BE49-F238E27FC236}">
                <a16:creationId xmlns:a16="http://schemas.microsoft.com/office/drawing/2014/main" id="{8ECF3CCA-64F4-4399-813F-9305E53D9C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5101" y="66307"/>
            <a:ext cx="1167130" cy="1167130"/>
          </a:xfrm>
          <a:prstGeom prst="rect">
            <a:avLst/>
          </a:prstGeom>
        </p:spPr>
      </p:pic>
      <p:sp>
        <p:nvSpPr>
          <p:cNvPr id="22" name="Text Placeholder 21">
            <a:extLst>
              <a:ext uri="{FF2B5EF4-FFF2-40B4-BE49-F238E27FC236}">
                <a16:creationId xmlns:a16="http://schemas.microsoft.com/office/drawing/2014/main" id="{40736B9B-1983-A05A-6CB2-E62170A46C69}"/>
              </a:ext>
            </a:extLst>
          </p:cNvPr>
          <p:cNvSpPr>
            <a:spLocks noGrp="1"/>
          </p:cNvSpPr>
          <p:nvPr>
            <p:ph type="body" sz="half" idx="15"/>
          </p:nvPr>
        </p:nvSpPr>
        <p:spPr>
          <a:xfrm>
            <a:off x="913794" y="1748590"/>
            <a:ext cx="9262939" cy="4042610"/>
          </a:xfrm>
        </p:spPr>
        <p:txBody>
          <a:bodyPr>
            <a:normAutofit/>
          </a:bodyPr>
          <a:lstStyle/>
          <a:p>
            <a:pPr marL="285750" indent="-285750" algn="l">
              <a:buFont typeface="Arial" panose="020B0604020202020204" pitchFamily="34" charset="0"/>
              <a:buChar char="•"/>
            </a:pPr>
            <a:r>
              <a:rPr lang="en-US" sz="1800" dirty="0">
                <a:effectLst/>
              </a:rPr>
              <a:t>Atmospheric Rivers in a Changing Climate @ GISS</a:t>
            </a:r>
          </a:p>
          <a:p>
            <a:pPr marL="285750" indent="-285750" algn="l">
              <a:buFont typeface="Arial" panose="020B0604020202020204" pitchFamily="34" charset="0"/>
              <a:buChar char="•"/>
            </a:pPr>
            <a:r>
              <a:rPr lang="en-US" sz="1800" dirty="0">
                <a:effectLst/>
              </a:rPr>
              <a:t>Characterizing the Urban Land Surface Temperature via an Innovative, Multi-Platformed Suite of Satellite and Ground-Based Remote Sensing Technologies @ GISS</a:t>
            </a:r>
          </a:p>
          <a:p>
            <a:pPr marL="285750" indent="-285750" algn="l">
              <a:buFont typeface="Arial" panose="020B0604020202020204" pitchFamily="34" charset="0"/>
              <a:buChar char="•"/>
            </a:pPr>
            <a:r>
              <a:rPr lang="en-US" sz="1800" dirty="0">
                <a:effectLst/>
              </a:rPr>
              <a:t>Climate Change in the Hudson Estuary — Past, Present, and Future @ GISS</a:t>
            </a:r>
          </a:p>
          <a:p>
            <a:pPr marL="285750" indent="-285750" algn="l">
              <a:buFont typeface="Arial" panose="020B0604020202020204" pitchFamily="34" charset="0"/>
              <a:buChar char="•"/>
            </a:pPr>
            <a:r>
              <a:rPr lang="en-US" sz="1800" dirty="0">
                <a:effectLst/>
              </a:rPr>
              <a:t>Earth Observation Applications for Resiliency: Assessing Climate Change Impacts in Urban, Agricultural, and Natural Environments @ GISS</a:t>
            </a:r>
          </a:p>
          <a:p>
            <a:pPr marL="285750" indent="-285750" algn="l">
              <a:buFont typeface="Arial" panose="020B0604020202020204" pitchFamily="34" charset="0"/>
              <a:buChar char="•"/>
            </a:pPr>
            <a:endParaRPr lang="en-US" sz="1800" dirty="0">
              <a:effectLst/>
            </a:endParaRPr>
          </a:p>
          <a:p>
            <a:r>
              <a:rPr lang="en-US" sz="1800" dirty="0">
                <a:effectLst/>
              </a:rPr>
              <a:t>NEW 2022</a:t>
            </a:r>
          </a:p>
          <a:p>
            <a:pPr marL="285750" indent="-285750" algn="l">
              <a:buFont typeface="Arial" panose="020B0604020202020204" pitchFamily="34" charset="0"/>
              <a:buChar char="•"/>
            </a:pPr>
            <a:r>
              <a:rPr lang="en-US" sz="1800" dirty="0">
                <a:effectLst/>
              </a:rPr>
              <a:t>Connecting the Local Urban Fabric to Global Climate Change @ GSFC</a:t>
            </a:r>
          </a:p>
          <a:p>
            <a:pPr marL="285750" indent="-285750" algn="l">
              <a:buFont typeface="Arial" panose="020B0604020202020204" pitchFamily="34" charset="0"/>
              <a:buChar char="•"/>
            </a:pPr>
            <a:r>
              <a:rPr lang="en-US" sz="1800" dirty="0">
                <a:effectLst/>
              </a:rPr>
              <a:t>The Expanding Legacy of Landsat — Documenting Environmental Change Beyond Five Decades @ GSFC</a:t>
            </a:r>
          </a:p>
        </p:txBody>
      </p:sp>
      <p:sp>
        <p:nvSpPr>
          <p:cNvPr id="23" name="TextBox 22">
            <a:extLst>
              <a:ext uri="{FF2B5EF4-FFF2-40B4-BE49-F238E27FC236}">
                <a16:creationId xmlns:a16="http://schemas.microsoft.com/office/drawing/2014/main" id="{B2C37644-5074-B882-4440-25720A1A7C7F}"/>
              </a:ext>
            </a:extLst>
          </p:cNvPr>
          <p:cNvSpPr txBox="1"/>
          <p:nvPr/>
        </p:nvSpPr>
        <p:spPr>
          <a:xfrm>
            <a:off x="4035465" y="5959740"/>
            <a:ext cx="4110421" cy="369332"/>
          </a:xfrm>
          <a:prstGeom prst="rect">
            <a:avLst/>
          </a:prstGeom>
          <a:noFill/>
        </p:spPr>
        <p:txBody>
          <a:bodyPr wrap="none" rtlCol="0">
            <a:spAutoFit/>
          </a:bodyPr>
          <a:lstStyle/>
          <a:p>
            <a:r>
              <a:rPr lang="en-US" dirty="0"/>
              <a:t>https://</a:t>
            </a:r>
            <a:r>
              <a:rPr lang="en-US" dirty="0" err="1"/>
              <a:t>tinyurl.com</a:t>
            </a:r>
            <a:r>
              <a:rPr lang="en-US" dirty="0"/>
              <a:t>/CCRISummer2022</a:t>
            </a:r>
          </a:p>
        </p:txBody>
      </p:sp>
    </p:spTree>
    <p:extLst>
      <p:ext uri="{BB962C8B-B14F-4D97-AF65-F5344CB8AC3E}">
        <p14:creationId xmlns:p14="http://schemas.microsoft.com/office/powerpoint/2010/main" val="9705483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About the LRO Mission">
            <a:extLst>
              <a:ext uri="{FF2B5EF4-FFF2-40B4-BE49-F238E27FC236}">
                <a16:creationId xmlns:a16="http://schemas.microsoft.com/office/drawing/2014/main" id="{4DA66409-2AB5-03A2-784E-D143094F3B99}"/>
              </a:ext>
            </a:extLst>
          </p:cNvPr>
          <p:cNvPicPr>
            <a:picLocks noGrp="1" noChangeAspect="1" noChangeArrowheads="1"/>
          </p:cNvPicPr>
          <p:nvPr>
            <p:ph sz="half" idx="2"/>
          </p:nvPr>
        </p:nvPicPr>
        <p:blipFill rotWithShape="1">
          <a:blip r:embed="rId3">
            <a:alphaModFix amt="25000"/>
            <a:extLst>
              <a:ext uri="{28A0092B-C50C-407E-A947-70E740481C1C}">
                <a14:useLocalDpi xmlns:a14="http://schemas.microsoft.com/office/drawing/2010/main" val="0"/>
              </a:ext>
            </a:extLst>
          </a:blip>
          <a:srcRect l="10674" r="20881" b="-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7B16F89-DA1F-4FD5-9096-918F89A22C43}"/>
              </a:ext>
            </a:extLst>
          </p:cNvPr>
          <p:cNvSpPr>
            <a:spLocks noGrp="1"/>
          </p:cNvSpPr>
          <p:nvPr>
            <p:ph type="title"/>
          </p:nvPr>
        </p:nvSpPr>
        <p:spPr>
          <a:xfrm>
            <a:off x="913795" y="609600"/>
            <a:ext cx="10353762" cy="970450"/>
          </a:xfrm>
        </p:spPr>
        <p:txBody>
          <a:bodyPr vert="horz" lIns="91440" tIns="45720" rIns="91440" bIns="45720" rtlCol="0" anchor="ctr">
            <a:normAutofit/>
          </a:bodyPr>
          <a:lstStyle/>
          <a:p>
            <a:r>
              <a:rPr lang="en-US" b="1" dirty="0"/>
              <a:t>Lunar Reconnaissance Orbiter</a:t>
            </a:r>
          </a:p>
        </p:txBody>
      </p:sp>
      <p:sp>
        <p:nvSpPr>
          <p:cNvPr id="3" name="Content Placeholder 2">
            <a:extLst>
              <a:ext uri="{FF2B5EF4-FFF2-40B4-BE49-F238E27FC236}">
                <a16:creationId xmlns:a16="http://schemas.microsoft.com/office/drawing/2014/main" id="{080D351F-7A9D-48D6-AA21-DC43CE424CDF}"/>
              </a:ext>
            </a:extLst>
          </p:cNvPr>
          <p:cNvSpPr>
            <a:spLocks noGrp="1"/>
          </p:cNvSpPr>
          <p:nvPr>
            <p:ph sz="half" idx="1"/>
          </p:nvPr>
        </p:nvSpPr>
        <p:spPr>
          <a:xfrm>
            <a:off x="913795" y="1732449"/>
            <a:ext cx="10353762" cy="4058751"/>
          </a:xfrm>
        </p:spPr>
        <p:txBody>
          <a:bodyPr vert="horz" lIns="91440" tIns="45720" rIns="91440" bIns="45720" rtlCol="0" anchor="ctr">
            <a:normAutofit/>
          </a:bodyPr>
          <a:lstStyle/>
          <a:p>
            <a:pPr lvl="1">
              <a:lnSpc>
                <a:spcPct val="90000"/>
              </a:lnSpc>
            </a:pPr>
            <a:r>
              <a:rPr lang="en-US" dirty="0"/>
              <a:t>Terra</a:t>
            </a:r>
          </a:p>
          <a:p>
            <a:pPr lvl="1">
              <a:lnSpc>
                <a:spcPct val="90000"/>
              </a:lnSpc>
            </a:pPr>
            <a:r>
              <a:rPr lang="en-US" dirty="0"/>
              <a:t>Aqua</a:t>
            </a:r>
          </a:p>
          <a:p>
            <a:pPr lvl="1">
              <a:lnSpc>
                <a:spcPct val="90000"/>
              </a:lnSpc>
            </a:pPr>
            <a:r>
              <a:rPr lang="en-US" dirty="0"/>
              <a:t>GPM</a:t>
            </a:r>
          </a:p>
          <a:p>
            <a:pPr lvl="1">
              <a:lnSpc>
                <a:spcPct val="90000"/>
              </a:lnSpc>
            </a:pPr>
            <a:r>
              <a:rPr lang="en-US" dirty="0"/>
              <a:t>IceSat-2</a:t>
            </a:r>
          </a:p>
          <a:p>
            <a:pPr lvl="1">
              <a:lnSpc>
                <a:spcPct val="90000"/>
              </a:lnSpc>
            </a:pPr>
            <a:r>
              <a:rPr lang="en-US" dirty="0"/>
              <a:t>Aura</a:t>
            </a:r>
          </a:p>
          <a:p>
            <a:pPr lvl="1">
              <a:lnSpc>
                <a:spcPct val="90000"/>
              </a:lnSpc>
            </a:pPr>
            <a:r>
              <a:rPr lang="en-US" dirty="0"/>
              <a:t>SMAP</a:t>
            </a:r>
          </a:p>
          <a:p>
            <a:pPr lvl="1">
              <a:lnSpc>
                <a:spcPct val="90000"/>
              </a:lnSpc>
            </a:pPr>
            <a:r>
              <a:rPr lang="en-US" dirty="0"/>
              <a:t>JWST</a:t>
            </a:r>
          </a:p>
          <a:p>
            <a:pPr lvl="1">
              <a:lnSpc>
                <a:spcPct val="90000"/>
              </a:lnSpc>
            </a:pPr>
            <a:r>
              <a:rPr lang="en-US" dirty="0"/>
              <a:t>Sentinel-6</a:t>
            </a:r>
          </a:p>
          <a:p>
            <a:pPr lvl="1">
              <a:lnSpc>
                <a:spcPct val="90000"/>
              </a:lnSpc>
            </a:pPr>
            <a:r>
              <a:rPr lang="en-US" dirty="0"/>
              <a:t>Landsat</a:t>
            </a:r>
          </a:p>
        </p:txBody>
      </p:sp>
      <p:pic>
        <p:nvPicPr>
          <p:cNvPr id="5" name="Content Placeholder 3" descr="NASA logo" title="NASA logo">
            <a:extLst>
              <a:ext uri="{FF2B5EF4-FFF2-40B4-BE49-F238E27FC236}">
                <a16:creationId xmlns:a16="http://schemas.microsoft.com/office/drawing/2014/main" id="{248E841F-01CB-4445-837C-1BF2098574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69" y="69515"/>
            <a:ext cx="1167130" cy="1138990"/>
          </a:xfrm>
          <a:prstGeom prst="rect">
            <a:avLst/>
          </a:prstGeom>
          <a:effectLst>
            <a:outerShdw blurRad="25400" dir="17880000">
              <a:srgbClr val="000000">
                <a:alpha val="46000"/>
              </a:srgbClr>
            </a:outerShdw>
          </a:effectLst>
        </p:spPr>
      </p:pic>
      <p:pic>
        <p:nvPicPr>
          <p:cNvPr id="6" name="Picture 5" descr="CCRI logo" title="CCRI logo">
            <a:extLst>
              <a:ext uri="{FF2B5EF4-FFF2-40B4-BE49-F238E27FC236}">
                <a16:creationId xmlns:a16="http://schemas.microsoft.com/office/drawing/2014/main" id="{7855755B-3849-4F3E-AC81-214E566164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65101" y="66307"/>
            <a:ext cx="1167130" cy="1167130"/>
          </a:xfrm>
          <a:prstGeom prst="rect">
            <a:avLst/>
          </a:prstGeom>
        </p:spPr>
      </p:pic>
    </p:spTree>
    <p:extLst>
      <p:ext uri="{BB962C8B-B14F-4D97-AF65-F5344CB8AC3E}">
        <p14:creationId xmlns:p14="http://schemas.microsoft.com/office/powerpoint/2010/main" val="12350306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16F89-DA1F-4FD5-9096-918F89A22C43}"/>
              </a:ext>
            </a:extLst>
          </p:cNvPr>
          <p:cNvSpPr>
            <a:spLocks noGrp="1"/>
          </p:cNvSpPr>
          <p:nvPr>
            <p:ph type="title"/>
          </p:nvPr>
        </p:nvSpPr>
        <p:spPr/>
        <p:txBody>
          <a:bodyPr/>
          <a:lstStyle/>
          <a:p>
            <a:r>
              <a:rPr lang="en-US" b="1" dirty="0">
                <a:solidFill>
                  <a:schemeClr val="accent2">
                    <a:lumMod val="20000"/>
                    <a:lumOff val="80000"/>
                  </a:schemeClr>
                </a:solidFill>
              </a:rPr>
              <a:t>Operating &amp; Future Science Fleet</a:t>
            </a:r>
          </a:p>
        </p:txBody>
      </p:sp>
      <p:pic>
        <p:nvPicPr>
          <p:cNvPr id="5" name="Content Placeholder 3" descr="NASA logo" title="NASA logo">
            <a:extLst>
              <a:ext uri="{FF2B5EF4-FFF2-40B4-BE49-F238E27FC236}">
                <a16:creationId xmlns:a16="http://schemas.microsoft.com/office/drawing/2014/main" id="{248E841F-01CB-4445-837C-1BF2098574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69" y="69515"/>
            <a:ext cx="1167130" cy="1138990"/>
          </a:xfrm>
          <a:prstGeom prst="rect">
            <a:avLst/>
          </a:prstGeom>
          <a:effectLst>
            <a:outerShdw blurRad="25400" dir="17880000">
              <a:srgbClr val="000000">
                <a:alpha val="46000"/>
              </a:srgbClr>
            </a:outerShdw>
          </a:effectLst>
        </p:spPr>
      </p:pic>
      <p:pic>
        <p:nvPicPr>
          <p:cNvPr id="6" name="Picture 5" descr="CCRI logo" title="CCRI logo">
            <a:extLst>
              <a:ext uri="{FF2B5EF4-FFF2-40B4-BE49-F238E27FC236}">
                <a16:creationId xmlns:a16="http://schemas.microsoft.com/office/drawing/2014/main" id="{7855755B-3849-4F3E-AC81-214E566164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65101" y="66307"/>
            <a:ext cx="1167130" cy="1167130"/>
          </a:xfrm>
          <a:prstGeom prst="rect">
            <a:avLst/>
          </a:prstGeom>
        </p:spPr>
      </p:pic>
      <p:pic>
        <p:nvPicPr>
          <p:cNvPr id="8" name="Picture 7" descr="Missions around Earth, Sun, Mars, Jupiter, Saturn, and deep universe">
            <a:extLst>
              <a:ext uri="{FF2B5EF4-FFF2-40B4-BE49-F238E27FC236}">
                <a16:creationId xmlns:a16="http://schemas.microsoft.com/office/drawing/2014/main" id="{69BF163F-C950-42AD-9FD3-0FD6E7632A08}"/>
              </a:ext>
            </a:extLst>
          </p:cNvPr>
          <p:cNvPicPr>
            <a:picLocks noChangeAspect="1"/>
          </p:cNvPicPr>
          <p:nvPr/>
        </p:nvPicPr>
        <p:blipFill>
          <a:blip r:embed="rId5"/>
          <a:stretch>
            <a:fillRect/>
          </a:stretch>
        </p:blipFill>
        <p:spPr>
          <a:xfrm>
            <a:off x="0" y="0"/>
            <a:ext cx="12159596" cy="6788485"/>
          </a:xfrm>
          <a:prstGeom prst="rect">
            <a:avLst/>
          </a:prstGeom>
        </p:spPr>
      </p:pic>
    </p:spTree>
    <p:extLst>
      <p:ext uri="{BB962C8B-B14F-4D97-AF65-F5344CB8AC3E}">
        <p14:creationId xmlns:p14="http://schemas.microsoft.com/office/powerpoint/2010/main" val="34106382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16F89-DA1F-4FD5-9096-918F89A22C43}"/>
              </a:ext>
            </a:extLst>
          </p:cNvPr>
          <p:cNvSpPr>
            <a:spLocks noGrp="1"/>
          </p:cNvSpPr>
          <p:nvPr>
            <p:ph type="title"/>
          </p:nvPr>
        </p:nvSpPr>
        <p:spPr/>
        <p:txBody>
          <a:bodyPr>
            <a:normAutofit fontScale="90000"/>
          </a:bodyPr>
          <a:lstStyle/>
          <a:p>
            <a:r>
              <a:rPr lang="en-US" b="1" dirty="0">
                <a:solidFill>
                  <a:schemeClr val="accent2">
                    <a:lumMod val="20000"/>
                    <a:lumOff val="80000"/>
                  </a:schemeClr>
                </a:solidFill>
              </a:rPr>
              <a:t>NASA Educational Resources</a:t>
            </a:r>
            <a:br>
              <a:rPr lang="en-US" b="1" dirty="0">
                <a:solidFill>
                  <a:schemeClr val="accent2">
                    <a:lumMod val="20000"/>
                    <a:lumOff val="80000"/>
                  </a:schemeClr>
                </a:solidFill>
              </a:rPr>
            </a:br>
            <a:r>
              <a:rPr lang="en-US" b="1" dirty="0">
                <a:solidFill>
                  <a:schemeClr val="accent2">
                    <a:lumMod val="20000"/>
                    <a:lumOff val="80000"/>
                  </a:schemeClr>
                </a:solidFill>
              </a:rPr>
              <a:t>GLOBE Highlight</a:t>
            </a:r>
          </a:p>
        </p:txBody>
      </p:sp>
      <p:sp>
        <p:nvSpPr>
          <p:cNvPr id="3" name="Content Placeholder 2">
            <a:extLst>
              <a:ext uri="{FF2B5EF4-FFF2-40B4-BE49-F238E27FC236}">
                <a16:creationId xmlns:a16="http://schemas.microsoft.com/office/drawing/2014/main" id="{080D351F-7A9D-48D6-AA21-DC43CE424CDF}"/>
              </a:ext>
            </a:extLst>
          </p:cNvPr>
          <p:cNvSpPr>
            <a:spLocks noGrp="1"/>
          </p:cNvSpPr>
          <p:nvPr>
            <p:ph sz="half" idx="1"/>
          </p:nvPr>
        </p:nvSpPr>
        <p:spPr/>
        <p:txBody>
          <a:bodyPr>
            <a:normAutofit/>
          </a:bodyPr>
          <a:lstStyle/>
          <a:p>
            <a:pPr marL="36900" indent="0">
              <a:buNone/>
            </a:pPr>
            <a:r>
              <a:rPr lang="en-US" dirty="0"/>
              <a:t>Examples of NASA educational resources:</a:t>
            </a:r>
          </a:p>
          <a:p>
            <a:pPr lvl="1"/>
            <a:r>
              <a:rPr lang="en-US" dirty="0"/>
              <a:t>ARSET / EARTHDATA</a:t>
            </a:r>
          </a:p>
          <a:p>
            <a:pPr lvl="1"/>
            <a:r>
              <a:rPr lang="en-US" dirty="0"/>
              <a:t>Earth Now</a:t>
            </a:r>
          </a:p>
          <a:p>
            <a:pPr lvl="1"/>
            <a:r>
              <a:rPr lang="en-US" dirty="0"/>
              <a:t>GLOBE</a:t>
            </a:r>
          </a:p>
          <a:p>
            <a:pPr lvl="1"/>
            <a:r>
              <a:rPr lang="en-US" dirty="0"/>
              <a:t>My NASA Data</a:t>
            </a:r>
          </a:p>
          <a:p>
            <a:pPr lvl="1"/>
            <a:r>
              <a:rPr lang="en-US" dirty="0"/>
              <a:t>NEO</a:t>
            </a:r>
          </a:p>
          <a:p>
            <a:pPr lvl="1"/>
            <a:r>
              <a:rPr lang="en-US" dirty="0"/>
              <a:t>Worldview</a:t>
            </a:r>
          </a:p>
        </p:txBody>
      </p:sp>
      <p:pic>
        <p:nvPicPr>
          <p:cNvPr id="5" name="Content Placeholder 3" descr="NASA logo" title="NASA logo">
            <a:extLst>
              <a:ext uri="{FF2B5EF4-FFF2-40B4-BE49-F238E27FC236}">
                <a16:creationId xmlns:a16="http://schemas.microsoft.com/office/drawing/2014/main" id="{248E841F-01CB-4445-837C-1BF2098574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69" y="69515"/>
            <a:ext cx="1167130" cy="1138990"/>
          </a:xfrm>
          <a:prstGeom prst="rect">
            <a:avLst/>
          </a:prstGeom>
          <a:effectLst>
            <a:outerShdw blurRad="25400" dir="17880000">
              <a:srgbClr val="000000">
                <a:alpha val="46000"/>
              </a:srgbClr>
            </a:outerShdw>
          </a:effectLst>
        </p:spPr>
      </p:pic>
      <p:pic>
        <p:nvPicPr>
          <p:cNvPr id="6" name="Picture 5" descr="CCRI logo" title="CCRI logo">
            <a:extLst>
              <a:ext uri="{FF2B5EF4-FFF2-40B4-BE49-F238E27FC236}">
                <a16:creationId xmlns:a16="http://schemas.microsoft.com/office/drawing/2014/main" id="{7855755B-3849-4F3E-AC81-214E566164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65101" y="66307"/>
            <a:ext cx="1167130" cy="1167130"/>
          </a:xfrm>
          <a:prstGeom prst="rect">
            <a:avLst/>
          </a:prstGeom>
        </p:spPr>
      </p:pic>
      <p:pic>
        <p:nvPicPr>
          <p:cNvPr id="3074" name="Picture 2" descr="Go to GLOBE.gov">
            <a:extLst>
              <a:ext uri="{FF2B5EF4-FFF2-40B4-BE49-F238E27FC236}">
                <a16:creationId xmlns:a16="http://schemas.microsoft.com/office/drawing/2014/main" id="{E9A1BFC4-8B55-6725-FDAD-FD06EEBDBC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8776" y="5505448"/>
            <a:ext cx="5003800" cy="8763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GLOBE Observer - Apps on Google Play">
            <a:extLst>
              <a:ext uri="{FF2B5EF4-FFF2-40B4-BE49-F238E27FC236}">
                <a16:creationId xmlns:a16="http://schemas.microsoft.com/office/drawing/2014/main" id="{0C8AD9CC-B586-09E5-8BC3-FE655FDFAB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37878" y="2701651"/>
            <a:ext cx="1454698" cy="145469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Get the App - GLOBE Observer - GLOBE.gov">
            <a:extLst>
              <a:ext uri="{FF2B5EF4-FFF2-40B4-BE49-F238E27FC236}">
                <a16:creationId xmlns:a16="http://schemas.microsoft.com/office/drawing/2014/main" id="{1404B745-30CB-4214-A156-E4C090B4FE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12905" y="1463124"/>
            <a:ext cx="1765300" cy="459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37521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16F89-DA1F-4FD5-9096-918F89A22C43}"/>
              </a:ext>
            </a:extLst>
          </p:cNvPr>
          <p:cNvSpPr>
            <a:spLocks noGrp="1"/>
          </p:cNvSpPr>
          <p:nvPr>
            <p:ph type="title"/>
          </p:nvPr>
        </p:nvSpPr>
        <p:spPr/>
        <p:txBody>
          <a:bodyPr/>
          <a:lstStyle/>
          <a:p>
            <a:r>
              <a:rPr lang="en-US" b="1" dirty="0">
                <a:solidFill>
                  <a:schemeClr val="accent2">
                    <a:lumMod val="20000"/>
                    <a:lumOff val="80000"/>
                  </a:schemeClr>
                </a:solidFill>
              </a:rPr>
              <a:t>NASA GLOBE Observer Clouds</a:t>
            </a:r>
          </a:p>
        </p:txBody>
      </p:sp>
      <p:pic>
        <p:nvPicPr>
          <p:cNvPr id="5" name="Content Placeholder 3" descr="NASA logo" title="NASA logo">
            <a:extLst>
              <a:ext uri="{FF2B5EF4-FFF2-40B4-BE49-F238E27FC236}">
                <a16:creationId xmlns:a16="http://schemas.microsoft.com/office/drawing/2014/main" id="{248E841F-01CB-4445-837C-1BF2098574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69" y="69515"/>
            <a:ext cx="1167130" cy="1138990"/>
          </a:xfrm>
          <a:prstGeom prst="rect">
            <a:avLst/>
          </a:prstGeom>
          <a:effectLst>
            <a:outerShdw blurRad="25400" dir="17880000">
              <a:srgbClr val="000000">
                <a:alpha val="46000"/>
              </a:srgbClr>
            </a:outerShdw>
          </a:effectLst>
        </p:spPr>
      </p:pic>
      <p:pic>
        <p:nvPicPr>
          <p:cNvPr id="6" name="Picture 5" descr="CCRI logo" title="CCRI logo">
            <a:extLst>
              <a:ext uri="{FF2B5EF4-FFF2-40B4-BE49-F238E27FC236}">
                <a16:creationId xmlns:a16="http://schemas.microsoft.com/office/drawing/2014/main" id="{7855755B-3849-4F3E-AC81-214E566164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65101" y="66307"/>
            <a:ext cx="1167130" cy="1167130"/>
          </a:xfrm>
          <a:prstGeom prst="rect">
            <a:avLst/>
          </a:prstGeom>
        </p:spPr>
      </p:pic>
      <p:pic>
        <p:nvPicPr>
          <p:cNvPr id="4" name="Online Media 3" descr="GLOBE Observer Clouds: Getting Started">
            <a:hlinkClick r:id="" action="ppaction://media"/>
            <a:extLst>
              <a:ext uri="{FF2B5EF4-FFF2-40B4-BE49-F238E27FC236}">
                <a16:creationId xmlns:a16="http://schemas.microsoft.com/office/drawing/2014/main" id="{29453C0B-EC60-553B-0699-8EAEC8ED0BDE}"/>
              </a:ext>
            </a:extLst>
          </p:cNvPr>
          <p:cNvPicPr>
            <a:picLocks noRot="1" noChangeAspect="1"/>
          </p:cNvPicPr>
          <p:nvPr>
            <a:videoFile r:link="rId1"/>
          </p:nvPr>
        </p:nvPicPr>
        <p:blipFill>
          <a:blip r:embed="rId6"/>
          <a:stretch>
            <a:fillRect/>
          </a:stretch>
        </p:blipFill>
        <p:spPr>
          <a:xfrm>
            <a:off x="1863034" y="1580050"/>
            <a:ext cx="8465931" cy="4783251"/>
          </a:xfrm>
          <a:prstGeom prst="rect">
            <a:avLst/>
          </a:prstGeom>
        </p:spPr>
      </p:pic>
    </p:spTree>
    <p:extLst>
      <p:ext uri="{BB962C8B-B14F-4D97-AF65-F5344CB8AC3E}">
        <p14:creationId xmlns:p14="http://schemas.microsoft.com/office/powerpoint/2010/main" val="2426201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5DC2D-F12D-ACFA-AC8E-4CB7C04CEA0F}"/>
              </a:ext>
            </a:extLst>
          </p:cNvPr>
          <p:cNvSpPr>
            <a:spLocks noGrp="1"/>
          </p:cNvSpPr>
          <p:nvPr>
            <p:ph type="title"/>
          </p:nvPr>
        </p:nvSpPr>
        <p:spPr/>
        <p:txBody>
          <a:bodyPr/>
          <a:lstStyle/>
          <a:p>
            <a:r>
              <a:rPr lang="en-US" dirty="0"/>
              <a:t>My NASA Data</a:t>
            </a:r>
          </a:p>
        </p:txBody>
      </p:sp>
      <p:pic>
        <p:nvPicPr>
          <p:cNvPr id="5" name="Content Placeholder 4">
            <a:extLst>
              <a:ext uri="{FF2B5EF4-FFF2-40B4-BE49-F238E27FC236}">
                <a16:creationId xmlns:a16="http://schemas.microsoft.com/office/drawing/2014/main" id="{D51A8477-E362-7C87-AF87-08AB5CEDA4B8}"/>
              </a:ext>
            </a:extLst>
          </p:cNvPr>
          <p:cNvPicPr>
            <a:picLocks noGrp="1" noChangeAspect="1"/>
          </p:cNvPicPr>
          <p:nvPr>
            <p:ph idx="1"/>
          </p:nvPr>
        </p:nvPicPr>
        <p:blipFill>
          <a:blip r:embed="rId2"/>
          <a:stretch>
            <a:fillRect/>
          </a:stretch>
        </p:blipFill>
        <p:spPr>
          <a:xfrm>
            <a:off x="4735418" y="1864485"/>
            <a:ext cx="7199999" cy="4059237"/>
          </a:xfrm>
        </p:spPr>
      </p:pic>
      <p:pic>
        <p:nvPicPr>
          <p:cNvPr id="7" name="Picture 6" descr="A group of boxes&#10;&#10;Description automatically generated with medium confidence">
            <a:extLst>
              <a:ext uri="{FF2B5EF4-FFF2-40B4-BE49-F238E27FC236}">
                <a16:creationId xmlns:a16="http://schemas.microsoft.com/office/drawing/2014/main" id="{1369FCF9-D55A-EE40-C4D4-B3B442FF0317}"/>
              </a:ext>
            </a:extLst>
          </p:cNvPr>
          <p:cNvPicPr>
            <a:picLocks noChangeAspect="1"/>
          </p:cNvPicPr>
          <p:nvPr/>
        </p:nvPicPr>
        <p:blipFill rotWithShape="1">
          <a:blip r:embed="rId3"/>
          <a:srcRect r="3922"/>
          <a:stretch/>
        </p:blipFill>
        <p:spPr>
          <a:xfrm>
            <a:off x="256583" y="1864485"/>
            <a:ext cx="4315247" cy="4059237"/>
          </a:xfrm>
          <a:prstGeom prst="rect">
            <a:avLst/>
          </a:prstGeom>
        </p:spPr>
      </p:pic>
    </p:spTree>
    <p:extLst>
      <p:ext uri="{BB962C8B-B14F-4D97-AF65-F5344CB8AC3E}">
        <p14:creationId xmlns:p14="http://schemas.microsoft.com/office/powerpoint/2010/main" val="6088384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26317-47EB-4818-956B-A1B0D7415413}"/>
              </a:ext>
            </a:extLst>
          </p:cNvPr>
          <p:cNvSpPr>
            <a:spLocks noGrp="1"/>
          </p:cNvSpPr>
          <p:nvPr>
            <p:ph type="title"/>
          </p:nvPr>
        </p:nvSpPr>
        <p:spPr>
          <a:xfrm>
            <a:off x="5279472" y="238055"/>
            <a:ext cx="5844759" cy="970450"/>
          </a:xfrm>
        </p:spPr>
        <p:txBody>
          <a:bodyPr vert="horz" lIns="91440" tIns="45720" rIns="91440" bIns="45720" rtlCol="0" anchor="ctr">
            <a:normAutofit/>
          </a:bodyPr>
          <a:lstStyle/>
          <a:p>
            <a:r>
              <a:rPr lang="en-US" b="1" dirty="0">
                <a:solidFill>
                  <a:schemeClr val="accent2">
                    <a:lumMod val="20000"/>
                    <a:lumOff val="80000"/>
                  </a:schemeClr>
                </a:solidFill>
              </a:rPr>
              <a:t>Artemis</a:t>
            </a:r>
          </a:p>
        </p:txBody>
      </p:sp>
      <p:pic>
        <p:nvPicPr>
          <p:cNvPr id="2056" name="Picture 74">
            <a:extLst>
              <a:ext uri="{FF2B5EF4-FFF2-40B4-BE49-F238E27FC236}">
                <a16:creationId xmlns:a16="http://schemas.microsoft.com/office/drawing/2014/main" id="{5405F23C-C82E-4181-95EA-321F3D891A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964" r="2807" b="1446"/>
          <a:stretch/>
        </p:blipFill>
        <p:spPr>
          <a:xfrm>
            <a:off x="-10650" y="1"/>
            <a:ext cx="4966697" cy="6858000"/>
          </a:xfrm>
          <a:prstGeom prst="rect">
            <a:avLst/>
          </a:prstGeom>
        </p:spPr>
      </p:pic>
      <p:pic>
        <p:nvPicPr>
          <p:cNvPr id="2054" name="Picture 6" descr="Artemis Program Patch">
            <a:extLst>
              <a:ext uri="{FF2B5EF4-FFF2-40B4-BE49-F238E27FC236}">
                <a16:creationId xmlns:a16="http://schemas.microsoft.com/office/drawing/2014/main" id="{77FD77FA-E81A-48BB-9751-AB19C4F0392E}"/>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10089" y="1399216"/>
            <a:ext cx="4725218" cy="4725218"/>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1A9A1E3F-780D-4154-9474-61941B63A5D5}"/>
              </a:ext>
            </a:extLst>
          </p:cNvPr>
          <p:cNvSpPr>
            <a:spLocks noGrp="1"/>
          </p:cNvSpPr>
          <p:nvPr>
            <p:ph sz="half" idx="1"/>
          </p:nvPr>
        </p:nvSpPr>
        <p:spPr>
          <a:xfrm>
            <a:off x="5279472" y="1399216"/>
            <a:ext cx="6586946" cy="4849183"/>
          </a:xfrm>
        </p:spPr>
        <p:txBody>
          <a:bodyPr vert="horz" lIns="91440" tIns="45720" rIns="91440" bIns="45720" rtlCol="0" anchor="ctr">
            <a:normAutofit/>
          </a:bodyPr>
          <a:lstStyle/>
          <a:p>
            <a:pPr marL="36900" indent="0">
              <a:buClr>
                <a:srgbClr val="22B1EC"/>
              </a:buClr>
              <a:buFont typeface="Wingdings 2" charset="2"/>
              <a:buNone/>
            </a:pPr>
            <a:r>
              <a:rPr lang="en-US" sz="2800" dirty="0"/>
              <a:t>With the Artemis program, NASA will land the first woman and next man on the Moon by 2024, using innovative technologies to explore more of the lunar surface than ever before. We will collaborate with our commercial and international partners and establish sustainable exploration by the end of the decade. Then, we will use what we learn on and around the Moon to take the next giant leap – sending astronauts to Mars.</a:t>
            </a:r>
          </a:p>
        </p:txBody>
      </p:sp>
      <p:pic>
        <p:nvPicPr>
          <p:cNvPr id="16" name="Content Placeholder 3" descr="NASA logo" title="NASA logo">
            <a:extLst>
              <a:ext uri="{FF2B5EF4-FFF2-40B4-BE49-F238E27FC236}">
                <a16:creationId xmlns:a16="http://schemas.microsoft.com/office/drawing/2014/main" id="{0DF6C2E2-3D28-415C-AD63-19B3EE0C24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769" y="69515"/>
            <a:ext cx="1167130" cy="1138990"/>
          </a:xfrm>
          <a:prstGeom prst="rect">
            <a:avLst/>
          </a:prstGeom>
          <a:effectLst>
            <a:outerShdw blurRad="25400" dir="17880000">
              <a:srgbClr val="000000">
                <a:alpha val="46000"/>
              </a:srgbClr>
            </a:outerShdw>
          </a:effectLst>
        </p:spPr>
      </p:pic>
    </p:spTree>
    <p:extLst>
      <p:ext uri="{BB962C8B-B14F-4D97-AF65-F5344CB8AC3E}">
        <p14:creationId xmlns:p14="http://schemas.microsoft.com/office/powerpoint/2010/main" val="12675933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16F89-DA1F-4FD5-9096-918F89A22C43}"/>
              </a:ext>
            </a:extLst>
          </p:cNvPr>
          <p:cNvSpPr>
            <a:spLocks noGrp="1"/>
          </p:cNvSpPr>
          <p:nvPr>
            <p:ph type="title"/>
          </p:nvPr>
        </p:nvSpPr>
        <p:spPr/>
        <p:txBody>
          <a:bodyPr/>
          <a:lstStyle/>
          <a:p>
            <a:r>
              <a:rPr lang="en-US" b="1" dirty="0">
                <a:solidFill>
                  <a:schemeClr val="accent2">
                    <a:lumMod val="20000"/>
                    <a:lumOff val="80000"/>
                  </a:schemeClr>
                </a:solidFill>
              </a:rPr>
              <a:t>Next Gen STEM</a:t>
            </a:r>
          </a:p>
        </p:txBody>
      </p:sp>
      <p:sp>
        <p:nvSpPr>
          <p:cNvPr id="3" name="Content Placeholder 2">
            <a:extLst>
              <a:ext uri="{FF2B5EF4-FFF2-40B4-BE49-F238E27FC236}">
                <a16:creationId xmlns:a16="http://schemas.microsoft.com/office/drawing/2014/main" id="{080D351F-7A9D-48D6-AA21-DC43CE424CDF}"/>
              </a:ext>
            </a:extLst>
          </p:cNvPr>
          <p:cNvSpPr>
            <a:spLocks noGrp="1"/>
          </p:cNvSpPr>
          <p:nvPr>
            <p:ph sz="half" idx="1"/>
          </p:nvPr>
        </p:nvSpPr>
        <p:spPr>
          <a:xfrm>
            <a:off x="913795" y="1732448"/>
            <a:ext cx="10353762" cy="4668351"/>
          </a:xfrm>
          <a:noFill/>
        </p:spPr>
        <p:txBody>
          <a:bodyPr>
            <a:normAutofit lnSpcReduction="10000"/>
          </a:bodyPr>
          <a:lstStyle/>
          <a:p>
            <a:pPr indent="-342900">
              <a:lnSpc>
                <a:spcPct val="200000"/>
              </a:lnSpc>
            </a:pPr>
            <a:r>
              <a:rPr lang="en-US" dirty="0"/>
              <a:t>STEM products and opportunities that provide a platform for students to contribute to NASA’s endeavors in exploration and discovery. </a:t>
            </a:r>
          </a:p>
          <a:p>
            <a:pPr indent="-342900">
              <a:lnSpc>
                <a:spcPct val="200000"/>
              </a:lnSpc>
            </a:pPr>
            <a:r>
              <a:rPr lang="en-US" dirty="0"/>
              <a:t>Four areas:</a:t>
            </a:r>
          </a:p>
          <a:p>
            <a:pPr lvl="1" indent="-342900">
              <a:lnSpc>
                <a:spcPct val="200000"/>
              </a:lnSpc>
              <a:buFont typeface="Courier New" panose="02070309020205020404" pitchFamily="49" charset="0"/>
              <a:buChar char="o"/>
            </a:pPr>
            <a:r>
              <a:rPr lang="en-US" dirty="0"/>
              <a:t>Commercial Crew Program</a:t>
            </a:r>
          </a:p>
          <a:p>
            <a:pPr lvl="1" indent="-342900">
              <a:lnSpc>
                <a:spcPct val="200000"/>
              </a:lnSpc>
              <a:buFont typeface="Courier New" panose="02070309020205020404" pitchFamily="49" charset="0"/>
              <a:buChar char="o"/>
            </a:pPr>
            <a:r>
              <a:rPr lang="en-US" dirty="0"/>
              <a:t>Aeronaut-X</a:t>
            </a:r>
          </a:p>
          <a:p>
            <a:pPr lvl="1" indent="-342900">
              <a:lnSpc>
                <a:spcPct val="200000"/>
              </a:lnSpc>
              <a:buFont typeface="Courier New" panose="02070309020205020404" pitchFamily="49" charset="0"/>
              <a:buChar char="o"/>
            </a:pPr>
            <a:r>
              <a:rPr lang="en-US" dirty="0"/>
              <a:t>STEM on Station</a:t>
            </a:r>
          </a:p>
          <a:p>
            <a:pPr lvl="1" indent="-342900">
              <a:lnSpc>
                <a:spcPct val="200000"/>
              </a:lnSpc>
              <a:buFont typeface="Courier New" panose="02070309020205020404" pitchFamily="49" charset="0"/>
              <a:buChar char="o"/>
            </a:pPr>
            <a:r>
              <a:rPr lang="en-US" dirty="0"/>
              <a:t>Moon to Mars</a:t>
            </a:r>
          </a:p>
        </p:txBody>
      </p:sp>
      <p:pic>
        <p:nvPicPr>
          <p:cNvPr id="5" name="Content Placeholder 3" descr="NASA logo" title="NASA logo">
            <a:extLst>
              <a:ext uri="{FF2B5EF4-FFF2-40B4-BE49-F238E27FC236}">
                <a16:creationId xmlns:a16="http://schemas.microsoft.com/office/drawing/2014/main" id="{248E841F-01CB-4445-837C-1BF2098574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69" y="69515"/>
            <a:ext cx="1167130" cy="1138990"/>
          </a:xfrm>
          <a:prstGeom prst="rect">
            <a:avLst/>
          </a:prstGeom>
          <a:effectLst>
            <a:outerShdw blurRad="25400" dir="17880000">
              <a:srgbClr val="000000">
                <a:alpha val="46000"/>
              </a:srgbClr>
            </a:outerShdw>
          </a:effectLst>
        </p:spPr>
      </p:pic>
    </p:spTree>
    <p:extLst>
      <p:ext uri="{BB962C8B-B14F-4D97-AF65-F5344CB8AC3E}">
        <p14:creationId xmlns:p14="http://schemas.microsoft.com/office/powerpoint/2010/main" val="24693871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6FF2F-2000-4059-99B4-1E5DA5469467}"/>
              </a:ext>
            </a:extLst>
          </p:cNvPr>
          <p:cNvSpPr>
            <a:spLocks noGrp="1"/>
          </p:cNvSpPr>
          <p:nvPr>
            <p:ph type="title"/>
          </p:nvPr>
        </p:nvSpPr>
        <p:spPr>
          <a:xfrm>
            <a:off x="5763678" y="1358393"/>
            <a:ext cx="5060497" cy="970450"/>
          </a:xfrm>
        </p:spPr>
        <p:txBody>
          <a:bodyPr>
            <a:normAutofit fontScale="90000"/>
          </a:bodyPr>
          <a:lstStyle/>
          <a:p>
            <a:r>
              <a:rPr lang="en-US" b="1" dirty="0">
                <a:solidFill>
                  <a:schemeClr val="accent2">
                    <a:lumMod val="20000"/>
                    <a:lumOff val="80000"/>
                  </a:schemeClr>
                </a:solidFill>
              </a:rPr>
              <a:t>Next Gen STEM – Commercial Crew</a:t>
            </a:r>
          </a:p>
        </p:txBody>
      </p:sp>
      <p:sp>
        <p:nvSpPr>
          <p:cNvPr id="3" name="Content Placeholder 2">
            <a:extLst>
              <a:ext uri="{FF2B5EF4-FFF2-40B4-BE49-F238E27FC236}">
                <a16:creationId xmlns:a16="http://schemas.microsoft.com/office/drawing/2014/main" id="{14D0192C-F359-4B21-8059-1863AE82C818}"/>
              </a:ext>
            </a:extLst>
          </p:cNvPr>
          <p:cNvSpPr>
            <a:spLocks noGrp="1"/>
          </p:cNvSpPr>
          <p:nvPr>
            <p:ph sz="half" idx="1"/>
          </p:nvPr>
        </p:nvSpPr>
        <p:spPr>
          <a:xfrm>
            <a:off x="6493327" y="2793077"/>
            <a:ext cx="4471774" cy="3732206"/>
          </a:xfrm>
        </p:spPr>
        <p:txBody>
          <a:bodyPr/>
          <a:lstStyle/>
          <a:p>
            <a:pPr>
              <a:lnSpc>
                <a:spcPct val="150000"/>
              </a:lnSpc>
            </a:pPr>
            <a:r>
              <a:rPr lang="en-US" dirty="0"/>
              <a:t>Engineering challenges</a:t>
            </a:r>
          </a:p>
          <a:p>
            <a:pPr>
              <a:lnSpc>
                <a:spcPct val="150000"/>
              </a:lnSpc>
            </a:pPr>
            <a:r>
              <a:rPr lang="en-US" dirty="0"/>
              <a:t>Coding</a:t>
            </a:r>
          </a:p>
          <a:p>
            <a:pPr>
              <a:lnSpc>
                <a:spcPct val="150000"/>
              </a:lnSpc>
            </a:pPr>
            <a:r>
              <a:rPr lang="en-US" dirty="0"/>
              <a:t>Digital badging</a:t>
            </a:r>
          </a:p>
          <a:p>
            <a:pPr>
              <a:lnSpc>
                <a:spcPct val="150000"/>
              </a:lnSpc>
            </a:pPr>
            <a:r>
              <a:rPr lang="en-US" dirty="0"/>
              <a:t>Virtual reality </a:t>
            </a:r>
          </a:p>
          <a:p>
            <a:endParaRPr lang="en-US" dirty="0"/>
          </a:p>
        </p:txBody>
      </p:sp>
      <p:graphicFrame>
        <p:nvGraphicFramePr>
          <p:cNvPr id="5" name="Content Placeholder 4" descr="Commercial Crew Program logo. Red, white and blue bands going diagonally with star on top and ring surrounding bars.">
            <a:hlinkClick r:id="rId3"/>
            <a:extLst>
              <a:ext uri="{FF2B5EF4-FFF2-40B4-BE49-F238E27FC236}">
                <a16:creationId xmlns:a16="http://schemas.microsoft.com/office/drawing/2014/main" id="{81B07952-527E-4C35-824E-DBDF594F85C9}"/>
              </a:ext>
            </a:extLst>
          </p:cNvPr>
          <p:cNvGraphicFramePr>
            <a:graphicFrameLocks noGrp="1" noChangeAspect="1"/>
          </p:cNvGraphicFramePr>
          <p:nvPr>
            <p:ph sz="half" idx="2"/>
            <p:extLst>
              <p:ext uri="{D42A27DB-BD31-4B8C-83A1-F6EECF244321}">
                <p14:modId xmlns:p14="http://schemas.microsoft.com/office/powerpoint/2010/main" val="1798484319"/>
              </p:ext>
            </p:extLst>
          </p:nvPr>
        </p:nvGraphicFramePr>
        <p:xfrm>
          <a:off x="0" y="50531"/>
          <a:ext cx="5411585" cy="6737954"/>
        </p:xfrm>
        <a:graphic>
          <a:graphicData uri="http://schemas.openxmlformats.org/presentationml/2006/ole">
            <mc:AlternateContent xmlns:mc="http://schemas.openxmlformats.org/markup-compatibility/2006">
              <mc:Choice xmlns:v="urn:schemas-microsoft-com:vml" Requires="v">
                <p:oleObj name="Bitmap Image" r:id="rId4" imgW="1295280" imgH="1612800" progId="Paint.Picture">
                  <p:embed/>
                </p:oleObj>
              </mc:Choice>
              <mc:Fallback>
                <p:oleObj name="Bitmap Image" r:id="rId4" imgW="1295280" imgH="1612800" progId="Paint.Picture">
                  <p:embed/>
                  <p:pic>
                    <p:nvPicPr>
                      <p:cNvPr id="5" name="Object 4" descr="Commercial Crew Program logo. Red, white and blue bands going diagonally with star on top and ring surrounding bars.">
                        <a:hlinkClick r:id="" action="ppaction://noaction"/>
                        <a:extLst>
                          <a:ext uri="{FF2B5EF4-FFF2-40B4-BE49-F238E27FC236}">
                            <a16:creationId xmlns:a16="http://schemas.microsoft.com/office/drawing/2014/main" id="{165B0E4E-BDF9-4AF8-B07A-9E7180D20403}"/>
                          </a:ext>
                        </a:extLst>
                      </p:cNvPr>
                      <p:cNvPicPr/>
                      <p:nvPr/>
                    </p:nvPicPr>
                    <p:blipFill>
                      <a:blip r:embed="rId5"/>
                      <a:stretch>
                        <a:fillRect/>
                      </a:stretch>
                    </p:blipFill>
                    <p:spPr>
                      <a:xfrm>
                        <a:off x="0" y="50531"/>
                        <a:ext cx="5411585" cy="6737954"/>
                      </a:xfrm>
                      <a:prstGeom prst="rect">
                        <a:avLst/>
                      </a:prstGeom>
                    </p:spPr>
                  </p:pic>
                </p:oleObj>
              </mc:Fallback>
            </mc:AlternateContent>
          </a:graphicData>
        </a:graphic>
      </p:graphicFrame>
      <p:pic>
        <p:nvPicPr>
          <p:cNvPr id="6" name="Content Placeholder 3" descr="NASA logo" title="NASA logo">
            <a:extLst>
              <a:ext uri="{FF2B5EF4-FFF2-40B4-BE49-F238E27FC236}">
                <a16:creationId xmlns:a16="http://schemas.microsoft.com/office/drawing/2014/main" id="{279B8063-E179-42A3-9D08-4D5EA39FF9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769" y="69515"/>
            <a:ext cx="1167130" cy="1138990"/>
          </a:xfrm>
          <a:prstGeom prst="rect">
            <a:avLst/>
          </a:prstGeom>
          <a:effectLst>
            <a:outerShdw blurRad="25400" dir="17880000">
              <a:srgbClr val="000000">
                <a:alpha val="46000"/>
              </a:srgbClr>
            </a:outerShdw>
          </a:effectLst>
        </p:spPr>
      </p:pic>
    </p:spTree>
    <p:extLst>
      <p:ext uri="{BB962C8B-B14F-4D97-AF65-F5344CB8AC3E}">
        <p14:creationId xmlns:p14="http://schemas.microsoft.com/office/powerpoint/2010/main" val="17481794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F4951-120A-41EB-838C-F145DAA0022A}"/>
              </a:ext>
            </a:extLst>
          </p:cNvPr>
          <p:cNvSpPr>
            <a:spLocks noGrp="1"/>
          </p:cNvSpPr>
          <p:nvPr>
            <p:ph type="title"/>
          </p:nvPr>
        </p:nvSpPr>
        <p:spPr>
          <a:xfrm>
            <a:off x="3723379" y="164647"/>
            <a:ext cx="5182205" cy="970450"/>
          </a:xfrm>
        </p:spPr>
        <p:txBody>
          <a:bodyPr>
            <a:normAutofit/>
          </a:bodyPr>
          <a:lstStyle/>
          <a:p>
            <a:r>
              <a:rPr lang="en-US" b="1" dirty="0">
                <a:solidFill>
                  <a:schemeClr val="accent2">
                    <a:lumMod val="20000"/>
                    <a:lumOff val="80000"/>
                  </a:schemeClr>
                </a:solidFill>
              </a:rPr>
              <a:t>Introduction</a:t>
            </a:r>
          </a:p>
        </p:txBody>
      </p:sp>
      <p:graphicFrame>
        <p:nvGraphicFramePr>
          <p:cNvPr id="33" name="Content Placeholder 2">
            <a:extLst>
              <a:ext uri="{FF2B5EF4-FFF2-40B4-BE49-F238E27FC236}">
                <a16:creationId xmlns:a16="http://schemas.microsoft.com/office/drawing/2014/main" id="{F0D7FEC8-21A4-74C8-BE64-36BDAEF9E3AC}"/>
              </a:ext>
            </a:extLst>
          </p:cNvPr>
          <p:cNvGraphicFramePr>
            <a:graphicFrameLocks noGrp="1"/>
          </p:cNvGraphicFramePr>
          <p:nvPr>
            <p:ph sz="half" idx="1"/>
            <p:extLst>
              <p:ext uri="{D42A27DB-BD31-4B8C-83A1-F6EECF244321}">
                <p14:modId xmlns:p14="http://schemas.microsoft.com/office/powerpoint/2010/main" val="2570228720"/>
              </p:ext>
            </p:extLst>
          </p:nvPr>
        </p:nvGraphicFramePr>
        <p:xfrm>
          <a:off x="7370281" y="2380284"/>
          <a:ext cx="4883450" cy="4058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Content Placeholder 3" descr="NASA logo" title="NASA logo">
            <a:extLst>
              <a:ext uri="{FF2B5EF4-FFF2-40B4-BE49-F238E27FC236}">
                <a16:creationId xmlns:a16="http://schemas.microsoft.com/office/drawing/2014/main" id="{E8B4709F-FE31-4ECA-BE1F-B4FDA386075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769" y="69515"/>
            <a:ext cx="1167130" cy="1138990"/>
          </a:xfrm>
          <a:prstGeom prst="rect">
            <a:avLst/>
          </a:prstGeom>
          <a:effectLst>
            <a:outerShdw blurRad="25400" dir="17880000">
              <a:srgbClr val="000000">
                <a:alpha val="46000"/>
              </a:srgbClr>
            </a:outerShdw>
          </a:effectLst>
        </p:spPr>
      </p:pic>
      <p:pic>
        <p:nvPicPr>
          <p:cNvPr id="6" name="Picture 5" descr="CCRI logo" title="CCRI logo">
            <a:extLst>
              <a:ext uri="{FF2B5EF4-FFF2-40B4-BE49-F238E27FC236}">
                <a16:creationId xmlns:a16="http://schemas.microsoft.com/office/drawing/2014/main" id="{71E81BE2-DD32-4B5A-A294-714ACF02FF3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28486" y="1486256"/>
            <a:ext cx="2263514" cy="2263514"/>
          </a:xfrm>
          <a:prstGeom prst="rect">
            <a:avLst/>
          </a:prstGeom>
        </p:spPr>
      </p:pic>
      <p:pic>
        <p:nvPicPr>
          <p:cNvPr id="8" name="Picture 7" descr="A person smiling for the camera&#10;&#10;Description automatically generated with low confidence">
            <a:extLst>
              <a:ext uri="{FF2B5EF4-FFF2-40B4-BE49-F238E27FC236}">
                <a16:creationId xmlns:a16="http://schemas.microsoft.com/office/drawing/2014/main" id="{43F803E9-0925-8BF8-488B-14D7FE528ACF}"/>
              </a:ext>
            </a:extLst>
          </p:cNvPr>
          <p:cNvPicPr>
            <a:picLocks noChangeAspect="1"/>
          </p:cNvPicPr>
          <p:nvPr/>
        </p:nvPicPr>
        <p:blipFill>
          <a:blip r:embed="rId10"/>
          <a:stretch>
            <a:fillRect/>
          </a:stretch>
        </p:blipFill>
        <p:spPr>
          <a:xfrm>
            <a:off x="4746184" y="1552377"/>
            <a:ext cx="2699631" cy="3681315"/>
          </a:xfrm>
          <a:prstGeom prst="rect">
            <a:avLst/>
          </a:prstGeom>
        </p:spPr>
      </p:pic>
      <p:sp>
        <p:nvSpPr>
          <p:cNvPr id="9" name="TextBox 8">
            <a:extLst>
              <a:ext uri="{FF2B5EF4-FFF2-40B4-BE49-F238E27FC236}">
                <a16:creationId xmlns:a16="http://schemas.microsoft.com/office/drawing/2014/main" id="{CA4F7DF1-6F67-1AB8-A1E3-0F30302DE485}"/>
              </a:ext>
            </a:extLst>
          </p:cNvPr>
          <p:cNvSpPr txBox="1"/>
          <p:nvPr/>
        </p:nvSpPr>
        <p:spPr>
          <a:xfrm>
            <a:off x="169946" y="1552377"/>
            <a:ext cx="4428557" cy="5324535"/>
          </a:xfrm>
          <a:prstGeom prst="rect">
            <a:avLst/>
          </a:prstGeom>
          <a:noFill/>
        </p:spPr>
        <p:txBody>
          <a:bodyPr wrap="square" rtlCol="0">
            <a:spAutoFit/>
          </a:bodyPr>
          <a:lstStyle/>
          <a:p>
            <a:r>
              <a:rPr lang="en-US" sz="2000" b="1" dirty="0">
                <a:ln>
                  <a:solidFill>
                    <a:schemeClr val="bg1">
                      <a:lumMod val="75000"/>
                      <a:lumOff val="25000"/>
                      <a:alpha val="10000"/>
                    </a:schemeClr>
                  </a:solidFill>
                </a:ln>
                <a:effectLst>
                  <a:outerShdw blurRad="9525" dist="25400" dir="14640000" algn="tl" rotWithShape="0">
                    <a:schemeClr val="bg1">
                      <a:alpha val="30000"/>
                    </a:schemeClr>
                  </a:outerShdw>
                </a:effectLst>
              </a:rPr>
              <a:t>School Years</a:t>
            </a:r>
          </a:p>
          <a:p>
            <a:r>
              <a:rPr lang="en-US" sz="2000" b="1" dirty="0">
                <a:ln>
                  <a:solidFill>
                    <a:schemeClr val="bg1">
                      <a:lumMod val="75000"/>
                      <a:lumOff val="25000"/>
                      <a:alpha val="10000"/>
                    </a:schemeClr>
                  </a:solidFill>
                </a:ln>
                <a:effectLst>
                  <a:outerShdw blurRad="9525" dist="25400" dir="14640000" algn="tl" rotWithShape="0">
                    <a:schemeClr val="bg1">
                      <a:alpha val="30000"/>
                    </a:schemeClr>
                  </a:outerShdw>
                </a:effectLst>
              </a:rPr>
              <a:t>2013-2016: Glen Rock High School</a:t>
            </a:r>
          </a:p>
          <a:p>
            <a:r>
              <a:rPr lang="en-US" sz="2000" b="1" dirty="0">
                <a:ln>
                  <a:solidFill>
                    <a:schemeClr val="bg1">
                      <a:lumMod val="75000"/>
                      <a:lumOff val="25000"/>
                      <a:alpha val="10000"/>
                    </a:schemeClr>
                  </a:solidFill>
                </a:ln>
                <a:effectLst>
                  <a:outerShdw blurRad="9525" dist="25400" dir="14640000" algn="tl" rotWithShape="0">
                    <a:schemeClr val="bg1">
                      <a:alpha val="30000"/>
                    </a:schemeClr>
                  </a:outerShdw>
                </a:effectLst>
              </a:rPr>
              <a:t>	Glen Rock, NJ</a:t>
            </a:r>
          </a:p>
          <a:p>
            <a:endParaRPr lang="en-US" sz="2000" b="1" dirty="0">
              <a:ln>
                <a:solidFill>
                  <a:schemeClr val="bg1">
                    <a:lumMod val="75000"/>
                    <a:lumOff val="25000"/>
                    <a:alpha val="10000"/>
                  </a:schemeClr>
                </a:solidFill>
              </a:ln>
              <a:effectLst>
                <a:outerShdw blurRad="9525" dist="25400" dir="14640000" algn="tl" rotWithShape="0">
                  <a:schemeClr val="bg1">
                    <a:alpha val="30000"/>
                  </a:schemeClr>
                </a:outerShdw>
              </a:effectLst>
            </a:endParaRPr>
          </a:p>
          <a:p>
            <a:endParaRPr lang="en-US" sz="2000" b="1" dirty="0">
              <a:ln>
                <a:solidFill>
                  <a:schemeClr val="bg1">
                    <a:lumMod val="75000"/>
                    <a:lumOff val="25000"/>
                    <a:alpha val="10000"/>
                  </a:schemeClr>
                </a:solidFill>
              </a:ln>
              <a:effectLst>
                <a:outerShdw blurRad="9525" dist="25400" dir="14640000" algn="tl" rotWithShape="0">
                  <a:schemeClr val="bg1">
                    <a:alpha val="30000"/>
                  </a:schemeClr>
                </a:outerShdw>
              </a:effectLst>
            </a:endParaRPr>
          </a:p>
          <a:p>
            <a:endParaRPr lang="en-US" sz="2000" b="1" dirty="0">
              <a:ln>
                <a:solidFill>
                  <a:schemeClr val="bg1">
                    <a:lumMod val="75000"/>
                    <a:lumOff val="25000"/>
                    <a:alpha val="10000"/>
                  </a:schemeClr>
                </a:solidFill>
              </a:ln>
              <a:effectLst>
                <a:outerShdw blurRad="9525" dist="25400" dir="14640000" algn="tl" rotWithShape="0">
                  <a:schemeClr val="bg1">
                    <a:alpha val="30000"/>
                  </a:schemeClr>
                </a:outerShdw>
              </a:effectLst>
            </a:endParaRPr>
          </a:p>
          <a:p>
            <a:r>
              <a:rPr lang="en-US" sz="2000" b="1" dirty="0">
                <a:ln>
                  <a:solidFill>
                    <a:schemeClr val="bg1">
                      <a:lumMod val="75000"/>
                      <a:lumOff val="25000"/>
                      <a:alpha val="10000"/>
                    </a:schemeClr>
                  </a:solidFill>
                </a:ln>
                <a:effectLst>
                  <a:outerShdw blurRad="9525" dist="25400" dir="14640000" algn="tl" rotWithShape="0">
                    <a:schemeClr val="bg1">
                      <a:alpha val="30000"/>
                    </a:schemeClr>
                  </a:outerShdw>
                </a:effectLst>
              </a:rPr>
              <a:t>2016-2020: Saddle Brook High School</a:t>
            </a:r>
          </a:p>
          <a:p>
            <a:r>
              <a:rPr lang="en-US" sz="2000" b="1" dirty="0">
                <a:ln>
                  <a:solidFill>
                    <a:schemeClr val="bg1">
                      <a:lumMod val="75000"/>
                      <a:lumOff val="25000"/>
                      <a:alpha val="10000"/>
                    </a:schemeClr>
                  </a:solidFill>
                </a:ln>
                <a:effectLst>
                  <a:outerShdw blurRad="9525" dist="25400" dir="14640000" algn="tl" rotWithShape="0">
                    <a:schemeClr val="bg1">
                      <a:alpha val="30000"/>
                    </a:schemeClr>
                  </a:outerShdw>
                </a:effectLst>
              </a:rPr>
              <a:t>	Saddle Brook, NJ</a:t>
            </a:r>
          </a:p>
          <a:p>
            <a:endParaRPr lang="en-US" sz="2000" b="1" dirty="0">
              <a:ln>
                <a:solidFill>
                  <a:schemeClr val="bg1">
                    <a:lumMod val="75000"/>
                    <a:lumOff val="25000"/>
                    <a:alpha val="10000"/>
                  </a:schemeClr>
                </a:solidFill>
              </a:ln>
              <a:effectLst>
                <a:outerShdw blurRad="9525" dist="25400" dir="14640000" algn="tl" rotWithShape="0">
                  <a:schemeClr val="bg1">
                    <a:alpha val="30000"/>
                  </a:schemeClr>
                </a:outerShdw>
              </a:effectLst>
            </a:endParaRPr>
          </a:p>
          <a:p>
            <a:endParaRPr lang="en-US" sz="2000" b="1" dirty="0">
              <a:ln>
                <a:solidFill>
                  <a:schemeClr val="bg1">
                    <a:lumMod val="75000"/>
                    <a:lumOff val="25000"/>
                    <a:alpha val="10000"/>
                  </a:schemeClr>
                </a:solidFill>
              </a:ln>
              <a:effectLst>
                <a:outerShdw blurRad="9525" dist="25400" dir="14640000" algn="tl" rotWithShape="0">
                  <a:schemeClr val="bg1">
                    <a:alpha val="30000"/>
                  </a:schemeClr>
                </a:outerShdw>
              </a:effectLst>
            </a:endParaRPr>
          </a:p>
          <a:p>
            <a:endParaRPr lang="en-US" sz="2000" b="1" dirty="0">
              <a:ln>
                <a:solidFill>
                  <a:schemeClr val="bg1">
                    <a:lumMod val="75000"/>
                    <a:lumOff val="25000"/>
                    <a:alpha val="10000"/>
                  </a:schemeClr>
                </a:solidFill>
              </a:ln>
              <a:effectLst>
                <a:outerShdw blurRad="9525" dist="25400" dir="14640000" algn="tl" rotWithShape="0">
                  <a:schemeClr val="bg1">
                    <a:alpha val="30000"/>
                  </a:schemeClr>
                </a:outerShdw>
              </a:effectLst>
            </a:endParaRPr>
          </a:p>
          <a:p>
            <a:r>
              <a:rPr lang="en-US" sz="2000" b="1" dirty="0">
                <a:ln>
                  <a:solidFill>
                    <a:schemeClr val="bg1">
                      <a:lumMod val="75000"/>
                      <a:lumOff val="25000"/>
                      <a:alpha val="10000"/>
                    </a:schemeClr>
                  </a:solidFill>
                </a:ln>
                <a:effectLst>
                  <a:outerShdw blurRad="9525" dist="25400" dir="14640000" algn="tl" rotWithShape="0">
                    <a:schemeClr val="bg1">
                      <a:alpha val="30000"/>
                    </a:schemeClr>
                  </a:outerShdw>
                </a:effectLst>
              </a:rPr>
              <a:t>2020-2022: Gilman School</a:t>
            </a:r>
          </a:p>
          <a:p>
            <a:endParaRPr lang="en-US" sz="2000" b="1" dirty="0">
              <a:ln>
                <a:solidFill>
                  <a:schemeClr val="bg1">
                    <a:lumMod val="75000"/>
                    <a:lumOff val="25000"/>
                    <a:alpha val="10000"/>
                  </a:schemeClr>
                </a:solidFill>
              </a:ln>
              <a:effectLst>
                <a:outerShdw blurRad="9525" dist="25400" dir="14640000" algn="tl" rotWithShape="0">
                  <a:schemeClr val="bg1">
                    <a:alpha val="30000"/>
                  </a:schemeClr>
                </a:outerShdw>
              </a:effectLst>
            </a:endParaRPr>
          </a:p>
          <a:p>
            <a:endParaRPr lang="en-US" sz="2000" b="1" dirty="0">
              <a:ln>
                <a:solidFill>
                  <a:schemeClr val="bg1">
                    <a:lumMod val="75000"/>
                    <a:lumOff val="25000"/>
                    <a:alpha val="10000"/>
                  </a:schemeClr>
                </a:solidFill>
              </a:ln>
              <a:effectLst>
                <a:outerShdw blurRad="9525" dist="25400" dir="14640000" algn="tl" rotWithShape="0">
                  <a:schemeClr val="bg1">
                    <a:alpha val="30000"/>
                  </a:schemeClr>
                </a:outerShdw>
              </a:effectLst>
            </a:endParaRPr>
          </a:p>
          <a:p>
            <a:endParaRPr lang="en-US" sz="2000" b="1" dirty="0">
              <a:ln>
                <a:solidFill>
                  <a:schemeClr val="bg1">
                    <a:lumMod val="75000"/>
                    <a:lumOff val="25000"/>
                    <a:alpha val="10000"/>
                  </a:schemeClr>
                </a:solidFill>
              </a:ln>
              <a:effectLst>
                <a:outerShdw blurRad="9525" dist="25400" dir="14640000" algn="tl" rotWithShape="0">
                  <a:schemeClr val="bg1">
                    <a:alpha val="30000"/>
                  </a:schemeClr>
                </a:outerShdw>
              </a:effectLst>
            </a:endParaRPr>
          </a:p>
          <a:p>
            <a:r>
              <a:rPr lang="en-US" sz="2000" b="1" dirty="0">
                <a:ln>
                  <a:solidFill>
                    <a:schemeClr val="bg1">
                      <a:lumMod val="75000"/>
                      <a:lumOff val="25000"/>
                      <a:alpha val="10000"/>
                    </a:schemeClr>
                  </a:solidFill>
                </a:ln>
                <a:effectLst>
                  <a:outerShdw blurRad="9525" dist="25400" dir="14640000" algn="tl" rotWithShape="0">
                    <a:schemeClr val="bg1">
                      <a:alpha val="30000"/>
                    </a:schemeClr>
                  </a:outerShdw>
                </a:effectLst>
              </a:rPr>
              <a:t>August 2022: Starting work @ </a:t>
            </a:r>
          </a:p>
          <a:p>
            <a:r>
              <a:rPr lang="en-US" sz="2000" b="1" dirty="0">
                <a:ln>
                  <a:solidFill>
                    <a:schemeClr val="bg1">
                      <a:lumMod val="75000"/>
                      <a:lumOff val="25000"/>
                      <a:alpha val="10000"/>
                    </a:schemeClr>
                  </a:solidFill>
                </a:ln>
                <a:effectLst>
                  <a:outerShdw blurRad="9525" dist="25400" dir="14640000" algn="tl" rotWithShape="0">
                    <a:schemeClr val="bg1">
                      <a:alpha val="30000"/>
                    </a:schemeClr>
                  </a:outerShdw>
                </a:effectLst>
              </a:rPr>
              <a:t>GSFC’s </a:t>
            </a:r>
            <a:r>
              <a:rPr lang="en-US" sz="2000" b="1" dirty="0" err="1">
                <a:ln>
                  <a:solidFill>
                    <a:schemeClr val="bg1">
                      <a:lumMod val="75000"/>
                      <a:lumOff val="25000"/>
                      <a:alpha val="10000"/>
                    </a:schemeClr>
                  </a:solidFill>
                </a:ln>
                <a:effectLst>
                  <a:outerShdw blurRad="9525" dist="25400" dir="14640000" algn="tl" rotWithShape="0">
                    <a:schemeClr val="bg1">
                      <a:alpha val="30000"/>
                    </a:schemeClr>
                  </a:outerShdw>
                </a:effectLst>
              </a:rPr>
              <a:t>Heliophysics</a:t>
            </a:r>
            <a:r>
              <a:rPr lang="en-US" sz="2000" b="1" dirty="0">
                <a:ln>
                  <a:solidFill>
                    <a:schemeClr val="bg1">
                      <a:lumMod val="75000"/>
                      <a:lumOff val="25000"/>
                      <a:alpha val="10000"/>
                    </a:schemeClr>
                  </a:solidFill>
                </a:ln>
                <a:effectLst>
                  <a:outerShdw blurRad="9525" dist="25400" dir="14640000" algn="tl" rotWithShape="0">
                    <a:schemeClr val="bg1">
                      <a:alpha val="30000"/>
                    </a:schemeClr>
                  </a:outerShdw>
                </a:effectLst>
              </a:rPr>
              <a:t> Division</a:t>
            </a:r>
          </a:p>
        </p:txBody>
      </p:sp>
      <p:pic>
        <p:nvPicPr>
          <p:cNvPr id="13" name="Picture 12" descr="Text&#10;&#10;Description automatically generated">
            <a:extLst>
              <a:ext uri="{FF2B5EF4-FFF2-40B4-BE49-F238E27FC236}">
                <a16:creationId xmlns:a16="http://schemas.microsoft.com/office/drawing/2014/main" id="{B3AC9295-7A7A-0627-98B6-75B45AD295F4}"/>
              </a:ext>
            </a:extLst>
          </p:cNvPr>
          <p:cNvPicPr>
            <a:picLocks noChangeAspect="1"/>
          </p:cNvPicPr>
          <p:nvPr/>
        </p:nvPicPr>
        <p:blipFill rotWithShape="1">
          <a:blip r:embed="rId11">
            <a:extLst>
              <a:ext uri="{837473B0-CC2E-450A-ABE3-18F120FF3D39}">
                <a1611:picAttrSrcUrl xmlns:a1611="http://schemas.microsoft.com/office/drawing/2016/11/main" r:id="rId12"/>
              </a:ext>
            </a:extLst>
          </a:blip>
          <a:srcRect l="23621" t="25474" r="23532" b="13770"/>
          <a:stretch/>
        </p:blipFill>
        <p:spPr>
          <a:xfrm>
            <a:off x="4156548" y="5670328"/>
            <a:ext cx="3246785" cy="1115789"/>
          </a:xfrm>
          <a:prstGeom prst="rect">
            <a:avLst/>
          </a:prstGeom>
        </p:spPr>
      </p:pic>
      <p:pic>
        <p:nvPicPr>
          <p:cNvPr id="15" name="Picture 14" descr="Logo, company name&#10;&#10;Description automatically generated">
            <a:extLst>
              <a:ext uri="{FF2B5EF4-FFF2-40B4-BE49-F238E27FC236}">
                <a16:creationId xmlns:a16="http://schemas.microsoft.com/office/drawing/2014/main" id="{493FDA82-9CBE-1276-C9CB-1EBFAB8BF40A}"/>
              </a:ext>
            </a:extLst>
          </p:cNvPr>
          <p:cNvPicPr>
            <a:picLocks noChangeAspect="1"/>
          </p:cNvPicPr>
          <p:nvPr/>
        </p:nvPicPr>
        <p:blipFill>
          <a:blip r:embed="rId13">
            <a:extLst>
              <a:ext uri="{837473B0-CC2E-450A-ABE3-18F120FF3D39}">
                <a1611:picAttrSrcUrl xmlns:a1611="http://schemas.microsoft.com/office/drawing/2016/11/main" r:id="rId14"/>
              </a:ext>
            </a:extLst>
          </a:blip>
          <a:stretch>
            <a:fillRect/>
          </a:stretch>
        </p:blipFill>
        <p:spPr>
          <a:xfrm>
            <a:off x="2554605" y="2240881"/>
            <a:ext cx="931204" cy="867350"/>
          </a:xfrm>
          <a:prstGeom prst="rect">
            <a:avLst/>
          </a:prstGeom>
        </p:spPr>
      </p:pic>
      <p:pic>
        <p:nvPicPr>
          <p:cNvPr id="17" name="Picture 16" descr="Logo&#10;&#10;Description automatically generated">
            <a:extLst>
              <a:ext uri="{FF2B5EF4-FFF2-40B4-BE49-F238E27FC236}">
                <a16:creationId xmlns:a16="http://schemas.microsoft.com/office/drawing/2014/main" id="{141393E7-3E94-980C-5E64-53AC2DC9442B}"/>
              </a:ext>
            </a:extLst>
          </p:cNvPr>
          <p:cNvPicPr>
            <a:picLocks noChangeAspect="1"/>
          </p:cNvPicPr>
          <p:nvPr/>
        </p:nvPicPr>
        <p:blipFill>
          <a:blip r:embed="rId15">
            <a:extLst>
              <a:ext uri="{837473B0-CC2E-450A-ABE3-18F120FF3D39}">
                <a1611:picAttrSrcUrl xmlns:a1611="http://schemas.microsoft.com/office/drawing/2016/11/main" r:id="rId16"/>
              </a:ext>
            </a:extLst>
          </a:blip>
          <a:stretch>
            <a:fillRect/>
          </a:stretch>
        </p:blipFill>
        <p:spPr>
          <a:xfrm>
            <a:off x="3198952" y="3749770"/>
            <a:ext cx="1048854" cy="1048854"/>
          </a:xfrm>
          <a:prstGeom prst="rect">
            <a:avLst/>
          </a:prstGeom>
        </p:spPr>
      </p:pic>
      <p:pic>
        <p:nvPicPr>
          <p:cNvPr id="19" name="Picture 18" descr="Text, logo&#10;&#10;Description automatically generated">
            <a:extLst>
              <a:ext uri="{FF2B5EF4-FFF2-40B4-BE49-F238E27FC236}">
                <a16:creationId xmlns:a16="http://schemas.microsoft.com/office/drawing/2014/main" id="{9E59F190-4697-CC2A-BA55-DE21F7AF017E}"/>
              </a:ext>
            </a:extLst>
          </p:cNvPr>
          <p:cNvPicPr>
            <a:picLocks noChangeAspect="1"/>
          </p:cNvPicPr>
          <p:nvPr/>
        </p:nvPicPr>
        <p:blipFill>
          <a:blip r:embed="rId17">
            <a:extLst>
              <a:ext uri="{837473B0-CC2E-450A-ABE3-18F120FF3D39}">
                <a1611:picAttrSrcUrl xmlns:a1611="http://schemas.microsoft.com/office/drawing/2016/11/main" r:id="rId18"/>
              </a:ext>
            </a:extLst>
          </a:blip>
          <a:stretch>
            <a:fillRect/>
          </a:stretch>
        </p:blipFill>
        <p:spPr>
          <a:xfrm>
            <a:off x="507142" y="5233692"/>
            <a:ext cx="2913741" cy="787498"/>
          </a:xfrm>
          <a:prstGeom prst="rect">
            <a:avLst/>
          </a:prstGeom>
        </p:spPr>
      </p:pic>
      <p:pic>
        <p:nvPicPr>
          <p:cNvPr id="5122" name="Picture 2" descr="NASA/Goddard Institute for Space Studies">
            <a:extLst>
              <a:ext uri="{FF2B5EF4-FFF2-40B4-BE49-F238E27FC236}">
                <a16:creationId xmlns:a16="http://schemas.microsoft.com/office/drawing/2014/main" id="{C7BC49E4-966A-DAD9-6AEF-AEB969F86481}"/>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11666" r="5734"/>
          <a:stretch/>
        </p:blipFill>
        <p:spPr bwMode="auto">
          <a:xfrm>
            <a:off x="7386046" y="5171189"/>
            <a:ext cx="4746185" cy="561642"/>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ntrepid Sea, Air &amp; Space Museum Events | Eventbrite">
            <a:extLst>
              <a:ext uri="{FF2B5EF4-FFF2-40B4-BE49-F238E27FC236}">
                <a16:creationId xmlns:a16="http://schemas.microsoft.com/office/drawing/2014/main" id="{80D1CCA9-B4E9-E161-B2A7-DDE83927E4D0}"/>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476834" y="1406117"/>
            <a:ext cx="2263514" cy="226351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asrc federal logo">
            <a:extLst>
              <a:ext uri="{FF2B5EF4-FFF2-40B4-BE49-F238E27FC236}">
                <a16:creationId xmlns:a16="http://schemas.microsoft.com/office/drawing/2014/main" id="{30EF0260-0365-E6CC-41C7-9934C4A6CB20}"/>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7795" t="18666" r="9026" b="19895"/>
          <a:stretch/>
        </p:blipFill>
        <p:spPr bwMode="auto">
          <a:xfrm>
            <a:off x="8536773" y="5877392"/>
            <a:ext cx="2783425" cy="815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3683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11" end="1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15" end="1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xEl>
                                              <p:pRg st="16" end="1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12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12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3" grpId="0">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6FF2F-2000-4059-99B4-1E5DA5469467}"/>
              </a:ext>
            </a:extLst>
          </p:cNvPr>
          <p:cNvSpPr>
            <a:spLocks noGrp="1"/>
          </p:cNvSpPr>
          <p:nvPr>
            <p:ph type="title"/>
          </p:nvPr>
        </p:nvSpPr>
        <p:spPr>
          <a:xfrm>
            <a:off x="548639" y="1159952"/>
            <a:ext cx="10208030" cy="970450"/>
          </a:xfrm>
        </p:spPr>
        <p:txBody>
          <a:bodyPr>
            <a:normAutofit/>
          </a:bodyPr>
          <a:lstStyle/>
          <a:p>
            <a:r>
              <a:rPr lang="en-US" b="1" dirty="0">
                <a:solidFill>
                  <a:schemeClr val="accent2">
                    <a:lumMod val="20000"/>
                    <a:lumOff val="80000"/>
                  </a:schemeClr>
                </a:solidFill>
              </a:rPr>
              <a:t>Next Gen STEM – Aeronaut-X</a:t>
            </a:r>
          </a:p>
        </p:txBody>
      </p:sp>
      <p:sp>
        <p:nvSpPr>
          <p:cNvPr id="3" name="Content Placeholder 2">
            <a:extLst>
              <a:ext uri="{FF2B5EF4-FFF2-40B4-BE49-F238E27FC236}">
                <a16:creationId xmlns:a16="http://schemas.microsoft.com/office/drawing/2014/main" id="{14D0192C-F359-4B21-8059-1863AE82C818}"/>
              </a:ext>
            </a:extLst>
          </p:cNvPr>
          <p:cNvSpPr>
            <a:spLocks noGrp="1"/>
          </p:cNvSpPr>
          <p:nvPr>
            <p:ph sz="half" idx="1"/>
          </p:nvPr>
        </p:nvSpPr>
        <p:spPr>
          <a:xfrm>
            <a:off x="7556269" y="2502131"/>
            <a:ext cx="4244388" cy="3732206"/>
          </a:xfrm>
        </p:spPr>
        <p:txBody>
          <a:bodyPr/>
          <a:lstStyle/>
          <a:p>
            <a:pPr>
              <a:lnSpc>
                <a:spcPct val="200000"/>
              </a:lnSpc>
            </a:pPr>
            <a:r>
              <a:rPr lang="en-US" dirty="0"/>
              <a:t>Engineering Design Challenges</a:t>
            </a:r>
          </a:p>
          <a:p>
            <a:pPr>
              <a:lnSpc>
                <a:spcPct val="200000"/>
              </a:lnSpc>
            </a:pPr>
            <a:r>
              <a:rPr lang="en-US" dirty="0"/>
              <a:t>Activities</a:t>
            </a:r>
          </a:p>
          <a:p>
            <a:pPr>
              <a:lnSpc>
                <a:spcPct val="200000"/>
              </a:lnSpc>
            </a:pPr>
            <a:r>
              <a:rPr lang="en-US" dirty="0"/>
              <a:t>Videos</a:t>
            </a:r>
          </a:p>
        </p:txBody>
      </p:sp>
      <p:pic>
        <p:nvPicPr>
          <p:cNvPr id="6" name="Content Placeholder 3" descr="NASA logo" title="NASA logo">
            <a:extLst>
              <a:ext uri="{FF2B5EF4-FFF2-40B4-BE49-F238E27FC236}">
                <a16:creationId xmlns:a16="http://schemas.microsoft.com/office/drawing/2014/main" id="{279B8063-E179-42A3-9D08-4D5EA39FF9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69" y="69515"/>
            <a:ext cx="1167130" cy="1138990"/>
          </a:xfrm>
          <a:prstGeom prst="rect">
            <a:avLst/>
          </a:prstGeom>
          <a:effectLst>
            <a:outerShdw blurRad="25400" dir="17880000">
              <a:srgbClr val="000000">
                <a:alpha val="46000"/>
              </a:srgbClr>
            </a:outerShdw>
          </a:effectLst>
        </p:spPr>
      </p:pic>
      <p:pic>
        <p:nvPicPr>
          <p:cNvPr id="9" name="Picture 8" descr="NASA X-plane, very narrow towards the point">
            <a:hlinkClick r:id="rId4"/>
            <a:extLst>
              <a:ext uri="{FF2B5EF4-FFF2-40B4-BE49-F238E27FC236}">
                <a16:creationId xmlns:a16="http://schemas.microsoft.com/office/drawing/2014/main" id="{41C19D75-176E-4E18-9106-0C67B879914C}"/>
              </a:ext>
            </a:extLst>
          </p:cNvPr>
          <p:cNvPicPr>
            <a:picLocks noChangeAspect="1"/>
          </p:cNvPicPr>
          <p:nvPr/>
        </p:nvPicPr>
        <p:blipFill>
          <a:blip r:embed="rId5"/>
          <a:stretch>
            <a:fillRect/>
          </a:stretch>
        </p:blipFill>
        <p:spPr>
          <a:xfrm>
            <a:off x="643334" y="2377440"/>
            <a:ext cx="6473056" cy="3242887"/>
          </a:xfrm>
          <a:prstGeom prst="rect">
            <a:avLst/>
          </a:prstGeom>
        </p:spPr>
      </p:pic>
    </p:spTree>
    <p:extLst>
      <p:ext uri="{BB962C8B-B14F-4D97-AF65-F5344CB8AC3E}">
        <p14:creationId xmlns:p14="http://schemas.microsoft.com/office/powerpoint/2010/main" val="27426106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6FF2F-2000-4059-99B4-1E5DA5469467}"/>
              </a:ext>
            </a:extLst>
          </p:cNvPr>
          <p:cNvSpPr>
            <a:spLocks noGrp="1"/>
          </p:cNvSpPr>
          <p:nvPr>
            <p:ph type="title"/>
          </p:nvPr>
        </p:nvSpPr>
        <p:spPr>
          <a:xfrm>
            <a:off x="332329" y="1051170"/>
            <a:ext cx="10208030" cy="970450"/>
          </a:xfrm>
        </p:spPr>
        <p:txBody>
          <a:bodyPr>
            <a:normAutofit/>
          </a:bodyPr>
          <a:lstStyle/>
          <a:p>
            <a:r>
              <a:rPr lang="en-US" b="1" dirty="0">
                <a:solidFill>
                  <a:schemeClr val="accent2">
                    <a:lumMod val="20000"/>
                    <a:lumOff val="80000"/>
                  </a:schemeClr>
                </a:solidFill>
              </a:rPr>
              <a:t>Next Gen STEM – STEM On Station</a:t>
            </a:r>
          </a:p>
        </p:txBody>
      </p:sp>
      <p:sp>
        <p:nvSpPr>
          <p:cNvPr id="3" name="Content Placeholder 2">
            <a:extLst>
              <a:ext uri="{FF2B5EF4-FFF2-40B4-BE49-F238E27FC236}">
                <a16:creationId xmlns:a16="http://schemas.microsoft.com/office/drawing/2014/main" id="{14D0192C-F359-4B21-8059-1863AE82C818}"/>
              </a:ext>
            </a:extLst>
          </p:cNvPr>
          <p:cNvSpPr>
            <a:spLocks noGrp="1"/>
          </p:cNvSpPr>
          <p:nvPr>
            <p:ph sz="half" idx="1"/>
          </p:nvPr>
        </p:nvSpPr>
        <p:spPr>
          <a:xfrm>
            <a:off x="7556269" y="2502131"/>
            <a:ext cx="4244388" cy="3732206"/>
          </a:xfrm>
        </p:spPr>
        <p:txBody>
          <a:bodyPr/>
          <a:lstStyle/>
          <a:p>
            <a:pPr>
              <a:lnSpc>
                <a:spcPct val="150000"/>
              </a:lnSpc>
            </a:pPr>
            <a:r>
              <a:rPr lang="en-US" dirty="0"/>
              <a:t>Collections of lessons for Science, Technology, Engineering and Mathematics</a:t>
            </a:r>
          </a:p>
          <a:p>
            <a:pPr>
              <a:lnSpc>
                <a:spcPct val="150000"/>
              </a:lnSpc>
            </a:pPr>
            <a:r>
              <a:rPr lang="en-US" dirty="0" err="1"/>
              <a:t>STEMonstrations</a:t>
            </a:r>
            <a:endParaRPr lang="en-US" dirty="0"/>
          </a:p>
          <a:p>
            <a:pPr>
              <a:lnSpc>
                <a:spcPct val="150000"/>
              </a:lnSpc>
            </a:pPr>
            <a:r>
              <a:rPr lang="en-US" dirty="0"/>
              <a:t>In-flight Education Downlinks</a:t>
            </a:r>
          </a:p>
          <a:p>
            <a:pPr>
              <a:lnSpc>
                <a:spcPct val="150000"/>
              </a:lnSpc>
            </a:pPr>
            <a:r>
              <a:rPr lang="en-US" dirty="0"/>
              <a:t>Citizen Science Opportunities</a:t>
            </a:r>
          </a:p>
        </p:txBody>
      </p:sp>
      <p:pic>
        <p:nvPicPr>
          <p:cNvPr id="6" name="Content Placeholder 3" descr="NASA logo" title="NASA logo">
            <a:extLst>
              <a:ext uri="{FF2B5EF4-FFF2-40B4-BE49-F238E27FC236}">
                <a16:creationId xmlns:a16="http://schemas.microsoft.com/office/drawing/2014/main" id="{279B8063-E179-42A3-9D08-4D5EA39FF9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69" y="69515"/>
            <a:ext cx="1167130" cy="1138990"/>
          </a:xfrm>
          <a:prstGeom prst="rect">
            <a:avLst/>
          </a:prstGeom>
          <a:effectLst>
            <a:outerShdw blurRad="25400" dir="17880000">
              <a:srgbClr val="000000">
                <a:alpha val="46000"/>
              </a:srgbClr>
            </a:outerShdw>
          </a:effectLst>
        </p:spPr>
      </p:pic>
      <p:pic>
        <p:nvPicPr>
          <p:cNvPr id="8" name="Picture 7" descr="ISS20 logo, the letter I looks like the International Space Station there are little stars around and inside the number zero there is planet Earth. Text reads 20 years on the international space station.">
            <a:hlinkClick r:id="rId4"/>
            <a:extLst>
              <a:ext uri="{FF2B5EF4-FFF2-40B4-BE49-F238E27FC236}">
                <a16:creationId xmlns:a16="http://schemas.microsoft.com/office/drawing/2014/main" id="{953EE310-2B4C-48E9-86B7-56CB77044C61}"/>
              </a:ext>
            </a:extLst>
          </p:cNvPr>
          <p:cNvPicPr>
            <a:picLocks noChangeAspect="1"/>
          </p:cNvPicPr>
          <p:nvPr/>
        </p:nvPicPr>
        <p:blipFill>
          <a:blip r:embed="rId5"/>
          <a:stretch>
            <a:fillRect/>
          </a:stretch>
        </p:blipFill>
        <p:spPr>
          <a:xfrm>
            <a:off x="1315392" y="2170742"/>
            <a:ext cx="6142644" cy="4063595"/>
          </a:xfrm>
          <a:prstGeom prst="rect">
            <a:avLst/>
          </a:prstGeom>
        </p:spPr>
      </p:pic>
    </p:spTree>
    <p:extLst>
      <p:ext uri="{BB962C8B-B14F-4D97-AF65-F5344CB8AC3E}">
        <p14:creationId xmlns:p14="http://schemas.microsoft.com/office/powerpoint/2010/main" val="20532547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bout a quarter of the top of lunar surface is shown as if one were standing on it and Mars is on the horizon.">
            <a:hlinkClick r:id="rId3"/>
            <a:extLst>
              <a:ext uri="{FF2B5EF4-FFF2-40B4-BE49-F238E27FC236}">
                <a16:creationId xmlns:a16="http://schemas.microsoft.com/office/drawing/2014/main" id="{94B25DF1-B669-4EDE-A8D8-BF9448B67601}"/>
              </a:ext>
            </a:extLst>
          </p:cNvPr>
          <p:cNvPicPr>
            <a:picLocks noChangeAspect="1"/>
          </p:cNvPicPr>
          <p:nvPr/>
        </p:nvPicPr>
        <p:blipFill rotWithShape="1">
          <a:blip r:embed="rId4">
            <a:alphaModFix amt="25000"/>
          </a:blip>
          <a:srcRect l="3959" r="3151" b="-1"/>
          <a:stretch/>
        </p:blipFill>
        <p:spPr>
          <a:xfrm>
            <a:off x="20" y="297721"/>
            <a:ext cx="12191980" cy="6857990"/>
          </a:xfrm>
          <a:prstGeom prst="rect">
            <a:avLst/>
          </a:prstGeom>
        </p:spPr>
      </p:pic>
      <p:sp>
        <p:nvSpPr>
          <p:cNvPr id="2" name="Title 1">
            <a:extLst>
              <a:ext uri="{FF2B5EF4-FFF2-40B4-BE49-F238E27FC236}">
                <a16:creationId xmlns:a16="http://schemas.microsoft.com/office/drawing/2014/main" id="{6CE6FF2F-2000-4059-99B4-1E5DA5469467}"/>
              </a:ext>
            </a:extLst>
          </p:cNvPr>
          <p:cNvSpPr>
            <a:spLocks noGrp="1"/>
          </p:cNvSpPr>
          <p:nvPr>
            <p:ph type="title"/>
          </p:nvPr>
        </p:nvSpPr>
        <p:spPr>
          <a:xfrm>
            <a:off x="913795" y="609600"/>
            <a:ext cx="10353762" cy="970450"/>
          </a:xfrm>
        </p:spPr>
        <p:txBody>
          <a:bodyPr vert="horz" lIns="91440" tIns="45720" rIns="91440" bIns="45720" rtlCol="0" anchor="ctr">
            <a:normAutofit/>
          </a:bodyPr>
          <a:lstStyle/>
          <a:p>
            <a:r>
              <a:rPr lang="en-US" b="1" dirty="0">
                <a:solidFill>
                  <a:schemeClr val="accent2">
                    <a:lumMod val="20000"/>
                    <a:lumOff val="80000"/>
                  </a:schemeClr>
                </a:solidFill>
              </a:rPr>
              <a:t>Next</a:t>
            </a:r>
            <a:r>
              <a:rPr lang="en-US" b="1" dirty="0"/>
              <a:t> </a:t>
            </a:r>
            <a:r>
              <a:rPr lang="en-US" b="1" dirty="0">
                <a:solidFill>
                  <a:schemeClr val="accent2">
                    <a:lumMod val="20000"/>
                    <a:lumOff val="80000"/>
                  </a:schemeClr>
                </a:solidFill>
              </a:rPr>
              <a:t>Gen STEM - Moon to Mars</a:t>
            </a:r>
          </a:p>
        </p:txBody>
      </p:sp>
      <p:sp>
        <p:nvSpPr>
          <p:cNvPr id="3" name="Content Placeholder 2">
            <a:extLst>
              <a:ext uri="{FF2B5EF4-FFF2-40B4-BE49-F238E27FC236}">
                <a16:creationId xmlns:a16="http://schemas.microsoft.com/office/drawing/2014/main" id="{14D0192C-F359-4B21-8059-1863AE82C818}"/>
              </a:ext>
            </a:extLst>
          </p:cNvPr>
          <p:cNvSpPr>
            <a:spLocks noGrp="1"/>
          </p:cNvSpPr>
          <p:nvPr>
            <p:ph sz="half" idx="1"/>
          </p:nvPr>
        </p:nvSpPr>
        <p:spPr>
          <a:xfrm>
            <a:off x="396959" y="1409322"/>
            <a:ext cx="7037510" cy="2623930"/>
          </a:xfrm>
        </p:spPr>
        <p:txBody>
          <a:bodyPr vert="horz" lIns="91440" tIns="45720" rIns="91440" bIns="45720" rtlCol="0" anchor="ctr">
            <a:normAutofit/>
          </a:bodyPr>
          <a:lstStyle/>
          <a:p>
            <a:r>
              <a:rPr lang="en-US" dirty="0"/>
              <a:t>Drawing</a:t>
            </a:r>
          </a:p>
          <a:p>
            <a:r>
              <a:rPr lang="en-US" dirty="0"/>
              <a:t>Hands – on Science Activities (Orion, SLS, Gateway)</a:t>
            </a:r>
          </a:p>
          <a:p>
            <a:r>
              <a:rPr lang="en-US" dirty="0"/>
              <a:t>App Development / Citizen Science Challenges</a:t>
            </a:r>
          </a:p>
          <a:p>
            <a:r>
              <a:rPr lang="en-US" dirty="0"/>
              <a:t>Digital Badges</a:t>
            </a:r>
          </a:p>
          <a:p>
            <a:r>
              <a:rPr lang="en-US" dirty="0"/>
              <a:t>Animations</a:t>
            </a:r>
          </a:p>
        </p:txBody>
      </p:sp>
      <p:pic>
        <p:nvPicPr>
          <p:cNvPr id="6" name="Content Placeholder 3" descr="NASA logo" title="NASA logo">
            <a:extLst>
              <a:ext uri="{FF2B5EF4-FFF2-40B4-BE49-F238E27FC236}">
                <a16:creationId xmlns:a16="http://schemas.microsoft.com/office/drawing/2014/main" id="{279B8063-E179-42A3-9D08-4D5EA39FF9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69" y="69515"/>
            <a:ext cx="1167130" cy="1138990"/>
          </a:xfrm>
          <a:prstGeom prst="rect">
            <a:avLst/>
          </a:prstGeom>
          <a:effectLst>
            <a:outerShdw blurRad="25400" dir="17880000">
              <a:srgbClr val="000000">
                <a:alpha val="46000"/>
              </a:srgbClr>
            </a:outerShdw>
          </a:effectLst>
        </p:spPr>
      </p:pic>
      <p:sp>
        <p:nvSpPr>
          <p:cNvPr id="4" name="TextBox 3">
            <a:extLst>
              <a:ext uri="{FF2B5EF4-FFF2-40B4-BE49-F238E27FC236}">
                <a16:creationId xmlns:a16="http://schemas.microsoft.com/office/drawing/2014/main" id="{C2A78FD6-8ACC-741A-0CF0-2E0DCD12BCD6}"/>
              </a:ext>
            </a:extLst>
          </p:cNvPr>
          <p:cNvSpPr txBox="1"/>
          <p:nvPr/>
        </p:nvSpPr>
        <p:spPr>
          <a:xfrm>
            <a:off x="231001" y="3872567"/>
            <a:ext cx="6137901" cy="1200329"/>
          </a:xfrm>
          <a:prstGeom prst="rect">
            <a:avLst/>
          </a:prstGeom>
          <a:noFill/>
        </p:spPr>
        <p:txBody>
          <a:bodyPr wrap="square" rtlCol="0">
            <a:spAutoFit/>
          </a:bodyPr>
          <a:lstStyle/>
          <a:p>
            <a:r>
              <a:rPr lang="en-US" dirty="0"/>
              <a:t>Feb 11, 2021</a:t>
            </a:r>
          </a:p>
          <a:p>
            <a:r>
              <a:rPr lang="en-US" b="1" dirty="0"/>
              <a:t>NASA App Development Challenge Selects Artemis Generation Coders for Virtual Culminating Event</a:t>
            </a:r>
          </a:p>
          <a:p>
            <a:endParaRPr lang="en-US" dirty="0"/>
          </a:p>
        </p:txBody>
      </p:sp>
      <p:sp>
        <p:nvSpPr>
          <p:cNvPr id="5" name="TextBox 4">
            <a:extLst>
              <a:ext uri="{FF2B5EF4-FFF2-40B4-BE49-F238E27FC236}">
                <a16:creationId xmlns:a16="http://schemas.microsoft.com/office/drawing/2014/main" id="{8983BAF3-A75A-C140-ED1A-1C6892D91E7F}"/>
              </a:ext>
            </a:extLst>
          </p:cNvPr>
          <p:cNvSpPr txBox="1"/>
          <p:nvPr/>
        </p:nvSpPr>
        <p:spPr>
          <a:xfrm>
            <a:off x="234224" y="4911104"/>
            <a:ext cx="6030818" cy="2062103"/>
          </a:xfrm>
          <a:prstGeom prst="rect">
            <a:avLst/>
          </a:prstGeom>
          <a:noFill/>
        </p:spPr>
        <p:txBody>
          <a:bodyPr wrap="none" rtlCol="0">
            <a:spAutoFit/>
          </a:bodyPr>
          <a:lstStyle/>
          <a:p>
            <a:r>
              <a:rPr lang="en-US" sz="1000" dirty="0"/>
              <a:t>Academies of Loudoun: Leesburg, Virginia</a:t>
            </a:r>
          </a:p>
          <a:p>
            <a:r>
              <a:rPr lang="en-US" sz="1000" dirty="0"/>
              <a:t>Bell Creek Academy High School: Riverview, Florida</a:t>
            </a:r>
          </a:p>
          <a:p>
            <a:r>
              <a:rPr lang="en-US" sz="1000" dirty="0"/>
              <a:t>Bishop O’Connell High School: Arlington, Virginia</a:t>
            </a:r>
          </a:p>
          <a:p>
            <a:r>
              <a:rPr lang="en-US" sz="1000" dirty="0"/>
              <a:t>Falcon Cove Middle School: Weston, Florida</a:t>
            </a:r>
          </a:p>
          <a:p>
            <a:r>
              <a:rPr lang="en-US" sz="2000" b="1" u="sng" dirty="0"/>
              <a:t>Gilman School: Baltimore, Maryland</a:t>
            </a:r>
          </a:p>
          <a:p>
            <a:r>
              <a:rPr lang="en-US" sz="1000" dirty="0"/>
              <a:t>McNeil High School: Austin, Texas</a:t>
            </a:r>
          </a:p>
          <a:p>
            <a:r>
              <a:rPr lang="en-US" sz="1000" dirty="0"/>
              <a:t>Middlesex County Academy for Science, Mathematics and Engineering Technologies: Edison, New Jersey  </a:t>
            </a:r>
          </a:p>
          <a:p>
            <a:r>
              <a:rPr lang="en-US" sz="1000" dirty="0"/>
              <a:t>Millburn High School: Millburn, New Jersey</a:t>
            </a:r>
          </a:p>
          <a:p>
            <a:r>
              <a:rPr lang="en-US" sz="1000" dirty="0"/>
              <a:t>Moore Norman Technology Center: Norman, Oklahoma</a:t>
            </a:r>
          </a:p>
          <a:p>
            <a:r>
              <a:rPr lang="en-US" sz="1000" dirty="0"/>
              <a:t>Gretchen Whitney High School: Cerritos, California</a:t>
            </a:r>
          </a:p>
          <a:p>
            <a:endParaRPr lang="en-US" dirty="0"/>
          </a:p>
        </p:txBody>
      </p:sp>
      <p:pic>
        <p:nvPicPr>
          <p:cNvPr id="11" name="Picture 10" descr="A picture containing text, aquatic mammal&#10;&#10;Description automatically generated">
            <a:extLst>
              <a:ext uri="{FF2B5EF4-FFF2-40B4-BE49-F238E27FC236}">
                <a16:creationId xmlns:a16="http://schemas.microsoft.com/office/drawing/2014/main" id="{96B315BF-88BA-2B13-81BB-C6DB62D9ABB6}"/>
              </a:ext>
            </a:extLst>
          </p:cNvPr>
          <p:cNvPicPr>
            <a:picLocks noChangeAspect="1"/>
          </p:cNvPicPr>
          <p:nvPr/>
        </p:nvPicPr>
        <p:blipFill>
          <a:blip r:embed="rId6"/>
          <a:stretch>
            <a:fillRect/>
          </a:stretch>
        </p:blipFill>
        <p:spPr>
          <a:xfrm>
            <a:off x="6599883" y="3872567"/>
            <a:ext cx="4606841" cy="1077406"/>
          </a:xfrm>
          <a:prstGeom prst="rect">
            <a:avLst/>
          </a:prstGeom>
        </p:spPr>
      </p:pic>
      <p:pic>
        <p:nvPicPr>
          <p:cNvPr id="13" name="Picture 12">
            <a:extLst>
              <a:ext uri="{FF2B5EF4-FFF2-40B4-BE49-F238E27FC236}">
                <a16:creationId xmlns:a16="http://schemas.microsoft.com/office/drawing/2014/main" id="{CFFB8DE0-D0D2-F4E5-D859-0F62CDB4D771}"/>
              </a:ext>
            </a:extLst>
          </p:cNvPr>
          <p:cNvPicPr>
            <a:picLocks noChangeAspect="1"/>
          </p:cNvPicPr>
          <p:nvPr/>
        </p:nvPicPr>
        <p:blipFill>
          <a:blip r:embed="rId7"/>
          <a:stretch>
            <a:fillRect/>
          </a:stretch>
        </p:blipFill>
        <p:spPr>
          <a:xfrm>
            <a:off x="6368902" y="5174343"/>
            <a:ext cx="5111296" cy="548670"/>
          </a:xfrm>
          <a:prstGeom prst="rect">
            <a:avLst/>
          </a:prstGeom>
        </p:spPr>
      </p:pic>
      <p:pic>
        <p:nvPicPr>
          <p:cNvPr id="15" name="Picture 14">
            <a:extLst>
              <a:ext uri="{FF2B5EF4-FFF2-40B4-BE49-F238E27FC236}">
                <a16:creationId xmlns:a16="http://schemas.microsoft.com/office/drawing/2014/main" id="{E72335DD-606D-13FD-A3A5-79549C7497CB}"/>
              </a:ext>
            </a:extLst>
          </p:cNvPr>
          <p:cNvPicPr>
            <a:picLocks noChangeAspect="1"/>
          </p:cNvPicPr>
          <p:nvPr/>
        </p:nvPicPr>
        <p:blipFill>
          <a:blip r:embed="rId8"/>
          <a:stretch>
            <a:fillRect/>
          </a:stretch>
        </p:blipFill>
        <p:spPr>
          <a:xfrm>
            <a:off x="6368902" y="5951219"/>
            <a:ext cx="3327400" cy="292100"/>
          </a:xfrm>
          <a:prstGeom prst="rect">
            <a:avLst/>
          </a:prstGeom>
        </p:spPr>
      </p:pic>
      <p:pic>
        <p:nvPicPr>
          <p:cNvPr id="17" name="Picture 16" descr="Logo&#10;&#10;Description automatically generated">
            <a:extLst>
              <a:ext uri="{FF2B5EF4-FFF2-40B4-BE49-F238E27FC236}">
                <a16:creationId xmlns:a16="http://schemas.microsoft.com/office/drawing/2014/main" id="{34247A18-C24C-006A-03F0-C21C393604D3}"/>
              </a:ext>
            </a:extLst>
          </p:cNvPr>
          <p:cNvPicPr>
            <a:picLocks noChangeAspect="1"/>
          </p:cNvPicPr>
          <p:nvPr/>
        </p:nvPicPr>
        <p:blipFill>
          <a:blip r:embed="rId9"/>
          <a:stretch>
            <a:fillRect/>
          </a:stretch>
        </p:blipFill>
        <p:spPr>
          <a:xfrm>
            <a:off x="7224084" y="1580050"/>
            <a:ext cx="1726100" cy="1845259"/>
          </a:xfrm>
          <a:prstGeom prst="rect">
            <a:avLst/>
          </a:prstGeom>
        </p:spPr>
      </p:pic>
      <p:pic>
        <p:nvPicPr>
          <p:cNvPr id="19" name="Picture 18" descr="Logo&#10;&#10;Description automatically generated">
            <a:extLst>
              <a:ext uri="{FF2B5EF4-FFF2-40B4-BE49-F238E27FC236}">
                <a16:creationId xmlns:a16="http://schemas.microsoft.com/office/drawing/2014/main" id="{CCB95672-BA96-5C77-FE56-9407CEBE482F}"/>
              </a:ext>
            </a:extLst>
          </p:cNvPr>
          <p:cNvPicPr>
            <a:picLocks noChangeAspect="1"/>
          </p:cNvPicPr>
          <p:nvPr/>
        </p:nvPicPr>
        <p:blipFill>
          <a:blip r:embed="rId10"/>
          <a:stretch>
            <a:fillRect/>
          </a:stretch>
        </p:blipFill>
        <p:spPr>
          <a:xfrm>
            <a:off x="9557143" y="1580050"/>
            <a:ext cx="2004122" cy="1845259"/>
          </a:xfrm>
          <a:prstGeom prst="rect">
            <a:avLst/>
          </a:prstGeom>
        </p:spPr>
      </p:pic>
    </p:spTree>
    <p:extLst>
      <p:ext uri="{BB962C8B-B14F-4D97-AF65-F5344CB8AC3E}">
        <p14:creationId xmlns:p14="http://schemas.microsoft.com/office/powerpoint/2010/main" val="3770778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E2F7A-6601-4635-9243-88D2440D6EB1}"/>
              </a:ext>
            </a:extLst>
          </p:cNvPr>
          <p:cNvSpPr>
            <a:spLocks noGrp="1"/>
          </p:cNvSpPr>
          <p:nvPr>
            <p:ph type="title"/>
          </p:nvPr>
        </p:nvSpPr>
        <p:spPr>
          <a:xfrm>
            <a:off x="913795" y="131618"/>
            <a:ext cx="10353762" cy="970450"/>
          </a:xfrm>
        </p:spPr>
        <p:txBody>
          <a:bodyPr/>
          <a:lstStyle/>
          <a:p>
            <a:r>
              <a:rPr lang="en-US" b="1" dirty="0">
                <a:solidFill>
                  <a:schemeClr val="accent2">
                    <a:lumMod val="20000"/>
                    <a:lumOff val="80000"/>
                  </a:schemeClr>
                </a:solidFill>
              </a:rPr>
              <a:t>NASA</a:t>
            </a:r>
            <a:r>
              <a:rPr lang="en-US" dirty="0"/>
              <a:t> </a:t>
            </a:r>
            <a:r>
              <a:rPr lang="en-US" b="1" dirty="0">
                <a:solidFill>
                  <a:schemeClr val="accent2">
                    <a:lumMod val="20000"/>
                    <a:lumOff val="80000"/>
                  </a:schemeClr>
                </a:solidFill>
              </a:rPr>
              <a:t>EPDC</a:t>
            </a:r>
          </a:p>
        </p:txBody>
      </p:sp>
      <p:sp>
        <p:nvSpPr>
          <p:cNvPr id="3" name="Content Placeholder 2">
            <a:extLst>
              <a:ext uri="{FF2B5EF4-FFF2-40B4-BE49-F238E27FC236}">
                <a16:creationId xmlns:a16="http://schemas.microsoft.com/office/drawing/2014/main" id="{237192FC-D583-4999-B44A-A27A860D08DC}"/>
              </a:ext>
            </a:extLst>
          </p:cNvPr>
          <p:cNvSpPr>
            <a:spLocks noGrp="1"/>
          </p:cNvSpPr>
          <p:nvPr>
            <p:ph idx="1"/>
          </p:nvPr>
        </p:nvSpPr>
        <p:spPr>
          <a:xfrm>
            <a:off x="913795" y="1262028"/>
            <a:ext cx="10353762" cy="5475377"/>
          </a:xfrm>
        </p:spPr>
        <p:txBody>
          <a:bodyPr>
            <a:normAutofit/>
          </a:bodyPr>
          <a:lstStyle/>
          <a:p>
            <a:r>
              <a:rPr lang="en-US" sz="2400" dirty="0">
                <a:effectLst/>
                <a:hlinkClick r:id="rId3"/>
              </a:rPr>
              <a:t>EPDC</a:t>
            </a:r>
            <a:r>
              <a:rPr lang="en-US" sz="2400" dirty="0">
                <a:effectLst/>
              </a:rPr>
              <a:t> is a national educator professional development system composed of and designed to serve STEM educators at all levels including K-12 educators, pre-service teachers, higher education faculty and informal educators.</a:t>
            </a:r>
          </a:p>
          <a:p>
            <a:r>
              <a:rPr lang="en-US" sz="2400" dirty="0">
                <a:effectLst/>
              </a:rPr>
              <a:t>The EPDC coordinates the delivery of these learning experiences through a team of Texas State University educational specialists located regionally at each of NASA's 10 research and space centers.</a:t>
            </a:r>
          </a:p>
          <a:p>
            <a:r>
              <a:rPr lang="en-US" sz="2400" dirty="0">
                <a:effectLst/>
              </a:rPr>
              <a:t>The EPDC provides professional learning experiences and resources to thousands of educators per year using integrated delivery mechanisms such as NASA Face to Face Institutes, Partner-delivered Educator Professional Development, </a:t>
            </a:r>
            <a:r>
              <a:rPr lang="en-US" sz="2400" dirty="0">
                <a:effectLst/>
                <a:hlinkClick r:id="rId4"/>
              </a:rPr>
              <a:t>Online Educator Professional Development </a:t>
            </a:r>
            <a:r>
              <a:rPr lang="en-US" sz="2400" dirty="0">
                <a:effectLst/>
              </a:rPr>
              <a:t>and Community-Requested Educator Professional Development.</a:t>
            </a:r>
          </a:p>
          <a:p>
            <a:endParaRPr lang="en-US" dirty="0"/>
          </a:p>
        </p:txBody>
      </p:sp>
      <p:pic>
        <p:nvPicPr>
          <p:cNvPr id="4" name="Content Placeholder 3" descr="NASA logo" title="NASA logo">
            <a:extLst>
              <a:ext uri="{FF2B5EF4-FFF2-40B4-BE49-F238E27FC236}">
                <a16:creationId xmlns:a16="http://schemas.microsoft.com/office/drawing/2014/main" id="{E7EA01A9-4069-4E9D-B03E-71194DB5AA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69" y="69515"/>
            <a:ext cx="1167130" cy="1138990"/>
          </a:xfrm>
          <a:prstGeom prst="rect">
            <a:avLst/>
          </a:prstGeom>
          <a:effectLst>
            <a:outerShdw blurRad="25400" dir="17880000">
              <a:srgbClr val="000000">
                <a:alpha val="46000"/>
              </a:srgbClr>
            </a:outerShdw>
          </a:effectLst>
        </p:spPr>
      </p:pic>
    </p:spTree>
    <p:extLst>
      <p:ext uri="{BB962C8B-B14F-4D97-AF65-F5344CB8AC3E}">
        <p14:creationId xmlns:p14="http://schemas.microsoft.com/office/powerpoint/2010/main" val="31600625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6FF2F-2000-4059-99B4-1E5DA5469467}"/>
              </a:ext>
            </a:extLst>
          </p:cNvPr>
          <p:cNvSpPr>
            <a:spLocks noGrp="1"/>
          </p:cNvSpPr>
          <p:nvPr>
            <p:ph type="title"/>
          </p:nvPr>
        </p:nvSpPr>
        <p:spPr>
          <a:xfrm>
            <a:off x="5279472" y="609600"/>
            <a:ext cx="5844759" cy="970450"/>
          </a:xfrm>
        </p:spPr>
        <p:txBody>
          <a:bodyPr vert="horz" lIns="91440" tIns="45720" rIns="91440" bIns="45720" rtlCol="0" anchor="ctr">
            <a:normAutofit/>
          </a:bodyPr>
          <a:lstStyle/>
          <a:p>
            <a:r>
              <a:rPr lang="en-US" b="1" dirty="0"/>
              <a:t>NASA</a:t>
            </a:r>
            <a:r>
              <a:rPr lang="en-US" dirty="0"/>
              <a:t> </a:t>
            </a:r>
            <a:r>
              <a:rPr lang="en-US" b="1" dirty="0"/>
              <a:t>Express</a:t>
            </a:r>
          </a:p>
        </p:txBody>
      </p:sp>
      <p:pic>
        <p:nvPicPr>
          <p:cNvPr id="12" name="Picture 11">
            <a:extLst>
              <a:ext uri="{FF2B5EF4-FFF2-40B4-BE49-F238E27FC236}">
                <a16:creationId xmlns:a16="http://schemas.microsoft.com/office/drawing/2014/main" id="{E67A036B-F109-477D-A092-D947533E27E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964" r="2807" b="1446"/>
          <a:stretch/>
        </p:blipFill>
        <p:spPr>
          <a:xfrm>
            <a:off x="-10650" y="1"/>
            <a:ext cx="4966697" cy="6858000"/>
          </a:xfrm>
          <a:prstGeom prst="rect">
            <a:avLst/>
          </a:prstGeom>
        </p:spPr>
      </p:pic>
      <p:pic>
        <p:nvPicPr>
          <p:cNvPr id="5" name="Picture 4" descr="Upper-left kid with eclipse glasses, upper-right female in lab, bottom-left two people driving vehicle on dirt, bottom left male holding object (not clear what object is)">
            <a:hlinkClick r:id="rId5"/>
            <a:extLst>
              <a:ext uri="{FF2B5EF4-FFF2-40B4-BE49-F238E27FC236}">
                <a16:creationId xmlns:a16="http://schemas.microsoft.com/office/drawing/2014/main" id="{0BFAADD6-0395-4B9A-AB2F-E7145CF0994C}"/>
              </a:ext>
            </a:extLst>
          </p:cNvPr>
          <p:cNvPicPr>
            <a:picLocks noChangeAspect="1"/>
          </p:cNvPicPr>
          <p:nvPr/>
        </p:nvPicPr>
        <p:blipFill rotWithShape="1">
          <a:blip r:embed="rId6"/>
          <a:srcRect l="21387" r="18310" b="-2"/>
          <a:stretch/>
        </p:blipFill>
        <p:spPr>
          <a:xfrm>
            <a:off x="632815" y="643465"/>
            <a:ext cx="4003193" cy="5103372"/>
          </a:xfrm>
          <a:prstGeom prst="rect">
            <a:avLst/>
          </a:prstGeom>
        </p:spPr>
      </p:pic>
      <p:sp>
        <p:nvSpPr>
          <p:cNvPr id="3" name="Content Placeholder 2">
            <a:extLst>
              <a:ext uri="{FF2B5EF4-FFF2-40B4-BE49-F238E27FC236}">
                <a16:creationId xmlns:a16="http://schemas.microsoft.com/office/drawing/2014/main" id="{14D0192C-F359-4B21-8059-1863AE82C818}"/>
              </a:ext>
            </a:extLst>
          </p:cNvPr>
          <p:cNvSpPr>
            <a:spLocks noGrp="1"/>
          </p:cNvSpPr>
          <p:nvPr>
            <p:ph sz="half" idx="1"/>
          </p:nvPr>
        </p:nvSpPr>
        <p:spPr>
          <a:xfrm>
            <a:off x="5279472" y="1828801"/>
            <a:ext cx="5844760" cy="3866048"/>
          </a:xfrm>
        </p:spPr>
        <p:txBody>
          <a:bodyPr vert="horz" lIns="91440" tIns="45720" rIns="91440" bIns="45720" rtlCol="0" anchor="ctr">
            <a:normAutofit/>
          </a:bodyPr>
          <a:lstStyle/>
          <a:p>
            <a:pPr marL="36900" indent="0">
              <a:buClr>
                <a:srgbClr val="FF9B19"/>
              </a:buClr>
              <a:buNone/>
            </a:pPr>
            <a:r>
              <a:rPr lang="en-US" sz="3600" dirty="0"/>
              <a:t>Keep up with the latest NASA STEM happenings by subscribing to the NASA EXPRESS newsletter.</a:t>
            </a:r>
          </a:p>
        </p:txBody>
      </p:sp>
      <p:pic>
        <p:nvPicPr>
          <p:cNvPr id="6" name="Content Placeholder 3" descr="NASA logo" title="NASA logo">
            <a:extLst>
              <a:ext uri="{FF2B5EF4-FFF2-40B4-BE49-F238E27FC236}">
                <a16:creationId xmlns:a16="http://schemas.microsoft.com/office/drawing/2014/main" id="{279B8063-E179-42A3-9D08-4D5EA39FF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769" y="69515"/>
            <a:ext cx="1167130" cy="1138990"/>
          </a:xfrm>
          <a:prstGeom prst="rect">
            <a:avLst/>
          </a:prstGeom>
          <a:effectLst>
            <a:outerShdw blurRad="25400" dir="17880000">
              <a:srgbClr val="000000">
                <a:alpha val="46000"/>
              </a:srgbClr>
            </a:outerShdw>
          </a:effectLst>
        </p:spPr>
      </p:pic>
      <p:pic>
        <p:nvPicPr>
          <p:cNvPr id="7" name="Picture 6" descr="CCRI logo" title="CCRI logo">
            <a:extLst>
              <a:ext uri="{FF2B5EF4-FFF2-40B4-BE49-F238E27FC236}">
                <a16:creationId xmlns:a16="http://schemas.microsoft.com/office/drawing/2014/main" id="{118F01DF-37C0-4E49-91E6-C1DE9D9FA97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65101" y="66307"/>
            <a:ext cx="1167130" cy="1167130"/>
          </a:xfrm>
          <a:prstGeom prst="rect">
            <a:avLst/>
          </a:prstGeom>
        </p:spPr>
      </p:pic>
    </p:spTree>
    <p:extLst>
      <p:ext uri="{BB962C8B-B14F-4D97-AF65-F5344CB8AC3E}">
        <p14:creationId xmlns:p14="http://schemas.microsoft.com/office/powerpoint/2010/main" val="500894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981200" y="446618"/>
            <a:ext cx="8229600" cy="314116"/>
          </a:xfrm>
        </p:spPr>
        <p:txBody>
          <a:bodyPr>
            <a:normAutofit fontScale="90000"/>
          </a:bodyPr>
          <a:lstStyle/>
          <a:p>
            <a:r>
              <a:rPr lang="en-US" sz="4400" b="1" dirty="0"/>
              <a:t>OSTEM</a:t>
            </a:r>
            <a:r>
              <a:rPr lang="en-US" sz="2700" cap="small" dirty="0">
                <a:solidFill>
                  <a:srgbClr val="004891"/>
                </a:solidFill>
                <a:latin typeface="Arial Narrow" panose="020B0606020202030204" pitchFamily="34" charset="0"/>
              </a:rPr>
              <a:t> </a:t>
            </a:r>
            <a:r>
              <a:rPr lang="en-US" sz="4400" b="1" dirty="0"/>
              <a:t>Internships Program</a:t>
            </a:r>
          </a:p>
        </p:txBody>
      </p:sp>
      <p:sp>
        <p:nvSpPr>
          <p:cNvPr id="4" name="Content Placeholder 3"/>
          <p:cNvSpPr>
            <a:spLocks noGrp="1"/>
          </p:cNvSpPr>
          <p:nvPr>
            <p:ph sz="half" idx="2"/>
          </p:nvPr>
        </p:nvSpPr>
        <p:spPr>
          <a:xfrm>
            <a:off x="1804788" y="1573138"/>
            <a:ext cx="4313956" cy="3810000"/>
          </a:xfrm>
        </p:spPr>
        <p:txBody>
          <a:bodyPr>
            <a:noAutofit/>
          </a:bodyPr>
          <a:lstStyle/>
          <a:p>
            <a:pPr marL="171450" indent="-171450">
              <a:buFont typeface="Arial" panose="020B0604020202020204" pitchFamily="34" charset="0"/>
              <a:buChar char="•"/>
            </a:pPr>
            <a:r>
              <a:rPr lang="en-US">
                <a:solidFill>
                  <a:schemeClr val="tx1"/>
                </a:solidFill>
                <a:ea typeface="+mn-lt"/>
                <a:cs typeface="+mn-lt"/>
              </a:rPr>
              <a:t>OSTEM Internships provide high school to graduate level students with research and other experiential learning opportunities across the agency</a:t>
            </a:r>
          </a:p>
          <a:p>
            <a:pPr marL="171450" indent="-171450">
              <a:buFont typeface="Arial" panose="020B0604020202020204" pitchFamily="34" charset="0"/>
              <a:buChar char="•"/>
            </a:pPr>
            <a:r>
              <a:rPr lang="en-US">
                <a:solidFill>
                  <a:schemeClr val="tx1"/>
                </a:solidFill>
                <a:ea typeface="+mn-lt"/>
                <a:cs typeface="+mn-lt"/>
              </a:rPr>
              <a:t>Internships are available for STEM and non-STEM students, up to 6 months post-graduation</a:t>
            </a:r>
          </a:p>
          <a:p>
            <a:pPr marL="171450" indent="-171450">
              <a:buFont typeface="Arial" panose="020B0604020202020204" pitchFamily="34" charset="0"/>
              <a:buChar char="•"/>
            </a:pPr>
            <a:r>
              <a:rPr lang="en-US">
                <a:solidFill>
                  <a:schemeClr val="tx1"/>
                </a:solidFill>
                <a:ea typeface="+mn-lt"/>
                <a:cs typeface="+mn-lt"/>
              </a:rPr>
              <a:t>3 internship sessions: spring, summer, and fall</a:t>
            </a:r>
          </a:p>
          <a:p>
            <a:pPr marL="171450" indent="-171450">
              <a:buFont typeface="Arial" panose="020B0604020202020204" pitchFamily="34" charset="0"/>
              <a:buChar char="•"/>
            </a:pPr>
            <a:r>
              <a:rPr lang="en-US">
                <a:solidFill>
                  <a:schemeClr val="tx1"/>
                </a:solidFill>
                <a:ea typeface="+mn-lt"/>
                <a:cs typeface="+mn-lt"/>
              </a:rPr>
              <a:t>Students participate in enrichment activities during internship.</a:t>
            </a:r>
          </a:p>
        </p:txBody>
      </p:sp>
      <p:sp>
        <p:nvSpPr>
          <p:cNvPr id="8" name="TextBox 7">
            <a:extLst>
              <a:ext uri="{FF2B5EF4-FFF2-40B4-BE49-F238E27FC236}">
                <a16:creationId xmlns:a16="http://schemas.microsoft.com/office/drawing/2014/main" id="{2046667F-728A-4E91-8829-100545A50651}"/>
              </a:ext>
            </a:extLst>
          </p:cNvPr>
          <p:cNvSpPr txBox="1"/>
          <p:nvPr/>
        </p:nvSpPr>
        <p:spPr>
          <a:xfrm>
            <a:off x="7035825" y="5383138"/>
            <a:ext cx="2871868" cy="523220"/>
          </a:xfrm>
          <a:prstGeom prst="rect">
            <a:avLst/>
          </a:prstGeom>
          <a:noFill/>
          <a:ln>
            <a:noFill/>
          </a:ln>
        </p:spPr>
        <p:txBody>
          <a:bodyPr wrap="square" rtlCol="0">
            <a:spAutoFit/>
          </a:bodyPr>
          <a:lstStyle/>
          <a:p>
            <a:pPr algn="ctr" defTabSz="685800">
              <a:defRPr/>
            </a:pPr>
            <a:r>
              <a:rPr lang="en-US" sz="2800" b="1" dirty="0">
                <a:solidFill>
                  <a:srgbClr val="FFC000"/>
                </a:solidFill>
                <a:latin typeface="Arial Narrow" panose="020B0606020202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intern.nasa.gov</a:t>
            </a:r>
            <a:endParaRPr lang="en-US" sz="2800" b="1" dirty="0">
              <a:solidFill>
                <a:srgbClr val="FFC000"/>
              </a:solidFill>
              <a:latin typeface="Arial Narrow" panose="020B0606020202030204" pitchFamily="34" charset="0"/>
              <a:cs typeface="Arial" panose="020B0604020202020204" pitchFamily="34" charset="0"/>
            </a:endParaRPr>
          </a:p>
        </p:txBody>
      </p:sp>
      <p:pic>
        <p:nvPicPr>
          <p:cNvPr id="14" name="Content Placeholder 13" descr="A young student shown working from home, sitting in front of his computer while looking down at his dog. &#10;">
            <a:extLst>
              <a:ext uri="{FF2B5EF4-FFF2-40B4-BE49-F238E27FC236}">
                <a16:creationId xmlns:a16="http://schemas.microsoft.com/office/drawing/2014/main" id="{EDD36388-52C8-458C-ADB5-9345A9918B30}"/>
              </a:ext>
            </a:extLst>
          </p:cNvPr>
          <p:cNvPicPr>
            <a:picLocks noGrp="1" noChangeAspect="1"/>
          </p:cNvPicPr>
          <p:nvPr>
            <p:ph sz="half" idx="1"/>
          </p:nvPr>
        </p:nvPicPr>
        <p:blipFill rotWithShape="1">
          <a:blip r:embed="rId4"/>
          <a:srcRect b="10714"/>
          <a:stretch/>
        </p:blipFill>
        <p:spPr>
          <a:xfrm>
            <a:off x="6452459" y="1573138"/>
            <a:ext cx="4038600" cy="2998862"/>
          </a:xfrm>
        </p:spPr>
      </p:pic>
      <p:pic>
        <p:nvPicPr>
          <p:cNvPr id="9" name="Content Placeholder 3" descr="NASA logo" title="NASA logo">
            <a:extLst>
              <a:ext uri="{FF2B5EF4-FFF2-40B4-BE49-F238E27FC236}">
                <a16:creationId xmlns:a16="http://schemas.microsoft.com/office/drawing/2014/main" id="{BF18F394-E170-4716-8435-55F030D1D7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69" y="69515"/>
            <a:ext cx="1167130" cy="1138990"/>
          </a:xfrm>
          <a:prstGeom prst="rect">
            <a:avLst/>
          </a:prstGeom>
          <a:effectLst>
            <a:outerShdw blurRad="25400" dir="17880000">
              <a:srgbClr val="000000">
                <a:alpha val="46000"/>
              </a:srgbClr>
            </a:outerShdw>
          </a:effectLst>
        </p:spPr>
      </p:pic>
    </p:spTree>
    <p:extLst>
      <p:ext uri="{BB962C8B-B14F-4D97-AF65-F5344CB8AC3E}">
        <p14:creationId xmlns:p14="http://schemas.microsoft.com/office/powerpoint/2010/main" val="33650661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6684" y="496040"/>
            <a:ext cx="8539273" cy="556127"/>
          </a:xfrm>
        </p:spPr>
        <p:txBody>
          <a:bodyPr>
            <a:normAutofit/>
          </a:bodyPr>
          <a:lstStyle/>
          <a:p>
            <a:r>
              <a:rPr lang="en-US" sz="2800" b="1" dirty="0">
                <a:solidFill>
                  <a:srgbClr val="FFFFCC"/>
                </a:solidFill>
                <a:latin typeface="+mn-lt"/>
                <a:ea typeface="+mn-ea"/>
                <a:cs typeface="+mn-cs"/>
              </a:rPr>
              <a:t>Links to resources</a:t>
            </a:r>
          </a:p>
        </p:txBody>
      </p:sp>
      <p:pic>
        <p:nvPicPr>
          <p:cNvPr id="5" name="Content Placeholder 4" descr="Blue sphere with the letters NASA in white, a white orbit passing around the A and the S and a red vector crossing the blue sphere. There are also tiny white stars all over the sphere." title="NASA meatball logo"/>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8837" y="0"/>
            <a:ext cx="2104334" cy="1052167"/>
          </a:xfrm>
        </p:spPr>
      </p:pic>
      <p:sp>
        <p:nvSpPr>
          <p:cNvPr id="3" name="TextBox 2" title="Links to educational resources"/>
          <p:cNvSpPr txBox="1"/>
          <p:nvPr/>
        </p:nvSpPr>
        <p:spPr>
          <a:xfrm>
            <a:off x="433672" y="1768545"/>
            <a:ext cx="12482111" cy="4801314"/>
          </a:xfrm>
          <a:prstGeom prst="rect">
            <a:avLst/>
          </a:prstGeom>
          <a:noFill/>
        </p:spPr>
        <p:txBody>
          <a:bodyPr wrap="square" rtlCol="0">
            <a:spAutoFit/>
          </a:bodyPr>
          <a:lstStyle/>
          <a:p>
            <a:r>
              <a:rPr lang="en-US" dirty="0"/>
              <a:t>Earth Minute: </a:t>
            </a:r>
            <a:r>
              <a:rPr lang="en-US" dirty="0">
                <a:hlinkClick r:id="rId4"/>
              </a:rPr>
              <a:t>https://climate.nasa.gov/climate_resource_center/earthminute</a:t>
            </a:r>
            <a:endParaRPr lang="en-US" dirty="0"/>
          </a:p>
          <a:p>
            <a:r>
              <a:rPr lang="en-US" dirty="0"/>
              <a:t>Earth Now : </a:t>
            </a:r>
            <a:r>
              <a:rPr lang="en-US" dirty="0">
                <a:hlinkClick r:id="rId5"/>
              </a:rPr>
              <a:t>https://climate.nasa.gov/earth-now/</a:t>
            </a:r>
            <a:endParaRPr lang="en-US" dirty="0"/>
          </a:p>
          <a:p>
            <a:r>
              <a:rPr lang="en-US" dirty="0"/>
              <a:t>BEST: </a:t>
            </a:r>
            <a:r>
              <a:rPr lang="en-US" dirty="0">
                <a:hlinkClick r:id="rId6"/>
              </a:rPr>
              <a:t>https://www.nasa.gov/audience/foreducators/best/activities.html</a:t>
            </a:r>
            <a:endParaRPr lang="en-US" dirty="0"/>
          </a:p>
          <a:p>
            <a:r>
              <a:rPr lang="en-US" dirty="0"/>
              <a:t>Earth Observatory Kids: </a:t>
            </a:r>
            <a:r>
              <a:rPr lang="en-US" dirty="0">
                <a:hlinkClick r:id="rId7"/>
              </a:rPr>
              <a:t>https://earthobservatory.nasa.gov/blogs/eokids/</a:t>
            </a:r>
            <a:endParaRPr lang="en-US" dirty="0"/>
          </a:p>
          <a:p>
            <a:r>
              <a:rPr lang="en-US" dirty="0"/>
              <a:t>Worldview: </a:t>
            </a:r>
            <a:r>
              <a:rPr lang="en-US" dirty="0">
                <a:hlinkClick r:id="rId8"/>
              </a:rPr>
              <a:t>https://worldview.earthdata.nasa.gov/</a:t>
            </a:r>
            <a:endParaRPr lang="en-US" dirty="0"/>
          </a:p>
          <a:p>
            <a:r>
              <a:rPr lang="en-US" dirty="0"/>
              <a:t>ARSET: </a:t>
            </a:r>
            <a:r>
              <a:rPr lang="en-US" dirty="0">
                <a:hlinkClick r:id="rId9"/>
              </a:rPr>
              <a:t>https://arset.gsfc.nasa.gov/</a:t>
            </a:r>
            <a:endParaRPr lang="en-US" dirty="0"/>
          </a:p>
          <a:p>
            <a:r>
              <a:rPr lang="en-US" dirty="0"/>
              <a:t>Commercial Crew: </a:t>
            </a:r>
            <a:r>
              <a:rPr lang="en-US" dirty="0">
                <a:hlinkClick r:id="rId10"/>
              </a:rPr>
              <a:t>https://www.nasa.gov/stem/nextgenstem/commercial_crew/commercial-crew-launch-kit.html</a:t>
            </a:r>
            <a:endParaRPr lang="en-US" dirty="0"/>
          </a:p>
          <a:p>
            <a:r>
              <a:rPr lang="en-US" dirty="0"/>
              <a:t>EPDC: </a:t>
            </a:r>
            <a:r>
              <a:rPr lang="en-US" dirty="0">
                <a:hlinkClick r:id="rId11"/>
              </a:rPr>
              <a:t>https://www.txstate-epdc.net/</a:t>
            </a:r>
            <a:endParaRPr lang="en-US" dirty="0"/>
          </a:p>
          <a:p>
            <a:r>
              <a:rPr lang="en-US" dirty="0"/>
              <a:t>GLOBE Observer @ Home: </a:t>
            </a:r>
            <a:r>
              <a:rPr lang="en-US" dirty="0">
                <a:hlinkClick r:id="rId12"/>
              </a:rPr>
              <a:t>https://observer.globe.gov/do-globe-observer/do-more/at-home</a:t>
            </a:r>
            <a:endParaRPr lang="en-US" dirty="0"/>
          </a:p>
          <a:p>
            <a:r>
              <a:rPr lang="en-US" dirty="0"/>
              <a:t>Scientific Visualization Studio: </a:t>
            </a:r>
            <a:r>
              <a:rPr lang="en-US" dirty="0">
                <a:hlinkClick r:id="rId13"/>
              </a:rPr>
              <a:t>https://svs.gsfc.nasa.gov/</a:t>
            </a:r>
            <a:endParaRPr lang="en-US" dirty="0"/>
          </a:p>
          <a:p>
            <a:r>
              <a:rPr lang="en-US" dirty="0"/>
              <a:t>My NASA Data: </a:t>
            </a:r>
            <a:r>
              <a:rPr lang="en-US" dirty="0">
                <a:hlinkClick r:id="rId14"/>
              </a:rPr>
              <a:t>https://mynasadata.larc.nasa.gov/</a:t>
            </a:r>
            <a:endParaRPr lang="en-US" dirty="0"/>
          </a:p>
          <a:p>
            <a:r>
              <a:rPr lang="en-US" dirty="0"/>
              <a:t>Climate Kids: </a:t>
            </a:r>
            <a:r>
              <a:rPr lang="en-US" dirty="0">
                <a:hlinkClick r:id="rId15"/>
              </a:rPr>
              <a:t>https://climatekids.nasa.gov/</a:t>
            </a:r>
            <a:endParaRPr lang="en-US" dirty="0"/>
          </a:p>
          <a:p>
            <a:r>
              <a:rPr lang="en-US" dirty="0"/>
              <a:t>NASA STEM @ Home: </a:t>
            </a:r>
            <a:r>
              <a:rPr lang="en-US" dirty="0">
                <a:hlinkClick r:id="rId16"/>
              </a:rPr>
              <a:t>https://www.nasa.gov/stem</a:t>
            </a:r>
            <a:endParaRPr lang="en-US" dirty="0"/>
          </a:p>
          <a:p>
            <a:r>
              <a:rPr lang="en-US" dirty="0"/>
              <a:t>NASA Express: </a:t>
            </a:r>
            <a:r>
              <a:rPr lang="en-US" dirty="0">
                <a:hlinkClick r:id="rId17"/>
              </a:rPr>
              <a:t>https://www.nasa.gov/stem/express</a:t>
            </a:r>
            <a:r>
              <a:rPr lang="en-US" dirty="0"/>
              <a:t> </a:t>
            </a:r>
          </a:p>
          <a:p>
            <a:endParaRPr lang="en-US" dirty="0"/>
          </a:p>
          <a:p>
            <a:endParaRPr lang="en-US" dirty="0"/>
          </a:p>
          <a:p>
            <a:endParaRPr lang="en-US" dirty="0"/>
          </a:p>
        </p:txBody>
      </p:sp>
    </p:spTree>
    <p:extLst>
      <p:ext uri="{BB962C8B-B14F-4D97-AF65-F5344CB8AC3E}">
        <p14:creationId xmlns:p14="http://schemas.microsoft.com/office/powerpoint/2010/main" val="13751806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3139" y="236470"/>
            <a:ext cx="1220836" cy="1006641"/>
          </a:xfrm>
          <a:prstGeom prst="rect">
            <a:avLst/>
          </a:prstGeom>
        </p:spPr>
      </p:pic>
      <p:sp>
        <p:nvSpPr>
          <p:cNvPr id="10" name="Title 1"/>
          <p:cNvSpPr>
            <a:spLocks noGrp="1"/>
          </p:cNvSpPr>
          <p:nvPr>
            <p:ph type="title"/>
          </p:nvPr>
        </p:nvSpPr>
        <p:spPr>
          <a:xfrm>
            <a:off x="1926571" y="739791"/>
            <a:ext cx="5834811" cy="321920"/>
          </a:xfrm>
        </p:spPr>
        <p:txBody>
          <a:bodyPr>
            <a:noAutofit/>
          </a:bodyPr>
          <a:lstStyle/>
          <a:p>
            <a:pPr algn="l"/>
            <a:r>
              <a:rPr lang="en-US" sz="2800" b="1" dirty="0">
                <a:solidFill>
                  <a:srgbClr val="FFFFCC"/>
                </a:solidFill>
                <a:latin typeface="+mn-lt"/>
                <a:ea typeface="+mn-ea"/>
                <a:cs typeface="+mn-cs"/>
              </a:rPr>
              <a:t>Contacts</a:t>
            </a:r>
          </a:p>
        </p:txBody>
      </p:sp>
      <p:pic>
        <p:nvPicPr>
          <p:cNvPr id="8" name="Picture 7" descr="A person wearing a suit and tie smiling at the camera&#10;&#10;">
            <a:extLst>
              <a:ext uri="{FF2B5EF4-FFF2-40B4-BE49-F238E27FC236}">
                <a16:creationId xmlns:a16="http://schemas.microsoft.com/office/drawing/2014/main" id="{D32D62C1-A78B-4685-BEB0-A9318115423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1203" y="1911838"/>
            <a:ext cx="1870736" cy="3034321"/>
          </a:xfrm>
          <a:prstGeom prst="rect">
            <a:avLst/>
          </a:prstGeom>
        </p:spPr>
      </p:pic>
      <p:sp>
        <p:nvSpPr>
          <p:cNvPr id="14" name="Content Placeholder 2">
            <a:extLst>
              <a:ext uri="{FF2B5EF4-FFF2-40B4-BE49-F238E27FC236}">
                <a16:creationId xmlns:a16="http://schemas.microsoft.com/office/drawing/2014/main" id="{323A5DCD-0FF1-4AC2-901C-935DE15E7F16}"/>
              </a:ext>
            </a:extLst>
          </p:cNvPr>
          <p:cNvSpPr txBox="1">
            <a:spLocks/>
          </p:cNvSpPr>
          <p:nvPr/>
        </p:nvSpPr>
        <p:spPr>
          <a:xfrm>
            <a:off x="3794860" y="1472769"/>
            <a:ext cx="3832299" cy="3912461"/>
          </a:xfrm>
          <a:prstGeom prst="rect">
            <a:avLst/>
          </a:prstGeom>
        </p:spPr>
        <p:txBody>
          <a:bodyPr vert="horz" lIns="91440" tIns="45720" rIns="91440" bIns="45720" rtlCol="0">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endParaRPr lang="en-US" b="1" i="1" dirty="0">
              <a:solidFill>
                <a:schemeClr val="accent1"/>
              </a:solidFill>
              <a:latin typeface="Arial Narrow" pitchFamily="34" charset="0"/>
            </a:endParaRPr>
          </a:p>
          <a:p>
            <a:pPr>
              <a:lnSpc>
                <a:spcPct val="120000"/>
              </a:lnSpc>
              <a:buFont typeface="Arial" panose="020B0604020202020204" pitchFamily="34" charset="0"/>
              <a:buNone/>
            </a:pPr>
            <a:r>
              <a:rPr lang="en-US" sz="5000" b="1" dirty="0">
                <a:ln>
                  <a:solidFill>
                    <a:schemeClr val="bg1">
                      <a:lumMod val="75000"/>
                      <a:lumOff val="25000"/>
                      <a:alpha val="10000"/>
                    </a:schemeClr>
                  </a:solidFill>
                </a:ln>
                <a:solidFill>
                  <a:schemeClr val="tx1">
                    <a:lumMod val="75000"/>
                    <a:lumOff val="25000"/>
                  </a:schemeClr>
                </a:solidFill>
                <a:effectLst>
                  <a:outerShdw blurRad="9525" dist="25400" dir="14640000" algn="tl" rotWithShape="0">
                    <a:schemeClr val="bg1">
                      <a:alpha val="30000"/>
                    </a:schemeClr>
                  </a:outerShdw>
                </a:effectLst>
                <a:latin typeface="Arial Narrow" pitchFamily="34" charset="0"/>
              </a:rPr>
              <a:t>Matthew Pearce</a:t>
            </a:r>
          </a:p>
          <a:p>
            <a:pPr>
              <a:lnSpc>
                <a:spcPct val="120000"/>
              </a:lnSpc>
              <a:buFont typeface="Arial" panose="020B0604020202020204" pitchFamily="34" charset="0"/>
              <a:buNone/>
            </a:pPr>
            <a:r>
              <a:rPr lang="en-US" sz="5000" b="1" dirty="0">
                <a:ln>
                  <a:solidFill>
                    <a:schemeClr val="bg1">
                      <a:lumMod val="75000"/>
                      <a:lumOff val="25000"/>
                      <a:alpha val="10000"/>
                    </a:schemeClr>
                  </a:solidFill>
                </a:ln>
                <a:solidFill>
                  <a:schemeClr val="tx1">
                    <a:lumMod val="75000"/>
                    <a:lumOff val="25000"/>
                  </a:schemeClr>
                </a:solidFill>
                <a:effectLst>
                  <a:outerShdw blurRad="9525" dist="25400" dir="14640000" algn="tl" rotWithShape="0">
                    <a:schemeClr val="bg1">
                      <a:alpha val="30000"/>
                    </a:schemeClr>
                  </a:outerShdw>
                </a:effectLst>
                <a:latin typeface="Arial Narrow" pitchFamily="34" charset="0"/>
              </a:rPr>
              <a:t>Education Program Specialist</a:t>
            </a:r>
          </a:p>
          <a:p>
            <a:pPr>
              <a:lnSpc>
                <a:spcPct val="120000"/>
              </a:lnSpc>
              <a:buNone/>
            </a:pPr>
            <a:r>
              <a:rPr lang="en-US" sz="5000" b="1" dirty="0">
                <a:ln>
                  <a:solidFill>
                    <a:schemeClr val="bg1">
                      <a:lumMod val="75000"/>
                      <a:lumOff val="25000"/>
                      <a:alpha val="10000"/>
                    </a:schemeClr>
                  </a:solidFill>
                </a:ln>
                <a:solidFill>
                  <a:schemeClr val="tx1">
                    <a:lumMod val="75000"/>
                    <a:lumOff val="25000"/>
                  </a:schemeClr>
                </a:solidFill>
                <a:effectLst>
                  <a:outerShdw blurRad="9525" dist="25400" dir="14640000" algn="tl" rotWithShape="0">
                    <a:schemeClr val="bg1">
                      <a:alpha val="30000"/>
                    </a:schemeClr>
                  </a:outerShdw>
                </a:effectLst>
                <a:latin typeface="Arial Narrow" pitchFamily="34" charset="0"/>
              </a:rPr>
              <a:t>Office of STEM Engagement</a:t>
            </a:r>
          </a:p>
          <a:p>
            <a:pPr>
              <a:lnSpc>
                <a:spcPct val="120000"/>
              </a:lnSpc>
              <a:buFont typeface="Arial" panose="020B0604020202020204" pitchFamily="34" charset="0"/>
              <a:buNone/>
            </a:pPr>
            <a:r>
              <a:rPr lang="en-US" sz="5000" b="1" dirty="0">
                <a:ln>
                  <a:solidFill>
                    <a:schemeClr val="bg1">
                      <a:lumMod val="75000"/>
                      <a:lumOff val="25000"/>
                      <a:alpha val="10000"/>
                    </a:schemeClr>
                  </a:solidFill>
                </a:ln>
                <a:solidFill>
                  <a:schemeClr val="tx1">
                    <a:lumMod val="75000"/>
                    <a:lumOff val="25000"/>
                  </a:schemeClr>
                </a:solidFill>
                <a:effectLst>
                  <a:outerShdw blurRad="9525" dist="25400" dir="14640000" algn="tl" rotWithShape="0">
                    <a:schemeClr val="bg1">
                      <a:alpha val="30000"/>
                    </a:schemeClr>
                  </a:outerShdw>
                </a:effectLst>
                <a:latin typeface="Arial Narrow" pitchFamily="34" charset="0"/>
              </a:rPr>
              <a:t>Goddard Institute for Space Studies</a:t>
            </a:r>
          </a:p>
          <a:p>
            <a:pPr>
              <a:lnSpc>
                <a:spcPct val="120000"/>
              </a:lnSpc>
              <a:buNone/>
            </a:pPr>
            <a:r>
              <a:rPr lang="en-US" sz="5000" b="1" dirty="0">
                <a:ln>
                  <a:solidFill>
                    <a:schemeClr val="bg1">
                      <a:lumMod val="75000"/>
                      <a:lumOff val="25000"/>
                      <a:alpha val="10000"/>
                    </a:schemeClr>
                  </a:solidFill>
                </a:ln>
                <a:solidFill>
                  <a:schemeClr val="tx1">
                    <a:lumMod val="75000"/>
                    <a:lumOff val="25000"/>
                  </a:schemeClr>
                </a:solidFill>
                <a:effectLst>
                  <a:outerShdw blurRad="9525" dist="25400" dir="14640000" algn="tl" rotWithShape="0">
                    <a:schemeClr val="bg1">
                      <a:alpha val="30000"/>
                    </a:schemeClr>
                  </a:outerShdw>
                </a:effectLst>
                <a:latin typeface="Arial Narrow" pitchFamily="34" charset="0"/>
              </a:rPr>
              <a:t>Goddard Space Flight Center</a:t>
            </a:r>
          </a:p>
          <a:p>
            <a:pPr>
              <a:lnSpc>
                <a:spcPct val="120000"/>
              </a:lnSpc>
              <a:buFont typeface="Arial" panose="020B0604020202020204" pitchFamily="34" charset="0"/>
              <a:buNone/>
            </a:pPr>
            <a:r>
              <a:rPr lang="en-US" sz="5000" b="1" dirty="0">
                <a:ln>
                  <a:solidFill>
                    <a:schemeClr val="bg1">
                      <a:lumMod val="75000"/>
                      <a:lumOff val="25000"/>
                      <a:alpha val="10000"/>
                    </a:schemeClr>
                  </a:solidFill>
                </a:ln>
                <a:solidFill>
                  <a:schemeClr val="tx1">
                    <a:lumMod val="75000"/>
                    <a:lumOff val="25000"/>
                  </a:schemeClr>
                </a:solidFill>
                <a:effectLst>
                  <a:outerShdw blurRad="9525" dist="25400" dir="14640000" algn="tl" rotWithShape="0">
                    <a:schemeClr val="bg1">
                      <a:alpha val="30000"/>
                    </a:schemeClr>
                  </a:outerShdw>
                </a:effectLst>
                <a:latin typeface="Arial Narrow" pitchFamily="34" charset="0"/>
              </a:rPr>
              <a:t>Headquarters</a:t>
            </a:r>
          </a:p>
          <a:p>
            <a:pPr>
              <a:lnSpc>
                <a:spcPct val="120000"/>
              </a:lnSpc>
              <a:buFont typeface="Arial" panose="020B0604020202020204" pitchFamily="34" charset="0"/>
              <a:buNone/>
            </a:pPr>
            <a:r>
              <a:rPr lang="en-US" sz="5000" b="1" dirty="0">
                <a:ln>
                  <a:solidFill>
                    <a:schemeClr val="bg1">
                      <a:lumMod val="75000"/>
                      <a:lumOff val="25000"/>
                      <a:alpha val="10000"/>
                    </a:schemeClr>
                  </a:solidFill>
                </a:ln>
                <a:solidFill>
                  <a:schemeClr val="tx1">
                    <a:lumMod val="75000"/>
                    <a:lumOff val="25000"/>
                  </a:schemeClr>
                </a:solidFill>
                <a:effectLst>
                  <a:outerShdw blurRad="9525" dist="25400" dir="14640000" algn="tl" rotWithShape="0">
                    <a:schemeClr val="bg1">
                      <a:alpha val="30000"/>
                    </a:schemeClr>
                  </a:outerShdw>
                </a:effectLst>
                <a:latin typeface="Arial Narrow" pitchFamily="34" charset="0"/>
              </a:rPr>
              <a:t>646-419-0144</a:t>
            </a:r>
          </a:p>
          <a:p>
            <a:pPr>
              <a:buFont typeface="Arial" panose="020B0604020202020204" pitchFamily="34" charset="0"/>
              <a:buNone/>
            </a:pPr>
            <a:r>
              <a:rPr lang="en-US" sz="5200" dirty="0">
                <a:solidFill>
                  <a:schemeClr val="accent5"/>
                </a:solidFill>
                <a:latin typeface="Arial Narrow" pitchFamily="34" charset="0"/>
                <a:hlinkClick r:id="rId5">
                  <a:extLst>
                    <a:ext uri="{A12FA001-AC4F-418D-AE19-62706E023703}">
                      <ahyp:hlinkClr xmlns:ahyp="http://schemas.microsoft.com/office/drawing/2018/hyperlinkcolor" val="tx"/>
                    </a:ext>
                  </a:extLst>
                </a:hlinkClick>
              </a:rPr>
              <a:t>matthew.d.pearce@nasa.gov</a:t>
            </a:r>
            <a:endParaRPr lang="en-US" sz="5200" dirty="0">
              <a:solidFill>
                <a:schemeClr val="accent5"/>
              </a:solidFill>
              <a:latin typeface="Arial Narrow" pitchFamily="34" charset="0"/>
            </a:endParaRPr>
          </a:p>
          <a:p>
            <a:endParaRPr lang="en-US" sz="2000" dirty="0">
              <a:solidFill>
                <a:schemeClr val="accent1"/>
              </a:solidFill>
              <a:latin typeface="Arial Narrow" pitchFamily="34" charset="0"/>
            </a:endParaRPr>
          </a:p>
          <a:p>
            <a:endParaRPr lang="en-US" sz="2000" dirty="0">
              <a:solidFill>
                <a:schemeClr val="accent1"/>
              </a:solidFill>
              <a:latin typeface="Arial Narrow" pitchFamily="34" charset="0"/>
            </a:endParaRPr>
          </a:p>
          <a:p>
            <a:endParaRPr lang="en-US" sz="1600" dirty="0">
              <a:solidFill>
                <a:schemeClr val="accent1"/>
              </a:solidFill>
              <a:latin typeface="Arial Narrow" pitchFamily="34" charset="0"/>
            </a:endParaRPr>
          </a:p>
        </p:txBody>
      </p:sp>
    </p:spTree>
    <p:extLst>
      <p:ext uri="{BB962C8B-B14F-4D97-AF65-F5344CB8AC3E}">
        <p14:creationId xmlns:p14="http://schemas.microsoft.com/office/powerpoint/2010/main" val="20155578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16F89-DA1F-4FD5-9096-918F89A22C43}"/>
              </a:ext>
            </a:extLst>
          </p:cNvPr>
          <p:cNvSpPr>
            <a:spLocks noGrp="1"/>
          </p:cNvSpPr>
          <p:nvPr>
            <p:ph type="title"/>
          </p:nvPr>
        </p:nvSpPr>
        <p:spPr>
          <a:xfrm>
            <a:off x="2790519" y="1056717"/>
            <a:ext cx="6600307" cy="970450"/>
          </a:xfrm>
        </p:spPr>
        <p:txBody>
          <a:bodyPr>
            <a:normAutofit fontScale="90000"/>
          </a:bodyPr>
          <a:lstStyle/>
          <a:p>
            <a:r>
              <a:rPr lang="en-US" sz="6000" b="1" dirty="0">
                <a:solidFill>
                  <a:schemeClr val="accent2">
                    <a:lumMod val="20000"/>
                    <a:lumOff val="80000"/>
                  </a:schemeClr>
                </a:solidFill>
              </a:rPr>
              <a:t>Thank You</a:t>
            </a:r>
          </a:p>
        </p:txBody>
      </p:sp>
      <p:pic>
        <p:nvPicPr>
          <p:cNvPr id="5" name="Content Placeholder 3" descr="NASA logo" title="NASA logo">
            <a:extLst>
              <a:ext uri="{FF2B5EF4-FFF2-40B4-BE49-F238E27FC236}">
                <a16:creationId xmlns:a16="http://schemas.microsoft.com/office/drawing/2014/main" id="{248E841F-01CB-4445-837C-1BF2098574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68" y="69514"/>
            <a:ext cx="2210139" cy="2156851"/>
          </a:xfrm>
          <a:prstGeom prst="rect">
            <a:avLst/>
          </a:prstGeom>
          <a:effectLst>
            <a:outerShdw blurRad="25400" dir="17880000">
              <a:srgbClr val="000000">
                <a:alpha val="46000"/>
              </a:srgbClr>
            </a:outerShdw>
          </a:effectLst>
        </p:spPr>
      </p:pic>
      <p:pic>
        <p:nvPicPr>
          <p:cNvPr id="6" name="Picture 5" descr="CCRI logo" title="CCRI logo">
            <a:extLst>
              <a:ext uri="{FF2B5EF4-FFF2-40B4-BE49-F238E27FC236}">
                <a16:creationId xmlns:a16="http://schemas.microsoft.com/office/drawing/2014/main" id="{7855755B-3849-4F3E-AC81-214E566164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1438" y="66306"/>
            <a:ext cx="2220793" cy="2220793"/>
          </a:xfrm>
          <a:prstGeom prst="rect">
            <a:avLst/>
          </a:prstGeom>
        </p:spPr>
      </p:pic>
      <p:sp>
        <p:nvSpPr>
          <p:cNvPr id="7" name="Content Placeholder 6">
            <a:extLst>
              <a:ext uri="{FF2B5EF4-FFF2-40B4-BE49-F238E27FC236}">
                <a16:creationId xmlns:a16="http://schemas.microsoft.com/office/drawing/2014/main" id="{2C4BDC25-CC78-44C7-8E75-A7DA2608F790}"/>
              </a:ext>
            </a:extLst>
          </p:cNvPr>
          <p:cNvSpPr>
            <a:spLocks noGrp="1"/>
          </p:cNvSpPr>
          <p:nvPr>
            <p:ph sz="half" idx="1"/>
          </p:nvPr>
        </p:nvSpPr>
        <p:spPr>
          <a:xfrm>
            <a:off x="4514547" y="2356403"/>
            <a:ext cx="3162905" cy="2758240"/>
          </a:xfrm>
        </p:spPr>
        <p:txBody>
          <a:bodyPr/>
          <a:lstStyle/>
          <a:p>
            <a:pPr marL="36900" indent="0" algn="ctr">
              <a:buNone/>
            </a:pPr>
            <a:r>
              <a:rPr lang="en-US" dirty="0"/>
              <a:t>Elana Resnick</a:t>
            </a:r>
          </a:p>
          <a:p>
            <a:pPr marL="36900" indent="0" algn="ctr">
              <a:buNone/>
            </a:pPr>
            <a:r>
              <a:rPr lang="en-US" dirty="0" err="1"/>
              <a:t>resnickem@gmail.com</a:t>
            </a:r>
            <a:endParaRPr lang="en-US" dirty="0"/>
          </a:p>
          <a:p>
            <a:pPr marL="36900" indent="0" algn="ctr">
              <a:buNone/>
            </a:pPr>
            <a:endParaRPr lang="en-US" dirty="0"/>
          </a:p>
          <a:p>
            <a:pPr marL="36900" indent="0" algn="ctr">
              <a:buNone/>
            </a:pPr>
            <a:endParaRPr lang="en-US" dirty="0"/>
          </a:p>
        </p:txBody>
      </p:sp>
      <p:pic>
        <p:nvPicPr>
          <p:cNvPr id="4" name="Picture 3" descr="Text&#10;&#10;Description automatically generated">
            <a:extLst>
              <a:ext uri="{FF2B5EF4-FFF2-40B4-BE49-F238E27FC236}">
                <a16:creationId xmlns:a16="http://schemas.microsoft.com/office/drawing/2014/main" id="{DBAE592D-94D2-0610-4541-FD474A60E4FB}"/>
              </a:ext>
            </a:extLst>
          </p:cNvPr>
          <p:cNvPicPr>
            <a:picLocks noChangeAspect="1"/>
          </p:cNvPicPr>
          <p:nvPr/>
        </p:nvPicPr>
        <p:blipFill rotWithShape="1">
          <a:blip r:embed="rId5"/>
          <a:srcRect r="1522"/>
          <a:stretch/>
        </p:blipFill>
        <p:spPr>
          <a:xfrm>
            <a:off x="87437" y="4185360"/>
            <a:ext cx="12006470" cy="2611675"/>
          </a:xfrm>
          <a:prstGeom prst="rect">
            <a:avLst/>
          </a:prstGeom>
        </p:spPr>
      </p:pic>
      <p:pic>
        <p:nvPicPr>
          <p:cNvPr id="9" name="Picture 8" descr="A group of people posing for a photo&#10;&#10;Description automatically generated">
            <a:extLst>
              <a:ext uri="{FF2B5EF4-FFF2-40B4-BE49-F238E27FC236}">
                <a16:creationId xmlns:a16="http://schemas.microsoft.com/office/drawing/2014/main" id="{A7DC3EEC-8FCE-A47B-3774-6B818BDC5C99}"/>
              </a:ext>
            </a:extLst>
          </p:cNvPr>
          <p:cNvPicPr>
            <a:picLocks noChangeAspect="1"/>
          </p:cNvPicPr>
          <p:nvPr/>
        </p:nvPicPr>
        <p:blipFill>
          <a:blip r:embed="rId6"/>
          <a:stretch>
            <a:fillRect/>
          </a:stretch>
        </p:blipFill>
        <p:spPr>
          <a:xfrm>
            <a:off x="98092" y="2237123"/>
            <a:ext cx="3810000" cy="1905000"/>
          </a:xfrm>
          <a:prstGeom prst="rect">
            <a:avLst/>
          </a:prstGeom>
        </p:spPr>
      </p:pic>
      <p:pic>
        <p:nvPicPr>
          <p:cNvPr id="11" name="Picture 10" descr="A collage of people&#10;&#10;Description automatically generated with low confidence">
            <a:extLst>
              <a:ext uri="{FF2B5EF4-FFF2-40B4-BE49-F238E27FC236}">
                <a16:creationId xmlns:a16="http://schemas.microsoft.com/office/drawing/2014/main" id="{388FC2CF-9906-DBB8-68F3-EF53045CF58F}"/>
              </a:ext>
            </a:extLst>
          </p:cNvPr>
          <p:cNvPicPr>
            <a:picLocks noChangeAspect="1"/>
          </p:cNvPicPr>
          <p:nvPr/>
        </p:nvPicPr>
        <p:blipFill>
          <a:blip r:embed="rId7"/>
          <a:stretch>
            <a:fillRect/>
          </a:stretch>
        </p:blipFill>
        <p:spPr>
          <a:xfrm>
            <a:off x="8283907" y="2153432"/>
            <a:ext cx="3713072" cy="1962623"/>
          </a:xfrm>
          <a:prstGeom prst="rect">
            <a:avLst/>
          </a:prstGeom>
        </p:spPr>
      </p:pic>
    </p:spTree>
    <p:extLst>
      <p:ext uri="{BB962C8B-B14F-4D97-AF65-F5344CB8AC3E}">
        <p14:creationId xmlns:p14="http://schemas.microsoft.com/office/powerpoint/2010/main" val="13388017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BDFF9-E43F-58C1-5998-A16F91094373}"/>
              </a:ext>
            </a:extLst>
          </p:cNvPr>
          <p:cNvSpPr>
            <a:spLocks noGrp="1"/>
          </p:cNvSpPr>
          <p:nvPr>
            <p:ph type="title"/>
          </p:nvPr>
        </p:nvSpPr>
        <p:spPr>
          <a:xfrm>
            <a:off x="913795" y="1113183"/>
            <a:ext cx="10353762" cy="970450"/>
          </a:xfrm>
        </p:spPr>
        <p:txBody>
          <a:bodyPr/>
          <a:lstStyle/>
          <a:p>
            <a:r>
              <a:rPr lang="en-US" dirty="0"/>
              <a:t>CCMC</a:t>
            </a:r>
          </a:p>
        </p:txBody>
      </p:sp>
      <p:sp>
        <p:nvSpPr>
          <p:cNvPr id="3" name="Content Placeholder 2">
            <a:extLst>
              <a:ext uri="{FF2B5EF4-FFF2-40B4-BE49-F238E27FC236}">
                <a16:creationId xmlns:a16="http://schemas.microsoft.com/office/drawing/2014/main" id="{DDFE5585-0861-0A2B-E1ED-863616C7366F}"/>
              </a:ext>
            </a:extLst>
          </p:cNvPr>
          <p:cNvSpPr>
            <a:spLocks noGrp="1"/>
          </p:cNvSpPr>
          <p:nvPr>
            <p:ph sz="half" idx="1"/>
          </p:nvPr>
        </p:nvSpPr>
        <p:spPr>
          <a:xfrm>
            <a:off x="873937" y="2160395"/>
            <a:ext cx="5060497" cy="4058750"/>
          </a:xfrm>
        </p:spPr>
        <p:txBody>
          <a:bodyPr/>
          <a:lstStyle/>
          <a:p>
            <a:r>
              <a:rPr lang="en-US" dirty="0">
                <a:effectLst/>
              </a:rPr>
              <a:t>Mission: To enable, support, and perform research for next generation space science and operational space weather models through an interagency partnership.</a:t>
            </a:r>
          </a:p>
          <a:p>
            <a:endParaRPr lang="en-US" dirty="0"/>
          </a:p>
        </p:txBody>
      </p:sp>
      <p:sp>
        <p:nvSpPr>
          <p:cNvPr id="4" name="Content Placeholder 3">
            <a:extLst>
              <a:ext uri="{FF2B5EF4-FFF2-40B4-BE49-F238E27FC236}">
                <a16:creationId xmlns:a16="http://schemas.microsoft.com/office/drawing/2014/main" id="{8FB559F5-C6D8-DDCC-0BEE-8B4DA1989CDC}"/>
              </a:ext>
            </a:extLst>
          </p:cNvPr>
          <p:cNvSpPr>
            <a:spLocks noGrp="1"/>
          </p:cNvSpPr>
          <p:nvPr>
            <p:ph sz="half" idx="2"/>
          </p:nvPr>
        </p:nvSpPr>
        <p:spPr>
          <a:xfrm>
            <a:off x="6208655" y="2160395"/>
            <a:ext cx="5064665" cy="4058751"/>
          </a:xfrm>
        </p:spPr>
        <p:txBody>
          <a:bodyPr/>
          <a:lstStyle/>
          <a:p>
            <a:r>
              <a:rPr lang="en-US" dirty="0">
                <a:effectLst/>
              </a:rPr>
              <a:t>Goal: Develop and execute next generation research models in support of the advancement of space sciences and deployment of new operational space weather capabilities.</a:t>
            </a:r>
          </a:p>
          <a:p>
            <a:endParaRPr lang="en-US" dirty="0"/>
          </a:p>
        </p:txBody>
      </p:sp>
      <p:pic>
        <p:nvPicPr>
          <p:cNvPr id="2050" name="Picture 2" descr="NASA">
            <a:extLst>
              <a:ext uri="{FF2B5EF4-FFF2-40B4-BE49-F238E27FC236}">
                <a16:creationId xmlns:a16="http://schemas.microsoft.com/office/drawing/2014/main" id="{73900DE3-D704-C1B6-314A-055B273108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417" y="1113183"/>
            <a:ext cx="1253656" cy="1253656"/>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Image result for air force materiel command logo">
            <a:extLst>
              <a:ext uri="{FF2B5EF4-FFF2-40B4-BE49-F238E27FC236}">
                <a16:creationId xmlns:a16="http://schemas.microsoft.com/office/drawing/2014/main" id="{1E5EB188-C1CC-C9C2-5BFF-B5ECDCF0B8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716" y="5202776"/>
            <a:ext cx="1161335" cy="1152920"/>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Image result for air force office of scientific research logo">
            <a:extLst>
              <a:ext uri="{FF2B5EF4-FFF2-40B4-BE49-F238E27FC236}">
                <a16:creationId xmlns:a16="http://schemas.microsoft.com/office/drawing/2014/main" id="{C4FED7DB-5624-C59C-6657-EB79F10CCE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5761" y="5195884"/>
            <a:ext cx="1171076" cy="1152920"/>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Image result for air force research lab logo">
            <a:extLst>
              <a:ext uri="{FF2B5EF4-FFF2-40B4-BE49-F238E27FC236}">
                <a16:creationId xmlns:a16="http://schemas.microsoft.com/office/drawing/2014/main" id="{B0000F2C-225D-46C7-3950-B5E16D9BBE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1471" y="5195884"/>
            <a:ext cx="1207095" cy="1179867"/>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Image result for air force weather agency logo">
            <a:extLst>
              <a:ext uri="{FF2B5EF4-FFF2-40B4-BE49-F238E27FC236}">
                <a16:creationId xmlns:a16="http://schemas.microsoft.com/office/drawing/2014/main" id="{691B8CB5-D992-14CD-5768-69CE8F1113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10186" y="5182721"/>
            <a:ext cx="1202424" cy="1193030"/>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8" descr="Image result for noaa logo">
            <a:extLst>
              <a:ext uri="{FF2B5EF4-FFF2-40B4-BE49-F238E27FC236}">
                <a16:creationId xmlns:a16="http://schemas.microsoft.com/office/drawing/2014/main" id="{215266B2-D5CE-AF0D-1F50-3745C3BE923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3410" y="5189302"/>
            <a:ext cx="1193030" cy="1193030"/>
          </a:xfrm>
          <a:prstGeom prst="rect">
            <a:avLst/>
          </a:prstGeom>
          <a:noFill/>
          <a:extLst>
            <a:ext uri="{909E8E84-426E-40DD-AFC4-6F175D3DCCD1}">
              <a14:hiddenFill xmlns:a14="http://schemas.microsoft.com/office/drawing/2010/main">
                <a:solidFill>
                  <a:srgbClr val="FFFFFF"/>
                </a:solidFill>
              </a14:hiddenFill>
            </a:ext>
          </a:extLst>
        </p:spPr>
      </p:pic>
      <p:pic>
        <p:nvPicPr>
          <p:cNvPr id="2078" name="Picture 30" descr="Image result for office of naval research logo">
            <a:extLst>
              <a:ext uri="{FF2B5EF4-FFF2-40B4-BE49-F238E27FC236}">
                <a16:creationId xmlns:a16="http://schemas.microsoft.com/office/drawing/2014/main" id="{7E17174B-804D-0F27-900F-C7AB15003F3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05369" y="5248163"/>
            <a:ext cx="2269475" cy="103519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picture containing text, transport, wheel, gear&#10;&#10;Description automatically generated">
            <a:extLst>
              <a:ext uri="{FF2B5EF4-FFF2-40B4-BE49-F238E27FC236}">
                <a16:creationId xmlns:a16="http://schemas.microsoft.com/office/drawing/2014/main" id="{27B47DF9-D83B-126B-6861-D8602A11F41D}"/>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10626383" y="1113183"/>
            <a:ext cx="1334604" cy="1334604"/>
          </a:xfrm>
          <a:prstGeom prst="rect">
            <a:avLst/>
          </a:prstGeom>
        </p:spPr>
      </p:pic>
      <p:pic>
        <p:nvPicPr>
          <p:cNvPr id="14" name="Picture 13" descr="Logo&#10;&#10;Description automatically generated">
            <a:extLst>
              <a:ext uri="{FF2B5EF4-FFF2-40B4-BE49-F238E27FC236}">
                <a16:creationId xmlns:a16="http://schemas.microsoft.com/office/drawing/2014/main" id="{C1515812-4197-A4F9-587A-177267B5AA79}"/>
              </a:ext>
            </a:extLst>
          </p:cNvPr>
          <p:cNvPicPr>
            <a:picLocks noChangeAspect="1"/>
          </p:cNvPicPr>
          <p:nvPr/>
        </p:nvPicPr>
        <p:blipFill>
          <a:blip r:embed="rId11"/>
          <a:stretch>
            <a:fillRect/>
          </a:stretch>
        </p:blipFill>
        <p:spPr>
          <a:xfrm>
            <a:off x="0" y="-973"/>
            <a:ext cx="12192000" cy="1181100"/>
          </a:xfrm>
          <a:prstGeom prst="rect">
            <a:avLst/>
          </a:prstGeom>
        </p:spPr>
      </p:pic>
    </p:spTree>
    <p:extLst>
      <p:ext uri="{BB962C8B-B14F-4D97-AF65-F5344CB8AC3E}">
        <p14:creationId xmlns:p14="http://schemas.microsoft.com/office/powerpoint/2010/main" val="11764240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with low confidence">
            <a:extLst>
              <a:ext uri="{FF2B5EF4-FFF2-40B4-BE49-F238E27FC236}">
                <a16:creationId xmlns:a16="http://schemas.microsoft.com/office/drawing/2014/main" id="{E0E1A1D9-2B8E-C93F-CF0D-9D0E51A78B01}"/>
              </a:ext>
            </a:extLst>
          </p:cNvPr>
          <p:cNvPicPr>
            <a:picLocks noChangeAspect="1"/>
          </p:cNvPicPr>
          <p:nvPr/>
        </p:nvPicPr>
        <p:blipFill>
          <a:blip r:embed="rId3"/>
          <a:stretch>
            <a:fillRect/>
          </a:stretch>
        </p:blipFill>
        <p:spPr>
          <a:xfrm>
            <a:off x="13818" y="0"/>
            <a:ext cx="12164363" cy="6858000"/>
          </a:xfrm>
          <a:prstGeom prst="rect">
            <a:avLst/>
          </a:prstGeom>
        </p:spPr>
      </p:pic>
    </p:spTree>
    <p:extLst>
      <p:ext uri="{BB962C8B-B14F-4D97-AF65-F5344CB8AC3E}">
        <p14:creationId xmlns:p14="http://schemas.microsoft.com/office/powerpoint/2010/main" val="29690934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95DEF9A9-4241-0074-AD84-A560F489CA56}"/>
              </a:ext>
            </a:extLst>
          </p:cNvPr>
          <p:cNvPicPr>
            <a:picLocks noChangeAspect="1"/>
          </p:cNvPicPr>
          <p:nvPr/>
        </p:nvPicPr>
        <p:blipFill>
          <a:blip r:embed="rId2"/>
          <a:stretch>
            <a:fillRect/>
          </a:stretch>
        </p:blipFill>
        <p:spPr>
          <a:xfrm>
            <a:off x="0" y="13342"/>
            <a:ext cx="12192000" cy="6831315"/>
          </a:xfrm>
          <a:prstGeom prst="rect">
            <a:avLst/>
          </a:prstGeom>
        </p:spPr>
      </p:pic>
    </p:spTree>
    <p:extLst>
      <p:ext uri="{BB962C8B-B14F-4D97-AF65-F5344CB8AC3E}">
        <p14:creationId xmlns:p14="http://schemas.microsoft.com/office/powerpoint/2010/main" val="23078001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4E7D0-6385-4FA1-AEEE-EECAB2609A50}"/>
              </a:ext>
            </a:extLst>
          </p:cNvPr>
          <p:cNvSpPr>
            <a:spLocks noGrp="1"/>
          </p:cNvSpPr>
          <p:nvPr>
            <p:ph type="title"/>
          </p:nvPr>
        </p:nvSpPr>
        <p:spPr>
          <a:xfrm>
            <a:off x="919119" y="0"/>
            <a:ext cx="10353762" cy="970450"/>
          </a:xfrm>
        </p:spPr>
        <p:txBody>
          <a:bodyPr/>
          <a:lstStyle/>
          <a:p>
            <a:r>
              <a:rPr lang="en-US" b="1" dirty="0">
                <a:solidFill>
                  <a:schemeClr val="accent2">
                    <a:lumMod val="20000"/>
                    <a:lumOff val="80000"/>
                  </a:schemeClr>
                </a:solidFill>
              </a:rPr>
              <a:t>NASA Centers</a:t>
            </a:r>
          </a:p>
        </p:txBody>
      </p:sp>
      <p:pic>
        <p:nvPicPr>
          <p:cNvPr id="4" name="Content Placeholder 3" descr="Map showing NASA centers in California, Missisipi, Texas, Alabama, New York, Virginia, Maryland, Ohio, Florida and DC.">
            <a:extLst>
              <a:ext uri="{FF2B5EF4-FFF2-40B4-BE49-F238E27FC236}">
                <a16:creationId xmlns:a16="http://schemas.microsoft.com/office/drawing/2014/main" id="{74D58EEE-8599-4B1C-A048-EB771630D13C}"/>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585029" y="1114260"/>
            <a:ext cx="9021942" cy="5406407"/>
          </a:xfrm>
          <a:prstGeom prst="rect">
            <a:avLst/>
          </a:prstGeom>
        </p:spPr>
      </p:pic>
    </p:spTree>
    <p:extLst>
      <p:ext uri="{BB962C8B-B14F-4D97-AF65-F5344CB8AC3E}">
        <p14:creationId xmlns:p14="http://schemas.microsoft.com/office/powerpoint/2010/main" val="247355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27671-BE0B-4F9A-ACB7-2A7FEBB5BE0F}"/>
              </a:ext>
            </a:extLst>
          </p:cNvPr>
          <p:cNvSpPr>
            <a:spLocks noGrp="1"/>
          </p:cNvSpPr>
          <p:nvPr>
            <p:ph type="title"/>
          </p:nvPr>
        </p:nvSpPr>
        <p:spPr>
          <a:xfrm>
            <a:off x="919118" y="297366"/>
            <a:ext cx="10353762" cy="572429"/>
          </a:xfrm>
        </p:spPr>
        <p:txBody>
          <a:bodyPr>
            <a:normAutofit fontScale="90000"/>
          </a:bodyPr>
          <a:lstStyle/>
          <a:p>
            <a:r>
              <a:rPr lang="en-US" b="1" dirty="0">
                <a:solidFill>
                  <a:schemeClr val="accent2">
                    <a:lumMod val="20000"/>
                    <a:lumOff val="80000"/>
                  </a:schemeClr>
                </a:solidFill>
              </a:rPr>
              <a:t>NASA Goddard Space Flight Center</a:t>
            </a:r>
            <a:endParaRPr lang="en-US" dirty="0"/>
          </a:p>
        </p:txBody>
      </p:sp>
      <p:pic>
        <p:nvPicPr>
          <p:cNvPr id="7" name="Picture 6" descr="We are OSTEM at Goddard. Onew World-Class Science and Engineering Organization Six Distinctive Facilities &amp; Installations Goddard Space Flight Center is made up of 6 facilities across the United States. The main campus is located in Greenbelt MD, with 1,270 acres&#10;of land and over 35 official buildings, was established in 1959. Wallops Flight Facility is located on the eastern shore of Virginia, and is the&#10;largest in land size, 6,188 acres of land. This is because it owns and operates the only NASA owned launch range. The Goddard Institute for&#10;Space Studies is located in New York City, and is a collaboration between NASA and Columbia University. Fun Fact: the building that occupies&#10;GISS is located on top of Tom’s Diner from the show Seinfeld. The Katherine Johnson Independent Verification and Validation Facility is located&#10;in Fairmont, West Virginia. The facility was renamed after Katherine Johnson, West Virginia native and NASA’s “hidden figure” mathematician.&#10;The White Sands Complex is located in Las Crusas, New Mexico. While NASA’s Johnson Space Center operates the White Sands Test Facility, the&#10;complex comprises of facilities run by Goddard. The Columbia Scientific Balloon Facility is located in Palestine, Texas. In 2006, it was renamed&#10;in memory of space shuttle Columbia, and was instrumental in the debris recovery operations.&#10;In 2020 the Goddard Space Flight Center provided 436 internship projects at all of the locations. These interns participated in project work,&#10;professional development activities, and enrichment events. 2020">
            <a:extLst>
              <a:ext uri="{FF2B5EF4-FFF2-40B4-BE49-F238E27FC236}">
                <a16:creationId xmlns:a16="http://schemas.microsoft.com/office/drawing/2014/main" id="{ADA6AA27-BEB3-426E-837A-F2A21551272A}"/>
              </a:ext>
            </a:extLst>
          </p:cNvPr>
          <p:cNvPicPr>
            <a:picLocks noChangeAspect="1"/>
          </p:cNvPicPr>
          <p:nvPr/>
        </p:nvPicPr>
        <p:blipFill>
          <a:blip r:embed="rId3"/>
          <a:stretch>
            <a:fillRect/>
          </a:stretch>
        </p:blipFill>
        <p:spPr>
          <a:xfrm>
            <a:off x="1407206" y="0"/>
            <a:ext cx="9377587" cy="6858000"/>
          </a:xfrm>
          <a:prstGeom prst="rect">
            <a:avLst/>
          </a:prstGeom>
        </p:spPr>
      </p:pic>
    </p:spTree>
    <p:extLst>
      <p:ext uri="{BB962C8B-B14F-4D97-AF65-F5344CB8AC3E}">
        <p14:creationId xmlns:p14="http://schemas.microsoft.com/office/powerpoint/2010/main" val="39210298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16F89-DA1F-4FD5-9096-918F89A22C43}"/>
              </a:ext>
            </a:extLst>
          </p:cNvPr>
          <p:cNvSpPr>
            <a:spLocks noGrp="1"/>
          </p:cNvSpPr>
          <p:nvPr>
            <p:ph type="title"/>
          </p:nvPr>
        </p:nvSpPr>
        <p:spPr/>
        <p:txBody>
          <a:bodyPr/>
          <a:lstStyle/>
          <a:p>
            <a:r>
              <a:rPr lang="en-US" b="1" dirty="0">
                <a:solidFill>
                  <a:schemeClr val="accent2">
                    <a:lumMod val="20000"/>
                    <a:lumOff val="80000"/>
                  </a:schemeClr>
                </a:solidFill>
              </a:rPr>
              <a:t>GISS</a:t>
            </a:r>
          </a:p>
        </p:txBody>
      </p:sp>
      <p:sp>
        <p:nvSpPr>
          <p:cNvPr id="3" name="Content Placeholder 2">
            <a:extLst>
              <a:ext uri="{FF2B5EF4-FFF2-40B4-BE49-F238E27FC236}">
                <a16:creationId xmlns:a16="http://schemas.microsoft.com/office/drawing/2014/main" id="{080D351F-7A9D-48D6-AA21-DC43CE424CDF}"/>
              </a:ext>
            </a:extLst>
          </p:cNvPr>
          <p:cNvSpPr>
            <a:spLocks noGrp="1"/>
          </p:cNvSpPr>
          <p:nvPr>
            <p:ph sz="half" idx="1"/>
          </p:nvPr>
        </p:nvSpPr>
        <p:spPr>
          <a:xfrm>
            <a:off x="913795" y="1732448"/>
            <a:ext cx="5755946" cy="4668351"/>
          </a:xfrm>
        </p:spPr>
        <p:txBody>
          <a:bodyPr>
            <a:normAutofit fontScale="92500" lnSpcReduction="10000"/>
          </a:bodyPr>
          <a:lstStyle/>
          <a:p>
            <a:r>
              <a:rPr lang="en-US" dirty="0"/>
              <a:t>The </a:t>
            </a:r>
            <a:r>
              <a:rPr lang="en-US" dirty="0">
                <a:hlinkClick r:id="rId3"/>
              </a:rPr>
              <a:t>NASA Goddard Institute for Space Studies</a:t>
            </a:r>
            <a:r>
              <a:rPr lang="en-US" dirty="0"/>
              <a:t> is a laboratory in the Earth Sciences Division of NASA’s Goddard Space Flight Center.</a:t>
            </a:r>
          </a:p>
          <a:p>
            <a:r>
              <a:rPr lang="en-US" dirty="0"/>
              <a:t>GISS conducts theoretical and experimental research on the causes and consequences of long-term global change, with an emphasis on education and outreach.</a:t>
            </a:r>
          </a:p>
          <a:p>
            <a:r>
              <a:rPr lang="en-US" dirty="0"/>
              <a:t>Areas of research include climate modeling, climate impacts, remote sensing of climate system features such as aerosols and clouds, and comparative planetary climates.</a:t>
            </a:r>
          </a:p>
          <a:p>
            <a:r>
              <a:rPr lang="en-US" dirty="0">
                <a:hlinkClick r:id="rId4"/>
              </a:rPr>
              <a:t>GISS Director, Dr. Gavin Schmidt, is NASA’s Acting Senior Climate Advisor</a:t>
            </a:r>
            <a:r>
              <a:rPr lang="en-US" dirty="0"/>
              <a:t>.</a:t>
            </a:r>
          </a:p>
          <a:p>
            <a:pPr lvl="1"/>
            <a:r>
              <a:rPr lang="en-US" dirty="0">
                <a:effectLst/>
              </a:rPr>
              <a:t>Feb 2021 to Jan 2022 - acting Senior Advisor on Climate to the NASA Administrator</a:t>
            </a:r>
            <a:endParaRPr lang="en-US" dirty="0"/>
          </a:p>
        </p:txBody>
      </p:sp>
      <p:pic>
        <p:nvPicPr>
          <p:cNvPr id="5" name="Content Placeholder 3" descr="NASA logo" title="NASA logo">
            <a:extLst>
              <a:ext uri="{FF2B5EF4-FFF2-40B4-BE49-F238E27FC236}">
                <a16:creationId xmlns:a16="http://schemas.microsoft.com/office/drawing/2014/main" id="{248E841F-01CB-4445-837C-1BF2098574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69" y="69515"/>
            <a:ext cx="1167130" cy="1138990"/>
          </a:xfrm>
          <a:prstGeom prst="rect">
            <a:avLst/>
          </a:prstGeom>
          <a:effectLst>
            <a:outerShdw blurRad="25400" dir="17880000">
              <a:srgbClr val="000000">
                <a:alpha val="46000"/>
              </a:srgbClr>
            </a:outerShdw>
          </a:effectLst>
        </p:spPr>
      </p:pic>
      <p:pic>
        <p:nvPicPr>
          <p:cNvPr id="6" name="Picture 5" descr="CCRI logo" title="CCRI logo">
            <a:extLst>
              <a:ext uri="{FF2B5EF4-FFF2-40B4-BE49-F238E27FC236}">
                <a16:creationId xmlns:a16="http://schemas.microsoft.com/office/drawing/2014/main" id="{7855755B-3849-4F3E-AC81-214E566164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65101" y="66307"/>
            <a:ext cx="1167130" cy="1167130"/>
          </a:xfrm>
          <a:prstGeom prst="rect">
            <a:avLst/>
          </a:prstGeom>
        </p:spPr>
      </p:pic>
      <p:pic>
        <p:nvPicPr>
          <p:cNvPr id="10" name="Picture 9" descr="A picture containing road, building, sky, outdoor&#10;&#10;Description automatically generated">
            <a:extLst>
              <a:ext uri="{FF2B5EF4-FFF2-40B4-BE49-F238E27FC236}">
                <a16:creationId xmlns:a16="http://schemas.microsoft.com/office/drawing/2014/main" id="{16212464-E434-A4E4-7D5A-4EF953CE1E50}"/>
              </a:ext>
            </a:extLst>
          </p:cNvPr>
          <p:cNvPicPr>
            <a:picLocks noChangeAspect="1"/>
          </p:cNvPicPr>
          <p:nvPr/>
        </p:nvPicPr>
        <p:blipFill>
          <a:blip r:embed="rId7"/>
          <a:stretch>
            <a:fillRect/>
          </a:stretch>
        </p:blipFill>
        <p:spPr>
          <a:xfrm>
            <a:off x="8919032" y="1435244"/>
            <a:ext cx="2629634" cy="3944451"/>
          </a:xfrm>
          <a:prstGeom prst="rect">
            <a:avLst/>
          </a:prstGeom>
        </p:spPr>
      </p:pic>
      <p:pic>
        <p:nvPicPr>
          <p:cNvPr id="7" name="Picture 6" descr="People walking on the sidewalk&#10;&#10;Description automatically generated with low confidence">
            <a:extLst>
              <a:ext uri="{FF2B5EF4-FFF2-40B4-BE49-F238E27FC236}">
                <a16:creationId xmlns:a16="http://schemas.microsoft.com/office/drawing/2014/main" id="{59784731-938F-61BB-8BB8-F31DE2CE9D83}"/>
              </a:ext>
            </a:extLst>
          </p:cNvPr>
          <p:cNvPicPr>
            <a:picLocks noChangeAspect="1"/>
          </p:cNvPicPr>
          <p:nvPr/>
        </p:nvPicPr>
        <p:blipFill>
          <a:blip r:embed="rId8"/>
          <a:stretch>
            <a:fillRect/>
          </a:stretch>
        </p:blipFill>
        <p:spPr>
          <a:xfrm>
            <a:off x="7645898" y="350908"/>
            <a:ext cx="3063243" cy="2286002"/>
          </a:xfrm>
          <a:prstGeom prst="rect">
            <a:avLst/>
          </a:prstGeom>
        </p:spPr>
      </p:pic>
      <p:pic>
        <p:nvPicPr>
          <p:cNvPr id="8" name="Content Placeholder 7" descr="Three circumferences overlapping one another. Front one shows active volcano next to mountain, a glacier, soil with label biosphere and some pine trees and clouds with text atmosphere-biosphere interactions. Second circumference is a globe showing North and South America. Third circumference is redish like Mars.">
            <a:extLst>
              <a:ext uri="{FF2B5EF4-FFF2-40B4-BE49-F238E27FC236}">
                <a16:creationId xmlns:a16="http://schemas.microsoft.com/office/drawing/2014/main" id="{873C597E-D9EB-4EC3-AC6E-8DD98E9B4383}"/>
              </a:ext>
            </a:extLst>
          </p:cNvPr>
          <p:cNvPicPr>
            <a:picLocks noGrp="1" noChangeAspect="1"/>
          </p:cNvPicPr>
          <p:nvPr>
            <p:ph sz="half" idx="2"/>
          </p:nvPr>
        </p:nvPicPr>
        <p:blipFill>
          <a:blip r:embed="rId9"/>
          <a:stretch>
            <a:fillRect/>
          </a:stretch>
        </p:blipFill>
        <p:spPr>
          <a:xfrm>
            <a:off x="7646217" y="3937547"/>
            <a:ext cx="3376791" cy="2569545"/>
          </a:xfrm>
        </p:spPr>
      </p:pic>
    </p:spTree>
    <p:extLst>
      <p:ext uri="{BB962C8B-B14F-4D97-AF65-F5344CB8AC3E}">
        <p14:creationId xmlns:p14="http://schemas.microsoft.com/office/powerpoint/2010/main" val="17668652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14" name="Content Placeholder 13" descr="Two concentric hexagons. Inner one divided in four pieces, each piece has an icon -upper left is planet, upper-right is half lightbulb half gear, bottom-left is astronaut, bottom-right is airplane. Outer hexagon divided in four pieces: upper-left kid with eclipse glasses, upper-right female in lab, bottom-left two people driving vehicle on dirt, bottom left male holding object (not clear what object is)">
            <a:extLst>
              <a:ext uri="{FF2B5EF4-FFF2-40B4-BE49-F238E27FC236}">
                <a16:creationId xmlns:a16="http://schemas.microsoft.com/office/drawing/2014/main" id="{B3C8A572-BCD0-4C54-9FF3-D2FC337A8732}"/>
              </a:ext>
            </a:extLst>
          </p:cNvPr>
          <p:cNvPicPr>
            <a:picLocks noGrp="1" noChangeAspect="1"/>
          </p:cNvPicPr>
          <p:nvPr>
            <p:ph sz="half" idx="2"/>
          </p:nvPr>
        </p:nvPicPr>
        <p:blipFill rotWithShape="1">
          <a:blip r:embed="rId4"/>
          <a:srcRect l="16234" r="15433"/>
          <a:stretch/>
        </p:blipFill>
        <p:spPr>
          <a:xfrm>
            <a:off x="-8622" y="10"/>
            <a:ext cx="6096000" cy="6857990"/>
          </a:xfrm>
          <a:prstGeom prst="rect">
            <a:avLst/>
          </a:prstGeom>
        </p:spPr>
      </p:pic>
      <p:pic>
        <p:nvPicPr>
          <p:cNvPr id="21" name="Picture 18">
            <a:extLst>
              <a:ext uri="{FF2B5EF4-FFF2-40B4-BE49-F238E27FC236}">
                <a16:creationId xmlns:a16="http://schemas.microsoft.com/office/drawing/2014/main" id="{B536FA4E-0152-4E27-91DA-0FC22D1846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964" r="2807" b="1446"/>
          <a:stretch/>
        </p:blipFill>
        <p:spPr>
          <a:xfrm>
            <a:off x="6257026" y="1"/>
            <a:ext cx="5934973" cy="6858000"/>
          </a:xfrm>
          <a:prstGeom prst="rect">
            <a:avLst/>
          </a:prstGeom>
        </p:spPr>
      </p:pic>
      <p:sp>
        <p:nvSpPr>
          <p:cNvPr id="2" name="Title 1">
            <a:extLst>
              <a:ext uri="{FF2B5EF4-FFF2-40B4-BE49-F238E27FC236}">
                <a16:creationId xmlns:a16="http://schemas.microsoft.com/office/drawing/2014/main" id="{F7B16F89-DA1F-4FD5-9096-918F89A22C43}"/>
              </a:ext>
            </a:extLst>
          </p:cNvPr>
          <p:cNvSpPr>
            <a:spLocks noGrp="1"/>
          </p:cNvSpPr>
          <p:nvPr>
            <p:ph type="title"/>
          </p:nvPr>
        </p:nvSpPr>
        <p:spPr>
          <a:xfrm>
            <a:off x="6900493" y="609600"/>
            <a:ext cx="4538124" cy="970450"/>
          </a:xfrm>
        </p:spPr>
        <p:txBody>
          <a:bodyPr vert="horz" lIns="91440" tIns="45720" rIns="91440" bIns="45720" rtlCol="0" anchor="b">
            <a:normAutofit/>
          </a:bodyPr>
          <a:lstStyle/>
          <a:p>
            <a:pPr algn="l"/>
            <a:r>
              <a:rPr lang="en-US" sz="3200" b="1" dirty="0"/>
              <a:t>OSTEM</a:t>
            </a:r>
          </a:p>
        </p:txBody>
      </p:sp>
      <p:sp>
        <p:nvSpPr>
          <p:cNvPr id="3" name="Content Placeholder 2">
            <a:extLst>
              <a:ext uri="{FF2B5EF4-FFF2-40B4-BE49-F238E27FC236}">
                <a16:creationId xmlns:a16="http://schemas.microsoft.com/office/drawing/2014/main" id="{080D351F-7A9D-48D6-AA21-DC43CE424CDF}"/>
              </a:ext>
            </a:extLst>
          </p:cNvPr>
          <p:cNvSpPr>
            <a:spLocks noGrp="1"/>
          </p:cNvSpPr>
          <p:nvPr>
            <p:ph sz="half" idx="1"/>
          </p:nvPr>
        </p:nvSpPr>
        <p:spPr>
          <a:xfrm>
            <a:off x="6485021" y="1732449"/>
            <a:ext cx="5269832" cy="4860856"/>
          </a:xfrm>
        </p:spPr>
        <p:txBody>
          <a:bodyPr vert="horz" lIns="91440" tIns="45720" rIns="91440" bIns="45720" rtlCol="0" anchor="t">
            <a:normAutofit/>
          </a:bodyPr>
          <a:lstStyle/>
          <a:p>
            <a:pPr>
              <a:lnSpc>
                <a:spcPct val="90000"/>
              </a:lnSpc>
            </a:pPr>
            <a:r>
              <a:rPr lang="en-US" sz="1800" b="1" dirty="0"/>
              <a:t>NASA Office of STEM Engagement’s Vision: </a:t>
            </a:r>
            <a:r>
              <a:rPr lang="en-US" sz="1800" dirty="0"/>
              <a:t>We immerse the public in NASA’s work, enhance STEM literacy and inspire the next generation to explore.</a:t>
            </a:r>
          </a:p>
          <a:p>
            <a:pPr>
              <a:lnSpc>
                <a:spcPct val="90000"/>
              </a:lnSpc>
            </a:pPr>
            <a:r>
              <a:rPr lang="en-US" sz="1800" b="1" dirty="0"/>
              <a:t>NASA Office of STEM Engagement’s Mission: </a:t>
            </a:r>
            <a:r>
              <a:rPr lang="en-US" sz="1800" dirty="0"/>
              <a:t>We engage the nation in NASA’s mission.</a:t>
            </a:r>
          </a:p>
          <a:p>
            <a:pPr lvl="1">
              <a:lnSpc>
                <a:spcPct val="90000"/>
              </a:lnSpc>
            </a:pPr>
            <a:r>
              <a:rPr lang="en-US" dirty="0"/>
              <a:t>Create unique opportunities for students and the public to contribute to NASA’s work in exploration and discovery.</a:t>
            </a:r>
          </a:p>
          <a:p>
            <a:pPr lvl="1">
              <a:lnSpc>
                <a:spcPct val="90000"/>
              </a:lnSpc>
            </a:pPr>
            <a:r>
              <a:rPr lang="en-US" dirty="0"/>
              <a:t>Build a diverse future STEM workplace by engaging students in authentic learning experience with NASA’s people, content and facilities.</a:t>
            </a:r>
          </a:p>
          <a:p>
            <a:pPr lvl="1">
              <a:lnSpc>
                <a:spcPct val="90000"/>
              </a:lnSpc>
            </a:pPr>
            <a:r>
              <a:rPr lang="en-US" dirty="0"/>
              <a:t>Strengthen public understanding by enabling powerful connections to NASA’s mission and work.</a:t>
            </a:r>
          </a:p>
          <a:p>
            <a:pPr>
              <a:lnSpc>
                <a:spcPct val="90000"/>
              </a:lnSpc>
            </a:pPr>
            <a:endParaRPr lang="en-US" sz="1400" dirty="0"/>
          </a:p>
        </p:txBody>
      </p:sp>
      <p:pic>
        <p:nvPicPr>
          <p:cNvPr id="5" name="Content Placeholder 3" descr="NASA logo" title="NASA logo">
            <a:extLst>
              <a:ext uri="{FF2B5EF4-FFF2-40B4-BE49-F238E27FC236}">
                <a16:creationId xmlns:a16="http://schemas.microsoft.com/office/drawing/2014/main" id="{248E841F-01CB-4445-837C-1BF2098574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769" y="69515"/>
            <a:ext cx="1167130" cy="1138990"/>
          </a:xfrm>
          <a:prstGeom prst="rect">
            <a:avLst/>
          </a:prstGeom>
          <a:effectLst>
            <a:outerShdw blurRad="25400" dir="17880000">
              <a:srgbClr val="000000">
                <a:alpha val="46000"/>
              </a:srgbClr>
            </a:outerShdw>
          </a:effectLst>
        </p:spPr>
      </p:pic>
      <p:pic>
        <p:nvPicPr>
          <p:cNvPr id="6" name="Picture 5" descr="CCRI logo" title="CCRI logo">
            <a:extLst>
              <a:ext uri="{FF2B5EF4-FFF2-40B4-BE49-F238E27FC236}">
                <a16:creationId xmlns:a16="http://schemas.microsoft.com/office/drawing/2014/main" id="{7855755B-3849-4F3E-AC81-214E5661646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65101" y="66307"/>
            <a:ext cx="1167130" cy="1167130"/>
          </a:xfrm>
          <a:prstGeom prst="rect">
            <a:avLst/>
          </a:prstGeom>
        </p:spPr>
      </p:pic>
    </p:spTree>
    <p:extLst>
      <p:ext uri="{BB962C8B-B14F-4D97-AF65-F5344CB8AC3E}">
        <p14:creationId xmlns:p14="http://schemas.microsoft.com/office/powerpoint/2010/main" val="213211213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1854</TotalTime>
  <Words>1286</Words>
  <Application>Microsoft Macintosh PowerPoint</Application>
  <PresentationFormat>Widescreen</PresentationFormat>
  <Paragraphs>183</Paragraphs>
  <Slides>28</Slides>
  <Notes>24</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36" baseType="lpstr">
      <vt:lpstr>Arial</vt:lpstr>
      <vt:lpstr>Arial Narrow</vt:lpstr>
      <vt:lpstr>Calibri</vt:lpstr>
      <vt:lpstr>Calisto MT</vt:lpstr>
      <vt:lpstr>Courier New</vt:lpstr>
      <vt:lpstr>Wingdings 2</vt:lpstr>
      <vt:lpstr>Slate</vt:lpstr>
      <vt:lpstr>Bitmap Image</vt:lpstr>
      <vt:lpstr>CCRI Educator Ambassadors 2021-22 Community STEM Engagement Series </vt:lpstr>
      <vt:lpstr>Introduction</vt:lpstr>
      <vt:lpstr>CCMC</vt:lpstr>
      <vt:lpstr>PowerPoint Presentation</vt:lpstr>
      <vt:lpstr>PowerPoint Presentation</vt:lpstr>
      <vt:lpstr>NASA Centers</vt:lpstr>
      <vt:lpstr>NASA Goddard Space Flight Center</vt:lpstr>
      <vt:lpstr>GISS</vt:lpstr>
      <vt:lpstr>OSTEM</vt:lpstr>
      <vt:lpstr>CCRI</vt:lpstr>
      <vt:lpstr>CCRI 2021-22 Projects</vt:lpstr>
      <vt:lpstr>Lunar Reconnaissance Orbiter</vt:lpstr>
      <vt:lpstr>Operating &amp; Future Science Fleet</vt:lpstr>
      <vt:lpstr>NASA Educational Resources GLOBE Highlight</vt:lpstr>
      <vt:lpstr>NASA GLOBE Observer Clouds</vt:lpstr>
      <vt:lpstr>My NASA Data</vt:lpstr>
      <vt:lpstr>Artemis</vt:lpstr>
      <vt:lpstr>Next Gen STEM</vt:lpstr>
      <vt:lpstr>Next Gen STEM – Commercial Crew</vt:lpstr>
      <vt:lpstr>Next Gen STEM – Aeronaut-X</vt:lpstr>
      <vt:lpstr>Next Gen STEM – STEM On Station</vt:lpstr>
      <vt:lpstr>Next Gen STEM - Moon to Mars</vt:lpstr>
      <vt:lpstr>NASA EPDC</vt:lpstr>
      <vt:lpstr>NASA Express</vt:lpstr>
      <vt:lpstr>OSTEM Internships Program</vt:lpstr>
      <vt:lpstr>Links to resources</vt:lpstr>
      <vt:lpstr>Contacts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CCRI Educator Ambassadors 2020-21 Community STEM Engagement Series </dc:title>
  <dc:creator>Giarratano, Rosalba N. (GISS-1600)</dc:creator>
  <cp:lastModifiedBy>Kyle Reynolds</cp:lastModifiedBy>
  <cp:revision>13</cp:revision>
  <dcterms:created xsi:type="dcterms:W3CDTF">2021-03-22T17:20:48Z</dcterms:created>
  <dcterms:modified xsi:type="dcterms:W3CDTF">2022-07-28T14:54:55Z</dcterms:modified>
</cp:coreProperties>
</file>