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7102475" cy="9388475"/>
  <p:defaultTextStyle>
    <a:defPPr>
      <a:defRPr lang="en-US"/>
    </a:defPPr>
    <a:lvl1pPr algn="l" defTabSz="2676525" rtl="0" eaLnBrk="0" fontAlgn="base" hangingPunct="0">
      <a:spcBef>
        <a:spcPct val="0"/>
      </a:spcBef>
      <a:spcAft>
        <a:spcPct val="0"/>
      </a:spcAft>
      <a:defRPr sz="5200" kern="1200">
        <a:solidFill>
          <a:schemeClr val="tx1"/>
        </a:solidFill>
        <a:latin typeface="Calibri" panose="020F0502020204030204" pitchFamily="34" charset="0"/>
        <a:ea typeface="+mn-ea"/>
        <a:cs typeface="+mn-cs"/>
      </a:defRPr>
    </a:lvl1pPr>
    <a:lvl2pPr marL="1338263" indent="-881063" algn="l" defTabSz="2676525" rtl="0" eaLnBrk="0" fontAlgn="base" hangingPunct="0">
      <a:spcBef>
        <a:spcPct val="0"/>
      </a:spcBef>
      <a:spcAft>
        <a:spcPct val="0"/>
      </a:spcAft>
      <a:defRPr sz="5200" kern="1200">
        <a:solidFill>
          <a:schemeClr val="tx1"/>
        </a:solidFill>
        <a:latin typeface="Calibri" panose="020F0502020204030204" pitchFamily="34" charset="0"/>
        <a:ea typeface="+mn-ea"/>
        <a:cs typeface="+mn-cs"/>
      </a:defRPr>
    </a:lvl2pPr>
    <a:lvl3pPr marL="2676525" indent="-1762125" algn="l" defTabSz="2676525" rtl="0" eaLnBrk="0" fontAlgn="base" hangingPunct="0">
      <a:spcBef>
        <a:spcPct val="0"/>
      </a:spcBef>
      <a:spcAft>
        <a:spcPct val="0"/>
      </a:spcAft>
      <a:defRPr sz="5200" kern="1200">
        <a:solidFill>
          <a:schemeClr val="tx1"/>
        </a:solidFill>
        <a:latin typeface="Calibri" panose="020F0502020204030204" pitchFamily="34" charset="0"/>
        <a:ea typeface="+mn-ea"/>
        <a:cs typeface="+mn-cs"/>
      </a:defRPr>
    </a:lvl3pPr>
    <a:lvl4pPr marL="4014788" indent="-2643188" algn="l" defTabSz="2676525" rtl="0" eaLnBrk="0" fontAlgn="base" hangingPunct="0">
      <a:spcBef>
        <a:spcPct val="0"/>
      </a:spcBef>
      <a:spcAft>
        <a:spcPct val="0"/>
      </a:spcAft>
      <a:defRPr sz="5200" kern="1200">
        <a:solidFill>
          <a:schemeClr val="tx1"/>
        </a:solidFill>
        <a:latin typeface="Calibri" panose="020F0502020204030204" pitchFamily="34" charset="0"/>
        <a:ea typeface="+mn-ea"/>
        <a:cs typeface="+mn-cs"/>
      </a:defRPr>
    </a:lvl4pPr>
    <a:lvl5pPr marL="5354638" indent="-3525838" algn="l" defTabSz="2676525" rtl="0" eaLnBrk="0" fontAlgn="base" hangingPunct="0">
      <a:spcBef>
        <a:spcPct val="0"/>
      </a:spcBef>
      <a:spcAft>
        <a:spcPct val="0"/>
      </a:spcAft>
      <a:defRPr sz="5200" kern="1200">
        <a:solidFill>
          <a:schemeClr val="tx1"/>
        </a:solidFill>
        <a:latin typeface="Calibri" panose="020F0502020204030204" pitchFamily="34" charset="0"/>
        <a:ea typeface="+mn-ea"/>
        <a:cs typeface="+mn-cs"/>
      </a:defRPr>
    </a:lvl5pPr>
    <a:lvl6pPr marL="2286000" algn="l" defTabSz="914400" rtl="0" eaLnBrk="1" latinLnBrk="0" hangingPunct="1">
      <a:defRPr sz="5200" kern="1200">
        <a:solidFill>
          <a:schemeClr val="tx1"/>
        </a:solidFill>
        <a:latin typeface="Calibri" panose="020F0502020204030204" pitchFamily="34" charset="0"/>
        <a:ea typeface="+mn-ea"/>
        <a:cs typeface="+mn-cs"/>
      </a:defRPr>
    </a:lvl6pPr>
    <a:lvl7pPr marL="2743200" algn="l" defTabSz="914400" rtl="0" eaLnBrk="1" latinLnBrk="0" hangingPunct="1">
      <a:defRPr sz="5200" kern="1200">
        <a:solidFill>
          <a:schemeClr val="tx1"/>
        </a:solidFill>
        <a:latin typeface="Calibri" panose="020F0502020204030204" pitchFamily="34" charset="0"/>
        <a:ea typeface="+mn-ea"/>
        <a:cs typeface="+mn-cs"/>
      </a:defRPr>
    </a:lvl7pPr>
    <a:lvl8pPr marL="3200400" algn="l" defTabSz="914400" rtl="0" eaLnBrk="1" latinLnBrk="0" hangingPunct="1">
      <a:defRPr sz="5200" kern="1200">
        <a:solidFill>
          <a:schemeClr val="tx1"/>
        </a:solidFill>
        <a:latin typeface="Calibri" panose="020F0502020204030204" pitchFamily="34" charset="0"/>
        <a:ea typeface="+mn-ea"/>
        <a:cs typeface="+mn-cs"/>
      </a:defRPr>
    </a:lvl8pPr>
    <a:lvl9pPr marL="3657600" algn="l" defTabSz="914400" rtl="0" eaLnBrk="1" latinLnBrk="0" hangingPunct="1">
      <a:defRPr sz="52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7" autoAdjust="0"/>
    <p:restoredTop sz="94660"/>
  </p:normalViewPr>
  <p:slideViewPr>
    <p:cSldViewPr snapToGrid="0" showGuides="1">
      <p:cViewPr varScale="1">
        <p:scale>
          <a:sx n="15" d="100"/>
          <a:sy n="15" d="100"/>
        </p:scale>
        <p:origin x="1218" y="1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unte\Desktop\Chart1for%20poster%20Eleva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unte\Desktop\Chart1for%20poster%20Elevato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0" i="0" baseline="0">
                <a:effectLst/>
              </a:rPr>
              <a:t>Depth vs Cosmic Ray Rate (3 Elevator Runs)</a:t>
            </a:r>
            <a:endParaRPr lang="en-US" sz="16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'Linearized data'!$B$1</c:f>
              <c:strCache>
                <c:ptCount val="1"/>
                <c:pt idx="0">
                  <c:v>63 deg angle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olid"/>
              </a:ln>
              <a:effectLst/>
            </c:spPr>
            <c:trendlineType val="exp"/>
            <c:dispRSqr val="1"/>
            <c:dispEq val="1"/>
            <c:trendlineLbl>
              <c:layout>
                <c:manualLayout>
                  <c:x val="-0.45194106278275609"/>
                  <c:y val="0.106966743664780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rgbClr val="0070C0"/>
                        </a:solidFill>
                      </a:rPr>
                      <a:t>F = 149.52e</a:t>
                    </a:r>
                    <a:r>
                      <a:rPr lang="en-US" sz="1600" baseline="30000" dirty="0">
                        <a:solidFill>
                          <a:srgbClr val="0070C0"/>
                        </a:solidFill>
                      </a:rPr>
                      <a:t>0.0435x</a:t>
                    </a:r>
                    <a:br>
                      <a:rPr lang="en-US" sz="1600" baseline="0" dirty="0">
                        <a:solidFill>
                          <a:srgbClr val="0070C0"/>
                        </a:solidFill>
                      </a:rPr>
                    </a:br>
                    <a:r>
                      <a:rPr lang="en-US" sz="1600" baseline="0" dirty="0">
                        <a:solidFill>
                          <a:srgbClr val="0070C0"/>
                        </a:solidFill>
                      </a:rPr>
                      <a:t>R² = 0.935</a:t>
                    </a:r>
                    <a:endParaRPr lang="en-US" sz="1600" dirty="0">
                      <a:solidFill>
                        <a:srgbClr val="0070C0"/>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'Linearized data'!$A$2:$A$9</c:f>
              <c:numCache>
                <c:formatCode>General</c:formatCode>
                <c:ptCount val="8"/>
                <c:pt idx="0">
                  <c:v>-1E-4</c:v>
                </c:pt>
                <c:pt idx="1">
                  <c:v>-8.6999999999999993</c:v>
                </c:pt>
                <c:pt idx="2">
                  <c:v>-26.2</c:v>
                </c:pt>
                <c:pt idx="3">
                  <c:v>-43.7</c:v>
                </c:pt>
                <c:pt idx="4">
                  <c:v>-61.2</c:v>
                </c:pt>
                <c:pt idx="5">
                  <c:v>-78.7</c:v>
                </c:pt>
                <c:pt idx="6">
                  <c:v>-96.2</c:v>
                </c:pt>
                <c:pt idx="7">
                  <c:v>-105</c:v>
                </c:pt>
              </c:numCache>
            </c:numRef>
          </c:xVal>
          <c:yVal>
            <c:numRef>
              <c:f>'Linearized data'!$B$2:$B$9</c:f>
              <c:numCache>
                <c:formatCode>General</c:formatCode>
                <c:ptCount val="8"/>
                <c:pt idx="0">
                  <c:v>213</c:v>
                </c:pt>
                <c:pt idx="1">
                  <c:v>140.33000000000001</c:v>
                </c:pt>
                <c:pt idx="2">
                  <c:v>35</c:v>
                </c:pt>
                <c:pt idx="3">
                  <c:v>14</c:v>
                </c:pt>
                <c:pt idx="4">
                  <c:v>8.67</c:v>
                </c:pt>
                <c:pt idx="5">
                  <c:v>3</c:v>
                </c:pt>
                <c:pt idx="6">
                  <c:v>5</c:v>
                </c:pt>
                <c:pt idx="7">
                  <c:v>1.56</c:v>
                </c:pt>
              </c:numCache>
            </c:numRef>
          </c:yVal>
          <c:smooth val="0"/>
          <c:extLst>
            <c:ext xmlns:c16="http://schemas.microsoft.com/office/drawing/2014/chart" uri="{C3380CC4-5D6E-409C-BE32-E72D297353CC}">
              <c16:uniqueId val="{00000001-DB35-4E93-B225-E7A8CB12AE75}"/>
            </c:ext>
          </c:extLst>
        </c:ser>
        <c:ser>
          <c:idx val="1"/>
          <c:order val="1"/>
          <c:tx>
            <c:strRef>
              <c:f>'Linearized data'!$C$1</c:f>
              <c:strCache>
                <c:ptCount val="1"/>
                <c:pt idx="0">
                  <c:v>23 deg angle</c:v>
                </c:pt>
              </c:strCache>
            </c:strRef>
          </c:tx>
          <c:spPr>
            <a:ln w="19050" cap="rnd">
              <a:noFill/>
              <a:round/>
            </a:ln>
            <a:effectLst/>
          </c:spPr>
          <c:marker>
            <c:symbol val="triangle"/>
            <c:size val="5"/>
            <c:spPr>
              <a:solidFill>
                <a:schemeClr val="accent2"/>
              </a:solidFill>
              <a:ln w="9525">
                <a:solidFill>
                  <a:schemeClr val="accent2"/>
                </a:solidFill>
              </a:ln>
              <a:effectLst/>
            </c:spPr>
          </c:marker>
          <c:trendline>
            <c:spPr>
              <a:ln w="19050" cap="rnd">
                <a:solidFill>
                  <a:schemeClr val="accent2"/>
                </a:solidFill>
                <a:prstDash val="solid"/>
              </a:ln>
              <a:effectLst/>
            </c:spPr>
            <c:trendlineType val="exp"/>
            <c:dispRSqr val="1"/>
            <c:dispEq val="1"/>
            <c:trendlineLbl>
              <c:layout>
                <c:manualLayout>
                  <c:x val="-9.76264685715484E-2"/>
                  <c:y val="0.2503598107901376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aseline="0" dirty="0">
                        <a:solidFill>
                          <a:schemeClr val="accent2">
                            <a:lumMod val="75000"/>
                          </a:schemeClr>
                        </a:solidFill>
                      </a:rPr>
                      <a:t>F = 44.855e</a:t>
                    </a:r>
                    <a:r>
                      <a:rPr lang="en-US" sz="1600" baseline="30000" dirty="0">
                        <a:solidFill>
                          <a:schemeClr val="accent2">
                            <a:lumMod val="75000"/>
                          </a:schemeClr>
                        </a:solidFill>
                      </a:rPr>
                      <a:t>0.0453x</a:t>
                    </a:r>
                    <a:br>
                      <a:rPr lang="en-US" sz="1600" baseline="0" dirty="0">
                        <a:solidFill>
                          <a:schemeClr val="accent2">
                            <a:lumMod val="75000"/>
                          </a:schemeClr>
                        </a:solidFill>
                      </a:rPr>
                    </a:br>
                    <a:r>
                      <a:rPr lang="en-US" sz="1600" baseline="0" dirty="0">
                        <a:solidFill>
                          <a:schemeClr val="accent2">
                            <a:lumMod val="75000"/>
                          </a:schemeClr>
                        </a:solidFill>
                      </a:rPr>
                      <a:t>R² = 0.977</a:t>
                    </a:r>
                    <a:endParaRPr lang="en-US" sz="1600" dirty="0">
                      <a:solidFill>
                        <a:schemeClr val="accent2">
                          <a:lumMod val="75000"/>
                        </a:schemeClr>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'Linearized data'!$A$2:$A$9</c:f>
              <c:numCache>
                <c:formatCode>General</c:formatCode>
                <c:ptCount val="8"/>
                <c:pt idx="0">
                  <c:v>-1E-4</c:v>
                </c:pt>
                <c:pt idx="1">
                  <c:v>-8.6999999999999993</c:v>
                </c:pt>
                <c:pt idx="2">
                  <c:v>-26.2</c:v>
                </c:pt>
                <c:pt idx="3">
                  <c:v>-43.7</c:v>
                </c:pt>
                <c:pt idx="4">
                  <c:v>-61.2</c:v>
                </c:pt>
                <c:pt idx="5">
                  <c:v>-78.7</c:v>
                </c:pt>
                <c:pt idx="6">
                  <c:v>-96.2</c:v>
                </c:pt>
                <c:pt idx="7">
                  <c:v>-105</c:v>
                </c:pt>
              </c:numCache>
            </c:numRef>
          </c:xVal>
          <c:yVal>
            <c:numRef>
              <c:f>'Linearized data'!$C$2:$C$9</c:f>
              <c:numCache>
                <c:formatCode>General</c:formatCode>
                <c:ptCount val="8"/>
                <c:pt idx="0">
                  <c:v>47.5</c:v>
                </c:pt>
                <c:pt idx="1">
                  <c:v>34.67</c:v>
                </c:pt>
                <c:pt idx="2">
                  <c:v>11.33</c:v>
                </c:pt>
                <c:pt idx="3">
                  <c:v>5.67</c:v>
                </c:pt>
                <c:pt idx="4">
                  <c:v>3</c:v>
                </c:pt>
                <c:pt idx="5">
                  <c:v>1</c:v>
                </c:pt>
                <c:pt idx="6">
                  <c:v>1</c:v>
                </c:pt>
                <c:pt idx="7">
                  <c:v>0.28999999999999998</c:v>
                </c:pt>
              </c:numCache>
            </c:numRef>
          </c:yVal>
          <c:smooth val="0"/>
          <c:extLst>
            <c:ext xmlns:c16="http://schemas.microsoft.com/office/drawing/2014/chart" uri="{C3380CC4-5D6E-409C-BE32-E72D297353CC}">
              <c16:uniqueId val="{00000003-DB35-4E93-B225-E7A8CB12AE75}"/>
            </c:ext>
          </c:extLst>
        </c:ser>
        <c:dLbls>
          <c:showLegendKey val="0"/>
          <c:showVal val="0"/>
          <c:showCatName val="0"/>
          <c:showSerName val="0"/>
          <c:showPercent val="0"/>
          <c:showBubbleSize val="0"/>
        </c:dLbls>
        <c:axId val="391970152"/>
        <c:axId val="391970544"/>
      </c:scatterChart>
      <c:valAx>
        <c:axId val="391970152"/>
        <c:scaling>
          <c:orientation val="minMax"/>
          <c:max val="0"/>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Depth (meters)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970544"/>
        <c:crosses val="autoZero"/>
        <c:crossBetween val="midCat"/>
      </c:valAx>
      <c:valAx>
        <c:axId val="391970544"/>
        <c:scaling>
          <c:logBase val="10"/>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b="0" i="0" baseline="0">
                    <a:effectLst/>
                  </a:rPr>
                  <a:t>Counts (counts per 20 sec)</a:t>
                </a:r>
                <a:endParaRPr lang="en-US" sz="1200">
                  <a:effectLst/>
                </a:endParaRPr>
              </a:p>
            </c:rich>
          </c:tx>
          <c:layout>
            <c:manualLayout>
              <c:xMode val="edge"/>
              <c:yMode val="edge"/>
              <c:x val="1.0943993842874904E-2"/>
              <c:y val="0.245418157957528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970152"/>
        <c:crosses val="autoZero"/>
        <c:crossBetween val="midCat"/>
      </c:valAx>
      <c:spPr>
        <a:solidFill>
          <a:schemeClr val="bg1">
            <a:lumMod val="95000"/>
          </a:schemeClr>
        </a:solidFill>
        <a:ln w="12700">
          <a:solidFill>
            <a:schemeClr val="tx1"/>
          </a:solid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40000"/>
        <a:lumOff val="6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Depth vs Cosmic Ray Rate (3 Elevator Runs) Excluding Outlier        </a:t>
            </a:r>
            <a:endParaRPr lang="en-US" sz="18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2"/>
          <c:order val="0"/>
          <c:tx>
            <c:strRef>
              <c:f>'Linearized data'!$B$20</c:f>
              <c:strCache>
                <c:ptCount val="1"/>
                <c:pt idx="0">
                  <c:v>63 deg angle</c:v>
                </c:pt>
              </c:strCache>
            </c:strRef>
          </c:tx>
          <c:spPr>
            <a:ln w="19050" cap="rnd">
              <a:noFill/>
              <a:round/>
            </a:ln>
            <a:effectLst/>
          </c:spPr>
          <c:marker>
            <c:symbol val="circle"/>
            <c:size val="5"/>
            <c:spPr>
              <a:solidFill>
                <a:schemeClr val="accent3"/>
              </a:solidFill>
              <a:ln w="9525">
                <a:solidFill>
                  <a:schemeClr val="accent3"/>
                </a:solidFill>
              </a:ln>
              <a:effectLst/>
            </c:spPr>
          </c:marker>
          <c:xVal>
            <c:numRef>
              <c:f>'Linearized data'!$A$21:$A$27</c:f>
              <c:numCache>
                <c:formatCode>General</c:formatCode>
                <c:ptCount val="7"/>
                <c:pt idx="0">
                  <c:v>-1E-4</c:v>
                </c:pt>
                <c:pt idx="1">
                  <c:v>-8.6999999999999993</c:v>
                </c:pt>
                <c:pt idx="2">
                  <c:v>-26.2</c:v>
                </c:pt>
                <c:pt idx="3">
                  <c:v>-43.7</c:v>
                </c:pt>
                <c:pt idx="4">
                  <c:v>-61.2</c:v>
                </c:pt>
                <c:pt idx="5">
                  <c:v>-78.7</c:v>
                </c:pt>
                <c:pt idx="6">
                  <c:v>-105</c:v>
                </c:pt>
              </c:numCache>
            </c:numRef>
          </c:xVal>
          <c:yVal>
            <c:numRef>
              <c:f>'Linearized data'!$B$21:$B$27</c:f>
              <c:numCache>
                <c:formatCode>General</c:formatCode>
                <c:ptCount val="7"/>
                <c:pt idx="0">
                  <c:v>213</c:v>
                </c:pt>
                <c:pt idx="1">
                  <c:v>140.33000000000001</c:v>
                </c:pt>
                <c:pt idx="2">
                  <c:v>35</c:v>
                </c:pt>
                <c:pt idx="3">
                  <c:v>14</c:v>
                </c:pt>
                <c:pt idx="4">
                  <c:v>8.67</c:v>
                </c:pt>
                <c:pt idx="5">
                  <c:v>3</c:v>
                </c:pt>
                <c:pt idx="6">
                  <c:v>1.56</c:v>
                </c:pt>
              </c:numCache>
            </c:numRef>
          </c:yVal>
          <c:smooth val="0"/>
          <c:extLst>
            <c:ext xmlns:c16="http://schemas.microsoft.com/office/drawing/2014/chart" uri="{C3380CC4-5D6E-409C-BE32-E72D297353CC}">
              <c16:uniqueId val="{00000000-1BCF-493A-BC3A-D4EF3F4FB4D2}"/>
            </c:ext>
          </c:extLst>
        </c:ser>
        <c:ser>
          <c:idx val="3"/>
          <c:order val="1"/>
          <c:tx>
            <c:strRef>
              <c:f>'Linearized data'!$C$20</c:f>
              <c:strCache>
                <c:ptCount val="1"/>
                <c:pt idx="0">
                  <c:v>23 deg angle</c:v>
                </c:pt>
              </c:strCache>
            </c:strRef>
          </c:tx>
          <c:spPr>
            <a:ln w="19050" cap="rnd">
              <a:noFill/>
              <a:round/>
            </a:ln>
            <a:effectLst/>
          </c:spPr>
          <c:marker>
            <c:symbol val="circle"/>
            <c:size val="5"/>
            <c:spPr>
              <a:solidFill>
                <a:schemeClr val="accent4"/>
              </a:solidFill>
              <a:ln w="9525">
                <a:solidFill>
                  <a:schemeClr val="accent4"/>
                </a:solidFill>
              </a:ln>
              <a:effectLst/>
            </c:spPr>
          </c:marker>
          <c:xVal>
            <c:numRef>
              <c:f>'Linearized data'!$A$21:$A$27</c:f>
              <c:numCache>
                <c:formatCode>General</c:formatCode>
                <c:ptCount val="7"/>
                <c:pt idx="0">
                  <c:v>-1E-4</c:v>
                </c:pt>
                <c:pt idx="1">
                  <c:v>-8.6999999999999993</c:v>
                </c:pt>
                <c:pt idx="2">
                  <c:v>-26.2</c:v>
                </c:pt>
                <c:pt idx="3">
                  <c:v>-43.7</c:v>
                </c:pt>
                <c:pt idx="4">
                  <c:v>-61.2</c:v>
                </c:pt>
                <c:pt idx="5">
                  <c:v>-78.7</c:v>
                </c:pt>
                <c:pt idx="6">
                  <c:v>-105</c:v>
                </c:pt>
              </c:numCache>
            </c:numRef>
          </c:xVal>
          <c:yVal>
            <c:numRef>
              <c:f>'Linearized data'!$C$21:$C$27</c:f>
              <c:numCache>
                <c:formatCode>General</c:formatCode>
                <c:ptCount val="7"/>
                <c:pt idx="0">
                  <c:v>47.5</c:v>
                </c:pt>
                <c:pt idx="1">
                  <c:v>34.67</c:v>
                </c:pt>
                <c:pt idx="2">
                  <c:v>11.33</c:v>
                </c:pt>
                <c:pt idx="3">
                  <c:v>5.67</c:v>
                </c:pt>
                <c:pt idx="4">
                  <c:v>3</c:v>
                </c:pt>
                <c:pt idx="5">
                  <c:v>1</c:v>
                </c:pt>
                <c:pt idx="6">
                  <c:v>0.28999999999999998</c:v>
                </c:pt>
              </c:numCache>
            </c:numRef>
          </c:yVal>
          <c:smooth val="0"/>
          <c:extLst>
            <c:ext xmlns:c16="http://schemas.microsoft.com/office/drawing/2014/chart" uri="{C3380CC4-5D6E-409C-BE32-E72D297353CC}">
              <c16:uniqueId val="{00000001-1BCF-493A-BC3A-D4EF3F4FB4D2}"/>
            </c:ext>
          </c:extLst>
        </c:ser>
        <c:ser>
          <c:idx val="0"/>
          <c:order val="2"/>
          <c:tx>
            <c:strRef>
              <c:f>'Linearized data'!$B$1</c:f>
              <c:strCache>
                <c:ptCount val="1"/>
                <c:pt idx="0">
                  <c:v>63 deg angle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olid"/>
              </a:ln>
              <a:effectLst/>
            </c:spPr>
            <c:trendlineType val="exp"/>
            <c:dispRSqr val="0"/>
            <c:dispEq val="0"/>
          </c:trendline>
          <c:trendline>
            <c:spPr>
              <a:ln w="19050" cap="rnd">
                <a:solidFill>
                  <a:schemeClr val="accent1"/>
                </a:solidFill>
                <a:prstDash val="sysDot"/>
              </a:ln>
              <a:effectLst/>
            </c:spPr>
            <c:trendlineType val="exp"/>
            <c:dispRSqr val="1"/>
            <c:dispEq val="1"/>
            <c:trendlineLbl>
              <c:layout>
                <c:manualLayout>
                  <c:x val="-0.46479397775661546"/>
                  <c:y val="0.12757233203254703"/>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0" baseline="0" dirty="0">
                        <a:solidFill>
                          <a:schemeClr val="accent1"/>
                        </a:solidFill>
                      </a:rPr>
                      <a:t>F = 164.68e</a:t>
                    </a:r>
                    <a:r>
                      <a:rPr lang="en-US" sz="1600" b="0" baseline="30000" dirty="0">
                        <a:solidFill>
                          <a:schemeClr val="accent1"/>
                        </a:solidFill>
                      </a:rPr>
                      <a:t>0.048x</a:t>
                    </a:r>
                    <a:br>
                      <a:rPr lang="en-US" sz="1600" b="0" baseline="0" dirty="0">
                        <a:solidFill>
                          <a:schemeClr val="accent1"/>
                        </a:solidFill>
                      </a:rPr>
                    </a:br>
                    <a:r>
                      <a:rPr lang="en-US" sz="1600" b="0" baseline="0" dirty="0">
                        <a:solidFill>
                          <a:schemeClr val="accent1"/>
                        </a:solidFill>
                      </a:rPr>
                      <a:t>R² = 0.973</a:t>
                    </a:r>
                    <a:endParaRPr lang="en-US" sz="1600" b="0" dirty="0">
                      <a:solidFill>
                        <a:schemeClr val="accent1"/>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'Linearized data'!$A$21:$A$27</c:f>
              <c:numCache>
                <c:formatCode>General</c:formatCode>
                <c:ptCount val="7"/>
                <c:pt idx="0">
                  <c:v>-1E-4</c:v>
                </c:pt>
                <c:pt idx="1">
                  <c:v>-8.6999999999999993</c:v>
                </c:pt>
                <c:pt idx="2">
                  <c:v>-26.2</c:v>
                </c:pt>
                <c:pt idx="3">
                  <c:v>-43.7</c:v>
                </c:pt>
                <c:pt idx="4">
                  <c:v>-61.2</c:v>
                </c:pt>
                <c:pt idx="5">
                  <c:v>-78.7</c:v>
                </c:pt>
                <c:pt idx="6">
                  <c:v>-105</c:v>
                </c:pt>
              </c:numCache>
            </c:numRef>
          </c:xVal>
          <c:yVal>
            <c:numRef>
              <c:f>'Linearized data'!$B$21:$B$27</c:f>
              <c:numCache>
                <c:formatCode>General</c:formatCode>
                <c:ptCount val="7"/>
                <c:pt idx="0">
                  <c:v>213</c:v>
                </c:pt>
                <c:pt idx="1">
                  <c:v>140.33000000000001</c:v>
                </c:pt>
                <c:pt idx="2">
                  <c:v>35</c:v>
                </c:pt>
                <c:pt idx="3">
                  <c:v>14</c:v>
                </c:pt>
                <c:pt idx="4">
                  <c:v>8.67</c:v>
                </c:pt>
                <c:pt idx="5">
                  <c:v>3</c:v>
                </c:pt>
                <c:pt idx="6">
                  <c:v>1.56</c:v>
                </c:pt>
              </c:numCache>
            </c:numRef>
          </c:yVal>
          <c:smooth val="0"/>
          <c:extLst>
            <c:ext xmlns:c16="http://schemas.microsoft.com/office/drawing/2014/chart" uri="{C3380CC4-5D6E-409C-BE32-E72D297353CC}">
              <c16:uniqueId val="{00000004-1BCF-493A-BC3A-D4EF3F4FB4D2}"/>
            </c:ext>
          </c:extLst>
        </c:ser>
        <c:ser>
          <c:idx val="1"/>
          <c:order val="3"/>
          <c:tx>
            <c:strRef>
              <c:f>'Linearized data'!$C$1</c:f>
              <c:strCache>
                <c:ptCount val="1"/>
                <c:pt idx="0">
                  <c:v>23 deg angle</c:v>
                </c:pt>
              </c:strCache>
            </c:strRef>
          </c:tx>
          <c:spPr>
            <a:ln w="19050" cap="rnd">
              <a:noFill/>
              <a:round/>
            </a:ln>
            <a:effectLst/>
          </c:spPr>
          <c:marker>
            <c:symbol val="triangle"/>
            <c:size val="5"/>
            <c:spPr>
              <a:solidFill>
                <a:schemeClr val="accent2"/>
              </a:solidFill>
              <a:ln w="9525">
                <a:solidFill>
                  <a:schemeClr val="accent2"/>
                </a:solidFill>
              </a:ln>
              <a:effectLst/>
            </c:spPr>
          </c:marker>
          <c:trendline>
            <c:spPr>
              <a:ln w="19050" cap="rnd">
                <a:solidFill>
                  <a:schemeClr val="accent2"/>
                </a:solidFill>
                <a:prstDash val="solid"/>
              </a:ln>
              <a:effectLst/>
            </c:spPr>
            <c:trendlineType val="exp"/>
            <c:dispRSqr val="1"/>
            <c:dispEq val="1"/>
            <c:trendlineLbl>
              <c:layout>
                <c:manualLayout>
                  <c:x val="-4.5311562043719084E-2"/>
                  <c:y val="0.2220613667499603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600" b="0" baseline="0" dirty="0">
                        <a:solidFill>
                          <a:schemeClr val="accent2">
                            <a:lumMod val="75000"/>
                          </a:schemeClr>
                        </a:solidFill>
                      </a:rPr>
                      <a:t>F = 48.004e</a:t>
                    </a:r>
                    <a:r>
                      <a:rPr lang="en-US" sz="1600" b="0" baseline="30000" dirty="0">
                        <a:solidFill>
                          <a:schemeClr val="accent2">
                            <a:lumMod val="75000"/>
                          </a:schemeClr>
                        </a:solidFill>
                      </a:rPr>
                      <a:t>0.0484x</a:t>
                    </a:r>
                    <a:br>
                      <a:rPr lang="en-US" sz="1600" b="0" baseline="0" dirty="0">
                        <a:solidFill>
                          <a:schemeClr val="accent2">
                            <a:lumMod val="75000"/>
                          </a:schemeClr>
                        </a:solidFill>
                      </a:rPr>
                    </a:br>
                    <a:r>
                      <a:rPr lang="en-US" sz="1600" b="0" baseline="0" dirty="0">
                        <a:solidFill>
                          <a:schemeClr val="accent2">
                            <a:lumMod val="75000"/>
                          </a:schemeClr>
                        </a:solidFill>
                      </a:rPr>
                      <a:t>R² = 0.996</a:t>
                    </a:r>
                    <a:endParaRPr lang="en-US" sz="1600" b="0" dirty="0">
                      <a:solidFill>
                        <a:schemeClr val="accent2">
                          <a:lumMod val="75000"/>
                        </a:schemeClr>
                      </a:solidFill>
                    </a:endParaRPr>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errBars>
            <c:errDir val="y"/>
            <c:errBarType val="both"/>
            <c:errValType val="fixedVal"/>
            <c:noEndCap val="0"/>
            <c:val val="1"/>
            <c:spPr>
              <a:noFill/>
              <a:ln w="9525" cap="flat" cmpd="sng" algn="ctr">
                <a:solidFill>
                  <a:schemeClr val="tx1">
                    <a:lumMod val="65000"/>
                    <a:lumOff val="35000"/>
                  </a:schemeClr>
                </a:solidFill>
                <a:round/>
              </a:ln>
              <a:effectLst/>
            </c:spPr>
          </c:errBars>
          <c:errBars>
            <c:errDir val="x"/>
            <c:errBarType val="both"/>
            <c:errValType val="fixedVal"/>
            <c:noEndCap val="0"/>
            <c:val val="1"/>
            <c:spPr>
              <a:noFill/>
              <a:ln w="9525" cap="flat" cmpd="sng" algn="ctr">
                <a:solidFill>
                  <a:schemeClr val="tx1">
                    <a:lumMod val="65000"/>
                    <a:lumOff val="35000"/>
                  </a:schemeClr>
                </a:solidFill>
                <a:round/>
              </a:ln>
              <a:effectLst/>
            </c:spPr>
          </c:errBars>
          <c:xVal>
            <c:numRef>
              <c:f>'Linearized data'!$A$21:$A$27</c:f>
              <c:numCache>
                <c:formatCode>General</c:formatCode>
                <c:ptCount val="7"/>
                <c:pt idx="0">
                  <c:v>-1E-4</c:v>
                </c:pt>
                <c:pt idx="1">
                  <c:v>-8.6999999999999993</c:v>
                </c:pt>
                <c:pt idx="2">
                  <c:v>-26.2</c:v>
                </c:pt>
                <c:pt idx="3">
                  <c:v>-43.7</c:v>
                </c:pt>
                <c:pt idx="4">
                  <c:v>-61.2</c:v>
                </c:pt>
                <c:pt idx="5">
                  <c:v>-78.7</c:v>
                </c:pt>
                <c:pt idx="6">
                  <c:v>-105</c:v>
                </c:pt>
              </c:numCache>
            </c:numRef>
          </c:xVal>
          <c:yVal>
            <c:numRef>
              <c:f>'Linearized data'!$C$21:$C$27</c:f>
              <c:numCache>
                <c:formatCode>General</c:formatCode>
                <c:ptCount val="7"/>
                <c:pt idx="0">
                  <c:v>47.5</c:v>
                </c:pt>
                <c:pt idx="1">
                  <c:v>34.67</c:v>
                </c:pt>
                <c:pt idx="2">
                  <c:v>11.33</c:v>
                </c:pt>
                <c:pt idx="3">
                  <c:v>5.67</c:v>
                </c:pt>
                <c:pt idx="4">
                  <c:v>3</c:v>
                </c:pt>
                <c:pt idx="5">
                  <c:v>1</c:v>
                </c:pt>
                <c:pt idx="6">
                  <c:v>0.28999999999999998</c:v>
                </c:pt>
              </c:numCache>
            </c:numRef>
          </c:yVal>
          <c:smooth val="0"/>
          <c:extLst>
            <c:ext xmlns:c16="http://schemas.microsoft.com/office/drawing/2014/chart" uri="{C3380CC4-5D6E-409C-BE32-E72D297353CC}">
              <c16:uniqueId val="{00000006-1BCF-493A-BC3A-D4EF3F4FB4D2}"/>
            </c:ext>
          </c:extLst>
        </c:ser>
        <c:dLbls>
          <c:showLegendKey val="0"/>
          <c:showVal val="0"/>
          <c:showCatName val="0"/>
          <c:showSerName val="0"/>
          <c:showPercent val="0"/>
          <c:showBubbleSize val="0"/>
        </c:dLbls>
        <c:axId val="391973288"/>
        <c:axId val="391973680"/>
      </c:scatterChart>
      <c:valAx>
        <c:axId val="391973288"/>
        <c:scaling>
          <c:orientation val="minMax"/>
          <c:max val="0"/>
        </c:scaling>
        <c:delete val="0"/>
        <c:axPos val="b"/>
        <c:majorGridlines>
          <c:spPr>
            <a:ln w="9525" cap="flat" cmpd="sng" algn="ctr">
              <a:solidFill>
                <a:schemeClr val="bg1">
                  <a:lumMod val="6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200"/>
                  <a:t>Depth (meters)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973680"/>
        <c:crosses val="autoZero"/>
        <c:crossBetween val="midCat"/>
      </c:valAx>
      <c:valAx>
        <c:axId val="391973680"/>
        <c:scaling>
          <c:logBase val="10"/>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0" i="0" baseline="0">
                    <a:effectLst/>
                  </a:rPr>
                  <a:t>Counts (counts per 20 sec)</a:t>
                </a:r>
                <a:endParaRPr lang="en-US" sz="1400">
                  <a:effectLst/>
                </a:endParaRPr>
              </a:p>
            </c:rich>
          </c:tx>
          <c:layout>
            <c:manualLayout>
              <c:xMode val="edge"/>
              <c:yMode val="edge"/>
              <c:x val="1.2806751451086269E-2"/>
              <c:y val="0.1873373450269935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91973288"/>
        <c:crosses val="autoZero"/>
        <c:crossBetween val="midCat"/>
      </c:valAx>
      <c:spPr>
        <a:solidFill>
          <a:schemeClr val="bg1">
            <a:lumMod val="95000"/>
          </a:schemeClr>
        </a:solidFill>
        <a:ln w="12700">
          <a:solidFill>
            <a:schemeClr val="tx1"/>
          </a:solidFill>
        </a:ln>
        <a:effectLst/>
      </c:spPr>
    </c:plotArea>
    <c:legend>
      <c:legendPos val="b"/>
      <c:legendEntry>
        <c:idx val="0"/>
        <c:delete val="1"/>
      </c:legendEntry>
      <c:legendEntry>
        <c:idx val="1"/>
        <c:delete val="1"/>
      </c:legendEntry>
      <c:legendEntry>
        <c:idx val="4"/>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40000"/>
        <a:lumOff val="6000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0" i="0" baseline="0">
                <a:effectLst/>
              </a:rPr>
              <a:t>Depth versus Cosmic Ray Rate (3 Elevator Runs)</a:t>
            </a:r>
            <a:endParaRPr lang="en-US" sz="2000" b="0">
              <a:effectLst/>
            </a:endParaRPr>
          </a:p>
        </c:rich>
      </c:tx>
      <c:layout>
        <c:manualLayout>
          <c:xMode val="edge"/>
          <c:yMode val="edge"/>
          <c:x val="0.20027191097227826"/>
          <c:y val="3.742111718435190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056310148769256E-2"/>
          <c:y val="7.6152850601549263E-2"/>
          <c:w val="0.91712667818947224"/>
          <c:h val="0.74018418587666102"/>
        </c:manualLayout>
      </c:layout>
      <c:scatterChart>
        <c:scatterStyle val="lineMarker"/>
        <c:varyColors val="0"/>
        <c:ser>
          <c:idx val="0"/>
          <c:order val="0"/>
          <c:tx>
            <c:strRef>
              <c:f>'Linearized data'!$B$1</c:f>
              <c:strCache>
                <c:ptCount val="1"/>
                <c:pt idx="0">
                  <c:v>63 deg angle</c:v>
                </c:pt>
              </c:strCache>
            </c:strRef>
          </c:tx>
          <c:spPr>
            <a:ln w="19050" cap="rnd">
              <a:noFill/>
              <a:round/>
            </a:ln>
            <a:effectLst/>
          </c:spPr>
          <c:marker>
            <c:symbol val="circle"/>
            <c:size val="5"/>
            <c:spPr>
              <a:solidFill>
                <a:schemeClr val="accent1"/>
              </a:solidFill>
              <a:ln w="88900">
                <a:solidFill>
                  <a:schemeClr val="accent1"/>
                </a:solidFill>
              </a:ln>
              <a:effectLst/>
            </c:spPr>
          </c:marker>
          <c:trendline>
            <c:spPr>
              <a:ln w="19050" cap="rnd">
                <a:solidFill>
                  <a:schemeClr val="accent1"/>
                </a:solidFill>
                <a:prstDash val="sysDot"/>
              </a:ln>
              <a:effectLst/>
            </c:spPr>
            <c:trendlineType val="log"/>
            <c:dispRSqr val="0"/>
            <c:dispEq val="0"/>
          </c:trendline>
          <c:trendline>
            <c:spPr>
              <a:ln w="19050" cap="rnd">
                <a:solidFill>
                  <a:schemeClr val="accent1"/>
                </a:solidFill>
                <a:prstDash val="solid"/>
              </a:ln>
              <a:effectLst/>
            </c:spPr>
            <c:trendlineType val="exp"/>
            <c:dispRSqr val="0"/>
            <c:dispEq val="0"/>
          </c:trendline>
          <c:errBars>
            <c:errDir val="x"/>
            <c:errBarType val="both"/>
            <c:errValType val="percentage"/>
            <c:noEndCap val="0"/>
            <c:val val="5"/>
            <c:spPr>
              <a:noFill/>
              <a:ln w="9525" cap="flat" cmpd="sng" algn="ctr">
                <a:solidFill>
                  <a:schemeClr val="tx1">
                    <a:lumMod val="65000"/>
                    <a:lumOff val="35000"/>
                  </a:schemeClr>
                </a:solidFill>
                <a:round/>
              </a:ln>
              <a:effectLst/>
            </c:spPr>
          </c:errBars>
          <c:errBars>
            <c:errDir val="y"/>
            <c:errBarType val="both"/>
            <c:errValType val="percentage"/>
            <c:noEndCap val="0"/>
            <c:val val="5"/>
            <c:spPr>
              <a:noFill/>
              <a:ln w="9525" cap="flat" cmpd="sng" algn="ctr">
                <a:solidFill>
                  <a:schemeClr val="tx1">
                    <a:lumMod val="65000"/>
                    <a:lumOff val="35000"/>
                  </a:schemeClr>
                </a:solidFill>
                <a:round/>
              </a:ln>
              <a:effectLst/>
            </c:spPr>
          </c:errBars>
          <c:xVal>
            <c:numRef>
              <c:f>'Linearized data'!$A$2:$A$9</c:f>
              <c:numCache>
                <c:formatCode>General</c:formatCode>
                <c:ptCount val="8"/>
                <c:pt idx="0">
                  <c:v>-1E-4</c:v>
                </c:pt>
                <c:pt idx="1">
                  <c:v>-8.6999999999999993</c:v>
                </c:pt>
                <c:pt idx="2">
                  <c:v>-26.2</c:v>
                </c:pt>
                <c:pt idx="3">
                  <c:v>-43.7</c:v>
                </c:pt>
                <c:pt idx="4">
                  <c:v>-61.2</c:v>
                </c:pt>
                <c:pt idx="5">
                  <c:v>-78.7</c:v>
                </c:pt>
                <c:pt idx="6">
                  <c:v>-96.2</c:v>
                </c:pt>
                <c:pt idx="7">
                  <c:v>-105</c:v>
                </c:pt>
              </c:numCache>
            </c:numRef>
          </c:xVal>
          <c:yVal>
            <c:numRef>
              <c:f>'Linearized data'!$B$2:$B$9</c:f>
              <c:numCache>
                <c:formatCode>General</c:formatCode>
                <c:ptCount val="8"/>
                <c:pt idx="0">
                  <c:v>213</c:v>
                </c:pt>
                <c:pt idx="1">
                  <c:v>140.33000000000001</c:v>
                </c:pt>
                <c:pt idx="2">
                  <c:v>35</c:v>
                </c:pt>
                <c:pt idx="3">
                  <c:v>14</c:v>
                </c:pt>
                <c:pt idx="4">
                  <c:v>8.67</c:v>
                </c:pt>
                <c:pt idx="5">
                  <c:v>3</c:v>
                </c:pt>
                <c:pt idx="6">
                  <c:v>5</c:v>
                </c:pt>
                <c:pt idx="7">
                  <c:v>1.56</c:v>
                </c:pt>
              </c:numCache>
            </c:numRef>
          </c:yVal>
          <c:smooth val="0"/>
          <c:extLst>
            <c:ext xmlns:c16="http://schemas.microsoft.com/office/drawing/2014/chart" uri="{C3380CC4-5D6E-409C-BE32-E72D297353CC}">
              <c16:uniqueId val="{00000002-DF8E-40E3-B9FF-917A236556A3}"/>
            </c:ext>
          </c:extLst>
        </c:ser>
        <c:ser>
          <c:idx val="1"/>
          <c:order val="1"/>
          <c:tx>
            <c:strRef>
              <c:f>'Linearized data'!$C$1</c:f>
              <c:strCache>
                <c:ptCount val="1"/>
                <c:pt idx="0">
                  <c:v>23 deg angle</c:v>
                </c:pt>
              </c:strCache>
            </c:strRef>
          </c:tx>
          <c:spPr>
            <a:ln w="19050" cap="rnd">
              <a:noFill/>
              <a:round/>
            </a:ln>
            <a:effectLst/>
          </c:spPr>
          <c:marker>
            <c:symbol val="triangle"/>
            <c:size val="11"/>
            <c:spPr>
              <a:solidFill>
                <a:schemeClr val="accent2"/>
              </a:solidFill>
              <a:ln w="9525">
                <a:noFill/>
              </a:ln>
              <a:effectLst/>
            </c:spPr>
          </c:marker>
          <c:trendline>
            <c:spPr>
              <a:ln w="19050" cap="rnd">
                <a:solidFill>
                  <a:schemeClr val="accent2"/>
                </a:solidFill>
                <a:prstDash val="solid"/>
              </a:ln>
              <a:effectLst/>
            </c:spPr>
            <c:trendlineType val="exp"/>
            <c:dispRSqr val="0"/>
            <c:dispEq val="0"/>
          </c:trendline>
          <c:errBars>
            <c:errDir val="x"/>
            <c:errBarType val="both"/>
            <c:errValType val="percentage"/>
            <c:noEndCap val="0"/>
            <c:val val="5"/>
            <c:spPr>
              <a:noFill/>
              <a:ln w="9525" cap="flat" cmpd="sng" algn="ctr">
                <a:solidFill>
                  <a:schemeClr val="tx1">
                    <a:lumMod val="65000"/>
                    <a:lumOff val="35000"/>
                  </a:schemeClr>
                </a:solidFill>
                <a:round/>
              </a:ln>
              <a:effectLst/>
            </c:spPr>
          </c:errBars>
          <c:errBars>
            <c:errDir val="y"/>
            <c:errBarType val="both"/>
            <c:errValType val="percentage"/>
            <c:noEndCap val="0"/>
            <c:val val="5"/>
            <c:spPr>
              <a:noFill/>
              <a:ln w="9525" cap="flat" cmpd="sng" algn="ctr">
                <a:solidFill>
                  <a:schemeClr val="tx1">
                    <a:lumMod val="65000"/>
                    <a:lumOff val="35000"/>
                  </a:schemeClr>
                </a:solidFill>
                <a:round/>
              </a:ln>
              <a:effectLst/>
            </c:spPr>
          </c:errBars>
          <c:xVal>
            <c:numRef>
              <c:f>'Linearized data'!$A$2:$A$9</c:f>
              <c:numCache>
                <c:formatCode>General</c:formatCode>
                <c:ptCount val="8"/>
                <c:pt idx="0">
                  <c:v>-1E-4</c:v>
                </c:pt>
                <c:pt idx="1">
                  <c:v>-8.6999999999999993</c:v>
                </c:pt>
                <c:pt idx="2">
                  <c:v>-26.2</c:v>
                </c:pt>
                <c:pt idx="3">
                  <c:v>-43.7</c:v>
                </c:pt>
                <c:pt idx="4">
                  <c:v>-61.2</c:v>
                </c:pt>
                <c:pt idx="5">
                  <c:v>-78.7</c:v>
                </c:pt>
                <c:pt idx="6">
                  <c:v>-96.2</c:v>
                </c:pt>
                <c:pt idx="7">
                  <c:v>-105</c:v>
                </c:pt>
              </c:numCache>
            </c:numRef>
          </c:xVal>
          <c:yVal>
            <c:numRef>
              <c:f>'Linearized data'!$C$2:$C$9</c:f>
              <c:numCache>
                <c:formatCode>General</c:formatCode>
                <c:ptCount val="8"/>
                <c:pt idx="0">
                  <c:v>47.5</c:v>
                </c:pt>
                <c:pt idx="1">
                  <c:v>34.67</c:v>
                </c:pt>
                <c:pt idx="2">
                  <c:v>11.33</c:v>
                </c:pt>
                <c:pt idx="3">
                  <c:v>5.67</c:v>
                </c:pt>
                <c:pt idx="4">
                  <c:v>3</c:v>
                </c:pt>
                <c:pt idx="5">
                  <c:v>1</c:v>
                </c:pt>
                <c:pt idx="6">
                  <c:v>1</c:v>
                </c:pt>
                <c:pt idx="7">
                  <c:v>0.28999999999999998</c:v>
                </c:pt>
              </c:numCache>
            </c:numRef>
          </c:yVal>
          <c:smooth val="0"/>
          <c:extLst>
            <c:ext xmlns:c16="http://schemas.microsoft.com/office/drawing/2014/chart" uri="{C3380CC4-5D6E-409C-BE32-E72D297353CC}">
              <c16:uniqueId val="{00000004-DF8E-40E3-B9FF-917A236556A3}"/>
            </c:ext>
          </c:extLst>
        </c:ser>
        <c:dLbls>
          <c:showLegendKey val="0"/>
          <c:showVal val="0"/>
          <c:showCatName val="0"/>
          <c:showSerName val="0"/>
          <c:showPercent val="0"/>
          <c:showBubbleSize val="0"/>
        </c:dLbls>
        <c:axId val="391975248"/>
        <c:axId val="391967800"/>
      </c:scatterChart>
      <c:valAx>
        <c:axId val="391975248"/>
        <c:scaling>
          <c:orientation val="minMax"/>
        </c:scaling>
        <c:delete val="0"/>
        <c:axPos val="b"/>
        <c:majorGridlines>
          <c:spPr>
            <a:ln w="12700" cap="flat" cmpd="sng" algn="ctr">
              <a:solidFill>
                <a:schemeClr val="bg1">
                  <a:lumMod val="6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800"/>
                  <a:t>Depth (meters)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967800"/>
        <c:crosses val="autoZero"/>
        <c:crossBetween val="midCat"/>
      </c:valAx>
      <c:valAx>
        <c:axId val="391967800"/>
        <c:scaling>
          <c:orientation val="minMax"/>
        </c:scaling>
        <c:delete val="0"/>
        <c:axPos val="l"/>
        <c:majorGridlines>
          <c:spPr>
            <a:ln w="12700" cap="flat" cmpd="sng" algn="ctr">
              <a:solidFill>
                <a:schemeClr val="bg1">
                  <a:lumMod val="75000"/>
                </a:schemeClr>
              </a:solidFill>
              <a:round/>
            </a:ln>
            <a:effectLst/>
          </c:spPr>
        </c:majorGridlines>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r>
                  <a:rPr lang="en-US" sz="1800" b="0" i="0" baseline="0">
                    <a:effectLst/>
                  </a:rPr>
                  <a:t>Counts (per 20 seconds)</a:t>
                </a:r>
                <a:endParaRPr lang="en-US" sz="1800">
                  <a:effectLst/>
                </a:endParaRPr>
              </a:p>
            </c:rich>
          </c:tx>
          <c:layout>
            <c:manualLayout>
              <c:xMode val="edge"/>
              <c:yMode val="edge"/>
              <c:x val="1.3888936952150908E-2"/>
              <c:y val="0.2494413576494847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91975248"/>
        <c:crosses val="autoZero"/>
        <c:crossBetween val="midCat"/>
      </c:valAx>
      <c:spPr>
        <a:solidFill>
          <a:schemeClr val="bg1">
            <a:lumMod val="95000"/>
          </a:schemeClr>
        </a:solid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delete val="1"/>
      </c:legendEntry>
      <c:legendEntry>
        <c:idx val="3"/>
        <c:delete val="1"/>
      </c:legendEntry>
      <c:legendEntry>
        <c:idx val="4"/>
        <c:delete val="1"/>
      </c:legendEntry>
      <c:layout>
        <c:manualLayout>
          <c:xMode val="edge"/>
          <c:yMode val="edge"/>
          <c:x val="0.32801901013189161"/>
          <c:y val="0.10440287343630927"/>
          <c:w val="0.34059437550971061"/>
          <c:h val="6.6961888479074944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2">
        <a:lumMod val="40000"/>
        <a:lumOff val="60000"/>
      </a:scheme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75F0515-9DD2-4315-BD9F-BE56F27F60A5}"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0675C9-72C6-4AC3-9A52-F3CA3953A7FF}" type="slidenum">
              <a:rPr lang="en-US"/>
              <a:pPr>
                <a:defRPr/>
              </a:pPr>
              <a:t>‹#›</a:t>
            </a:fld>
            <a:endParaRPr lang="en-US"/>
          </a:p>
        </p:txBody>
      </p:sp>
    </p:spTree>
    <p:extLst>
      <p:ext uri="{BB962C8B-B14F-4D97-AF65-F5344CB8AC3E}">
        <p14:creationId xmlns:p14="http://schemas.microsoft.com/office/powerpoint/2010/main" val="140748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6DA7022-78E4-4F18-9385-BE4817589F52}"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D9AF5B-89CB-45B2-9B83-997DF054691A}" type="slidenum">
              <a:rPr lang="en-US"/>
              <a:pPr>
                <a:defRPr/>
              </a:pPr>
              <a:t>‹#›</a:t>
            </a:fld>
            <a:endParaRPr lang="en-US"/>
          </a:p>
        </p:txBody>
      </p:sp>
    </p:spTree>
    <p:extLst>
      <p:ext uri="{BB962C8B-B14F-4D97-AF65-F5344CB8AC3E}">
        <p14:creationId xmlns:p14="http://schemas.microsoft.com/office/powerpoint/2010/main" val="494778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4750BB7-2768-447C-9CF1-84C5A0CD9F07}"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8106E9-CC72-4661-8372-860C46BEE1EB}" type="slidenum">
              <a:rPr lang="en-US"/>
              <a:pPr>
                <a:defRPr/>
              </a:pPr>
              <a:t>‹#›</a:t>
            </a:fld>
            <a:endParaRPr lang="en-US"/>
          </a:p>
        </p:txBody>
      </p:sp>
    </p:spTree>
    <p:extLst>
      <p:ext uri="{BB962C8B-B14F-4D97-AF65-F5344CB8AC3E}">
        <p14:creationId xmlns:p14="http://schemas.microsoft.com/office/powerpoint/2010/main" val="105056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0F31643-D10E-4549-8AA0-136C5868FB03}"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2BF9C3-E43E-4725-9896-92510C994974}" type="slidenum">
              <a:rPr lang="en-US"/>
              <a:pPr>
                <a:defRPr/>
              </a:pPr>
              <a:t>‹#›</a:t>
            </a:fld>
            <a:endParaRPr lang="en-US"/>
          </a:p>
        </p:txBody>
      </p:sp>
    </p:spTree>
    <p:extLst>
      <p:ext uri="{BB962C8B-B14F-4D97-AF65-F5344CB8AC3E}">
        <p14:creationId xmlns:p14="http://schemas.microsoft.com/office/powerpoint/2010/main" val="168090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6DE6474-391E-4E85-970C-C4B9A073C5ED}" type="datetimeFigureOut">
              <a:rPr lang="en-US"/>
              <a:pPr>
                <a:defRPr/>
              </a:pPr>
              <a:t>7/31/2022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7D9792-F5EF-4E55-B8E2-A2C358F2C7E9}" type="slidenum">
              <a:rPr lang="en-US"/>
              <a:pPr>
                <a:defRPr/>
              </a:pPr>
              <a:t>‹#›</a:t>
            </a:fld>
            <a:endParaRPr lang="en-US"/>
          </a:p>
        </p:txBody>
      </p:sp>
    </p:spTree>
    <p:extLst>
      <p:ext uri="{BB962C8B-B14F-4D97-AF65-F5344CB8AC3E}">
        <p14:creationId xmlns:p14="http://schemas.microsoft.com/office/powerpoint/2010/main" val="391029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D59643-4AC2-42B5-9E6B-F2FD001B9957}"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8B4B75-141F-41AC-9A45-9CA1D4FFB42D}" type="slidenum">
              <a:rPr lang="en-US"/>
              <a:pPr>
                <a:defRPr/>
              </a:pPr>
              <a:t>‹#›</a:t>
            </a:fld>
            <a:endParaRPr lang="en-US"/>
          </a:p>
        </p:txBody>
      </p:sp>
    </p:spTree>
    <p:extLst>
      <p:ext uri="{BB962C8B-B14F-4D97-AF65-F5344CB8AC3E}">
        <p14:creationId xmlns:p14="http://schemas.microsoft.com/office/powerpoint/2010/main" val="283818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6796EB8-DCBD-46DD-8AF0-6F03B0E97BAE}" type="datetimeFigureOut">
              <a:rPr lang="en-US"/>
              <a:pPr>
                <a:defRPr/>
              </a:pPr>
              <a:t>7/31/2022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25CF915-2160-4808-B82D-011D2E670549}" type="slidenum">
              <a:rPr lang="en-US"/>
              <a:pPr>
                <a:defRPr/>
              </a:pPr>
              <a:t>‹#›</a:t>
            </a:fld>
            <a:endParaRPr lang="en-US"/>
          </a:p>
        </p:txBody>
      </p:sp>
    </p:spTree>
    <p:extLst>
      <p:ext uri="{BB962C8B-B14F-4D97-AF65-F5344CB8AC3E}">
        <p14:creationId xmlns:p14="http://schemas.microsoft.com/office/powerpoint/2010/main" val="3052232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9A92BD1-A8AF-433D-A779-B7896974A891}" type="datetimeFigureOut">
              <a:rPr lang="en-US"/>
              <a:pPr>
                <a:defRPr/>
              </a:pPr>
              <a:t>7/31/2022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C41EE79-95B1-4834-A8CE-407CBB17CC44}" type="slidenum">
              <a:rPr lang="en-US"/>
              <a:pPr>
                <a:defRPr/>
              </a:pPr>
              <a:t>‹#›</a:t>
            </a:fld>
            <a:endParaRPr lang="en-US"/>
          </a:p>
        </p:txBody>
      </p:sp>
    </p:spTree>
    <p:extLst>
      <p:ext uri="{BB962C8B-B14F-4D97-AF65-F5344CB8AC3E}">
        <p14:creationId xmlns:p14="http://schemas.microsoft.com/office/powerpoint/2010/main" val="290355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61AA91-BF0D-4243-8064-9EDAB7090B97}" type="datetimeFigureOut">
              <a:rPr lang="en-US"/>
              <a:pPr>
                <a:defRPr/>
              </a:pPr>
              <a:t>7/31/2022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500A4C8-15FC-45F2-9BA6-1DD452611487}" type="slidenum">
              <a:rPr lang="en-US"/>
              <a:pPr>
                <a:defRPr/>
              </a:pPr>
              <a:t>‹#›</a:t>
            </a:fld>
            <a:endParaRPr lang="en-US"/>
          </a:p>
        </p:txBody>
      </p:sp>
    </p:spTree>
    <p:extLst>
      <p:ext uri="{BB962C8B-B14F-4D97-AF65-F5344CB8AC3E}">
        <p14:creationId xmlns:p14="http://schemas.microsoft.com/office/powerpoint/2010/main" val="130918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4769300-1A00-4B5D-9C5F-41BF4A7D9C1B}"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3C466D-53D5-4D15-AEDB-D318A48287D4}" type="slidenum">
              <a:rPr lang="en-US"/>
              <a:pPr>
                <a:defRPr/>
              </a:pPr>
              <a:t>‹#›</a:t>
            </a:fld>
            <a:endParaRPr lang="en-US"/>
          </a:p>
        </p:txBody>
      </p:sp>
    </p:spTree>
    <p:extLst>
      <p:ext uri="{BB962C8B-B14F-4D97-AF65-F5344CB8AC3E}">
        <p14:creationId xmlns:p14="http://schemas.microsoft.com/office/powerpoint/2010/main" val="35484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rtlCol="0">
            <a:normAutofit/>
          </a:bodyPr>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C2A5C28-4D41-4C68-8AD2-BDFCE228BED9}" type="datetimeFigureOut">
              <a:rPr lang="en-US"/>
              <a:pPr>
                <a:defRPr/>
              </a:pPr>
              <a:t>7/31/2022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99B212-FC24-46E8-BDEC-099DC11602E0}" type="slidenum">
              <a:rPr lang="en-US"/>
              <a:pPr>
                <a:defRPr/>
              </a:pPr>
              <a:t>‹#›</a:t>
            </a:fld>
            <a:endParaRPr lang="en-US"/>
          </a:p>
        </p:txBody>
      </p:sp>
    </p:spTree>
    <p:extLst>
      <p:ext uri="{BB962C8B-B14F-4D97-AF65-F5344CB8AC3E}">
        <p14:creationId xmlns:p14="http://schemas.microsoft.com/office/powerpoint/2010/main" val="412409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7E6E6"/>
            </a:gs>
            <a:gs pos="6000">
              <a:srgbClr val="E7E6E6"/>
            </a:gs>
            <a:gs pos="100000">
              <a:srgbClr val="FBE5D6"/>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017838" y="1752600"/>
            <a:ext cx="37855525"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017838" y="8763000"/>
            <a:ext cx="37855525" cy="2088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017838" y="30510163"/>
            <a:ext cx="9875837" cy="1752600"/>
          </a:xfrm>
          <a:prstGeom prst="rect">
            <a:avLst/>
          </a:prstGeom>
        </p:spPr>
        <p:txBody>
          <a:bodyPr vert="horz" lIns="91440" tIns="45720" rIns="91440" bIns="45720" rtlCol="0" anchor="ctr"/>
          <a:lstStyle>
            <a:lvl1pPr algn="l" defTabSz="2677363" eaLnBrk="1" fontAlgn="auto" hangingPunct="1">
              <a:spcBef>
                <a:spcPts val="0"/>
              </a:spcBef>
              <a:spcAft>
                <a:spcPts val="0"/>
              </a:spcAft>
              <a:defRPr sz="5760">
                <a:solidFill>
                  <a:schemeClr val="tx1">
                    <a:tint val="75000"/>
                  </a:schemeClr>
                </a:solidFill>
                <a:latin typeface="+mn-lt"/>
              </a:defRPr>
            </a:lvl1pPr>
          </a:lstStyle>
          <a:p>
            <a:pPr>
              <a:defRPr/>
            </a:pPr>
            <a:fld id="{39C4EB60-DFB3-4C6E-BF5B-EE3772EA8961}" type="datetimeFigureOut">
              <a:rPr lang="en-US"/>
              <a:pPr>
                <a:defRPr/>
              </a:pPr>
              <a:t>7/31/2022</a:t>
            </a:fld>
            <a:endParaRPr lang="en-US"/>
          </a:p>
        </p:txBody>
      </p:sp>
      <p:sp>
        <p:nvSpPr>
          <p:cNvPr id="5" name="Footer Placeholder 4"/>
          <p:cNvSpPr>
            <a:spLocks noGrp="1"/>
          </p:cNvSpPr>
          <p:nvPr>
            <p:ph type="ftr" sz="quarter" idx="3"/>
          </p:nvPr>
        </p:nvSpPr>
        <p:spPr>
          <a:xfrm>
            <a:off x="14538325" y="30510163"/>
            <a:ext cx="14814550" cy="1752600"/>
          </a:xfrm>
          <a:prstGeom prst="rect">
            <a:avLst/>
          </a:prstGeom>
        </p:spPr>
        <p:txBody>
          <a:bodyPr vert="horz" lIns="91440" tIns="45720" rIns="91440" bIns="45720" rtlCol="0" anchor="ctr"/>
          <a:lstStyle>
            <a:lvl1pPr algn="ctr" defTabSz="2677363" eaLnBrk="1" fontAlgn="auto" hangingPunct="1">
              <a:spcBef>
                <a:spcPts val="0"/>
              </a:spcBef>
              <a:spcAft>
                <a:spcPts val="0"/>
              </a:spcAft>
              <a:defRPr sz="576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30997525" y="30510163"/>
            <a:ext cx="9875838" cy="1752600"/>
          </a:xfrm>
          <a:prstGeom prst="rect">
            <a:avLst/>
          </a:prstGeom>
        </p:spPr>
        <p:txBody>
          <a:bodyPr vert="horz" lIns="91440" tIns="45720" rIns="91440" bIns="45720" rtlCol="0" anchor="ctr"/>
          <a:lstStyle>
            <a:lvl1pPr algn="r" defTabSz="2677363" eaLnBrk="1" fontAlgn="auto" hangingPunct="1">
              <a:spcBef>
                <a:spcPts val="0"/>
              </a:spcBef>
              <a:spcAft>
                <a:spcPts val="0"/>
              </a:spcAft>
              <a:defRPr sz="5760">
                <a:solidFill>
                  <a:schemeClr val="tx1">
                    <a:tint val="75000"/>
                  </a:schemeClr>
                </a:solidFill>
                <a:latin typeface="+mn-lt"/>
              </a:defRPr>
            </a:lvl1pPr>
          </a:lstStyle>
          <a:p>
            <a:pPr>
              <a:defRPr/>
            </a:pPr>
            <a:fld id="{602A4ED7-1FAE-47C9-A522-4EFDF0161F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7850" rtl="0" eaLnBrk="0" fontAlgn="base" hangingPunct="0">
        <a:lnSpc>
          <a:spcPct val="90000"/>
        </a:lnSpc>
        <a:spcBef>
          <a:spcPct val="0"/>
        </a:spcBef>
        <a:spcAft>
          <a:spcPct val="0"/>
        </a:spcAft>
        <a:defRPr sz="21100" kern="1200">
          <a:solidFill>
            <a:schemeClr val="tx1"/>
          </a:solidFill>
          <a:latin typeface="+mj-lt"/>
          <a:ea typeface="+mj-ea"/>
          <a:cs typeface="+mj-cs"/>
        </a:defRPr>
      </a:lvl1pPr>
      <a:lvl2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2pPr>
      <a:lvl3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3pPr>
      <a:lvl4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4pPr>
      <a:lvl5pPr algn="l" defTabSz="4387850" rtl="0" eaLnBrk="0" fontAlgn="base" hangingPunct="0">
        <a:lnSpc>
          <a:spcPct val="90000"/>
        </a:lnSpc>
        <a:spcBef>
          <a:spcPct val="0"/>
        </a:spcBef>
        <a:spcAft>
          <a:spcPct val="0"/>
        </a:spcAft>
        <a:defRPr sz="21100">
          <a:solidFill>
            <a:schemeClr val="tx1"/>
          </a:solidFill>
          <a:latin typeface="Calibri Light" panose="020F0302020204030204" pitchFamily="34" charset="0"/>
        </a:defRPr>
      </a:lvl5pPr>
      <a:lvl6pPr marL="457200" algn="l" defTabSz="4387850" rtl="0" fontAlgn="base">
        <a:lnSpc>
          <a:spcPct val="90000"/>
        </a:lnSpc>
        <a:spcBef>
          <a:spcPct val="0"/>
        </a:spcBef>
        <a:spcAft>
          <a:spcPct val="0"/>
        </a:spcAft>
        <a:defRPr sz="21100">
          <a:solidFill>
            <a:schemeClr val="tx1"/>
          </a:solidFill>
          <a:latin typeface="Calibri Light" panose="020F0302020204030204" pitchFamily="34" charset="0"/>
        </a:defRPr>
      </a:lvl6pPr>
      <a:lvl7pPr marL="914400" algn="l" defTabSz="4387850" rtl="0" fontAlgn="base">
        <a:lnSpc>
          <a:spcPct val="90000"/>
        </a:lnSpc>
        <a:spcBef>
          <a:spcPct val="0"/>
        </a:spcBef>
        <a:spcAft>
          <a:spcPct val="0"/>
        </a:spcAft>
        <a:defRPr sz="21100">
          <a:solidFill>
            <a:schemeClr val="tx1"/>
          </a:solidFill>
          <a:latin typeface="Calibri Light" panose="020F0302020204030204" pitchFamily="34" charset="0"/>
        </a:defRPr>
      </a:lvl7pPr>
      <a:lvl8pPr marL="1371600" algn="l" defTabSz="4387850" rtl="0" fontAlgn="base">
        <a:lnSpc>
          <a:spcPct val="90000"/>
        </a:lnSpc>
        <a:spcBef>
          <a:spcPct val="0"/>
        </a:spcBef>
        <a:spcAft>
          <a:spcPct val="0"/>
        </a:spcAft>
        <a:defRPr sz="21100">
          <a:solidFill>
            <a:schemeClr val="tx1"/>
          </a:solidFill>
          <a:latin typeface="Calibri Light" panose="020F0302020204030204" pitchFamily="34" charset="0"/>
        </a:defRPr>
      </a:lvl8pPr>
      <a:lvl9pPr marL="1828800" algn="l" defTabSz="4387850" rtl="0" fontAlgn="base">
        <a:lnSpc>
          <a:spcPct val="90000"/>
        </a:lnSpc>
        <a:spcBef>
          <a:spcPct val="0"/>
        </a:spcBef>
        <a:spcAft>
          <a:spcPct val="0"/>
        </a:spcAft>
        <a:defRPr sz="21100">
          <a:solidFill>
            <a:schemeClr val="tx1"/>
          </a:solidFill>
          <a:latin typeface="Calibri Light" panose="020F0302020204030204" pitchFamily="34" charset="0"/>
        </a:defRPr>
      </a:lvl9pPr>
    </p:titleStyle>
    <p:bodyStyle>
      <a:lvl1pPr marL="1096963" indent="-1096963" algn="l" defTabSz="4387850" rtl="0" eaLnBrk="0" fontAlgn="base" hangingPunct="0">
        <a:lnSpc>
          <a:spcPct val="90000"/>
        </a:lnSpc>
        <a:spcBef>
          <a:spcPts val="4800"/>
        </a:spcBef>
        <a:spcAft>
          <a:spcPct val="0"/>
        </a:spcAft>
        <a:buFont typeface="Arial" panose="020B0604020202020204" pitchFamily="34" charset="0"/>
        <a:buChar char="•"/>
        <a:defRPr sz="13400" kern="1200">
          <a:solidFill>
            <a:schemeClr val="tx1"/>
          </a:solidFill>
          <a:latin typeface="+mn-lt"/>
          <a:ea typeface="+mn-ea"/>
          <a:cs typeface="+mn-cs"/>
        </a:defRPr>
      </a:lvl1pPr>
      <a:lvl2pPr marL="3290888" indent="-1096963" algn="l" defTabSz="4387850" rtl="0" eaLnBrk="0" fontAlgn="base" hangingPunct="0">
        <a:lnSpc>
          <a:spcPct val="90000"/>
        </a:lnSpc>
        <a:spcBef>
          <a:spcPts val="2400"/>
        </a:spcBef>
        <a:spcAft>
          <a:spcPct val="0"/>
        </a:spcAft>
        <a:buFont typeface="Arial" panose="020B0604020202020204" pitchFamily="34" charset="0"/>
        <a:buChar char="•"/>
        <a:defRPr sz="11500" kern="1200">
          <a:solidFill>
            <a:schemeClr val="tx1"/>
          </a:solidFill>
          <a:latin typeface="+mn-lt"/>
          <a:ea typeface="+mn-ea"/>
          <a:cs typeface="+mn-cs"/>
        </a:defRPr>
      </a:lvl2pPr>
      <a:lvl3pPr marL="5486400" indent="-1096963" algn="l" defTabSz="4387850" rtl="0" eaLnBrk="0" fontAlgn="base" hangingPunct="0">
        <a:lnSpc>
          <a:spcPct val="90000"/>
        </a:lnSpc>
        <a:spcBef>
          <a:spcPts val="2400"/>
        </a:spcBef>
        <a:spcAft>
          <a:spcPct val="0"/>
        </a:spcAft>
        <a:buFont typeface="Arial" panose="020B0604020202020204" pitchFamily="34" charset="0"/>
        <a:buChar char="•"/>
        <a:defRPr sz="9600" kern="1200">
          <a:solidFill>
            <a:schemeClr val="tx1"/>
          </a:solidFill>
          <a:latin typeface="+mn-lt"/>
          <a:ea typeface="+mn-ea"/>
          <a:cs typeface="+mn-cs"/>
        </a:defRPr>
      </a:lvl3pPr>
      <a:lvl4pPr marL="7680325" indent="-1096963" algn="l" defTabSz="4387850" rtl="0" eaLnBrk="0" fontAlgn="base" hangingPunct="0">
        <a:lnSpc>
          <a:spcPct val="90000"/>
        </a:lnSpc>
        <a:spcBef>
          <a:spcPts val="2400"/>
        </a:spcBef>
        <a:spcAft>
          <a:spcPct val="0"/>
        </a:spcAft>
        <a:buFont typeface="Arial" panose="020B0604020202020204" pitchFamily="34" charset="0"/>
        <a:buChar char="•"/>
        <a:defRPr sz="8600" kern="1200">
          <a:solidFill>
            <a:schemeClr val="tx1"/>
          </a:solidFill>
          <a:latin typeface="+mn-lt"/>
          <a:ea typeface="+mn-ea"/>
          <a:cs typeface="+mn-cs"/>
        </a:defRPr>
      </a:lvl4pPr>
      <a:lvl5pPr marL="9874250" indent="-1096963" algn="l" defTabSz="4387850" rtl="0" eaLnBrk="0" fontAlgn="base" hangingPunct="0">
        <a:lnSpc>
          <a:spcPct val="90000"/>
        </a:lnSpc>
        <a:spcBef>
          <a:spcPts val="2400"/>
        </a:spcBef>
        <a:spcAft>
          <a:spcPct val="0"/>
        </a:spcAft>
        <a:buFont typeface="Arial" panose="020B0604020202020204" pitchFamily="34" charset="0"/>
        <a:buChar char="•"/>
        <a:defRPr sz="860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hyperlink" Target="about:blank" TargetMode="External"/><Relationship Id="rId12" Type="http://schemas.openxmlformats.org/officeDocument/2006/relationships/image" Target="../media/image7.png"/><Relationship Id="rId2" Type="http://schemas.openxmlformats.org/officeDocument/2006/relationships/image" Target="../media/image1.jpeg"/><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6.jpeg"/><Relationship Id="rId5" Type="http://schemas.openxmlformats.org/officeDocument/2006/relationships/image" Target="../media/image4.jpeg"/><Relationship Id="rId15" Type="http://schemas.openxmlformats.org/officeDocument/2006/relationships/chart" Target="../charts/chart2.xml"/><Relationship Id="rId10" Type="http://schemas.openxmlformats.org/officeDocument/2006/relationships/hyperlink" Target="about:blank" TargetMode="External"/><Relationship Id="rId4" Type="http://schemas.openxmlformats.org/officeDocument/2006/relationships/image" Target="../media/image3.jpeg"/><Relationship Id="rId9" Type="http://schemas.openxmlformats.org/officeDocument/2006/relationships/hyperlink" Target="about:blank" TargetMode="External"/><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84150"/>
            <a:ext cx="43891200" cy="5413375"/>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defTabSz="2677363" eaLnBrk="1" fontAlgn="auto" hangingPunct="1">
              <a:spcBef>
                <a:spcPts val="0"/>
              </a:spcBef>
              <a:spcAft>
                <a:spcPts val="0"/>
              </a:spcAft>
              <a:defRPr/>
            </a:pPr>
            <a:endParaRPr lang="en-US" sz="5270"/>
          </a:p>
        </p:txBody>
      </p:sp>
      <p:pic>
        <p:nvPicPr>
          <p:cNvPr id="13314" name="MUSElogo.jpg"/>
          <p:cNvPicPr>
            <a:picLocks noChangeAspect="1" noChangeArrowheads="1"/>
          </p:cNvPicPr>
          <p:nvPr/>
        </p:nvPicPr>
        <p:blipFill>
          <a:blip r:embed="rId2">
            <a:extLst>
              <a:ext uri="{28A0092B-C50C-407E-A947-70E740481C1C}">
                <a14:useLocalDpi xmlns:a14="http://schemas.microsoft.com/office/drawing/2010/main" val="0"/>
              </a:ext>
            </a:extLst>
          </a:blip>
          <a:srcRect l="323"/>
          <a:stretch>
            <a:fillRect/>
          </a:stretch>
        </p:blipFill>
        <p:spPr bwMode="auto">
          <a:xfrm>
            <a:off x="679450" y="283210"/>
            <a:ext cx="3757613" cy="3768725"/>
          </a:xfrm>
          <a:prstGeom prst="rect">
            <a:avLst/>
          </a:prstGeom>
          <a:noFill/>
          <a:ln w="12700">
            <a:solidFill>
              <a:schemeClr val="bg1">
                <a:lumMod val="85000"/>
              </a:schemeClr>
            </a:solidFill>
            <a:miter lim="400000"/>
            <a:headEnd/>
            <a:tailEnd/>
          </a:ln>
          <a:extLst>
            <a:ext uri="{909E8E84-426E-40DD-AFC4-6F175D3DCCD1}">
              <a14:hiddenFill xmlns:a14="http://schemas.microsoft.com/office/drawing/2010/main">
                <a:solidFill>
                  <a:srgbClr val="FFFFFF"/>
                </a:solidFill>
              </a14:hiddenFill>
            </a:ext>
          </a:extLst>
        </p:spPr>
      </p:pic>
      <p:pic>
        <p:nvPicPr>
          <p:cNvPr id="13315" name="imag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1688" y="357188"/>
            <a:ext cx="44688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316" name="524288.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7663" y="2932113"/>
            <a:ext cx="2901950"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317" name="Rectangle 9"/>
          <p:cNvSpPr>
            <a:spLocks noChangeArrowheads="1"/>
          </p:cNvSpPr>
          <p:nvPr/>
        </p:nvSpPr>
        <p:spPr bwMode="auto">
          <a:xfrm>
            <a:off x="6116638" y="1196975"/>
            <a:ext cx="317658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r>
              <a:rPr lang="en-US" altLang="en-US" sz="9600" b="1" dirty="0">
                <a:solidFill>
                  <a:schemeClr val="bg1"/>
                </a:solidFill>
              </a:rPr>
              <a:t>Studying Muon Count Rates as Underground Depth Increases</a:t>
            </a:r>
          </a:p>
        </p:txBody>
      </p:sp>
      <p:sp>
        <p:nvSpPr>
          <p:cNvPr id="13318" name="Rectangle 10"/>
          <p:cNvSpPr>
            <a:spLocks noChangeArrowheads="1"/>
          </p:cNvSpPr>
          <p:nvPr/>
        </p:nvSpPr>
        <p:spPr bwMode="auto">
          <a:xfrm>
            <a:off x="7799387" y="2925154"/>
            <a:ext cx="28292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756025">
              <a:defRPr sz="5200">
                <a:solidFill>
                  <a:schemeClr val="tx1"/>
                </a:solidFill>
                <a:latin typeface="Calibri" panose="020F0502020204030204" pitchFamily="34" charset="0"/>
              </a:defRPr>
            </a:lvl1pPr>
            <a:lvl2pPr marL="742950" indent="-285750" defTabSz="3756025">
              <a:defRPr sz="5200">
                <a:solidFill>
                  <a:schemeClr val="tx1"/>
                </a:solidFill>
                <a:latin typeface="Calibri" panose="020F0502020204030204" pitchFamily="34" charset="0"/>
              </a:defRPr>
            </a:lvl2pPr>
            <a:lvl3pPr marL="1143000" indent="-228600" defTabSz="3756025">
              <a:defRPr sz="5200">
                <a:solidFill>
                  <a:schemeClr val="tx1"/>
                </a:solidFill>
                <a:latin typeface="Calibri" panose="020F0502020204030204" pitchFamily="34" charset="0"/>
              </a:defRPr>
            </a:lvl3pPr>
            <a:lvl4pPr marL="1600200" indent="-228600" defTabSz="3756025">
              <a:defRPr sz="5200">
                <a:solidFill>
                  <a:schemeClr val="tx1"/>
                </a:solidFill>
                <a:latin typeface="Calibri" panose="020F0502020204030204" pitchFamily="34" charset="0"/>
              </a:defRPr>
            </a:lvl4pPr>
            <a:lvl5pPr marL="2057400" indent="-228600" defTabSz="3756025">
              <a:defRPr sz="5200">
                <a:solidFill>
                  <a:schemeClr val="tx1"/>
                </a:solidFill>
                <a:latin typeface="Calibri" panose="020F0502020204030204" pitchFamily="34" charset="0"/>
              </a:defRPr>
            </a:lvl5pPr>
            <a:lvl6pPr marL="2514600" indent="-228600" defTabSz="37560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37560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37560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37560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spcAft>
                <a:spcPts val="1800"/>
              </a:spcAft>
            </a:pPr>
            <a:r>
              <a:rPr lang="en-US" altLang="en-US" sz="5400" dirty="0">
                <a:solidFill>
                  <a:srgbClr val="FFFFFF"/>
                </a:solidFill>
                <a:cs typeface="Calibri" panose="020F0502020204030204" pitchFamily="34" charset="0"/>
                <a:sym typeface="Corsiva Hebrew" pitchFamily="2" charset="-79"/>
              </a:rPr>
              <a:t>Paul Graham</a:t>
            </a:r>
            <a:r>
              <a:rPr lang="en-US" altLang="en-US" sz="5400" baseline="32000" dirty="0">
                <a:solidFill>
                  <a:srgbClr val="FFFFFF"/>
                </a:solidFill>
                <a:cs typeface="Calibri" panose="020F0502020204030204" pitchFamily="34" charset="0"/>
                <a:sym typeface="Corsiva Hebrew" pitchFamily="2" charset="-79"/>
              </a:rPr>
              <a:t>†</a:t>
            </a:r>
            <a:r>
              <a:rPr lang="en-US" altLang="en-US" sz="5400" dirty="0">
                <a:solidFill>
                  <a:srgbClr val="FFFFFF"/>
                </a:solidFill>
                <a:cs typeface="Calibri" panose="020F0502020204030204" pitchFamily="34" charset="0"/>
                <a:sym typeface="Corsiva Hebrew" pitchFamily="2" charset="-79"/>
              </a:rPr>
              <a:t>, Emmanuelle Copeland</a:t>
            </a:r>
            <a:r>
              <a:rPr lang="en-US" altLang="en-US" sz="5400" baseline="32000" dirty="0">
                <a:solidFill>
                  <a:srgbClr val="FFFFFF"/>
                </a:solidFill>
                <a:cs typeface="Calibri" panose="020F0502020204030204" pitchFamily="34" charset="0"/>
                <a:sym typeface="Corsiva Hebrew" pitchFamily="2" charset="-79"/>
              </a:rPr>
              <a:t>‡</a:t>
            </a:r>
            <a:r>
              <a:rPr lang="en-US" altLang="en-US" sz="5400" dirty="0">
                <a:solidFill>
                  <a:srgbClr val="FFFFFF"/>
                </a:solidFill>
                <a:cs typeface="Calibri" panose="020F0502020204030204" pitchFamily="34" charset="0"/>
                <a:sym typeface="Corsiva Hebrew" pitchFamily="2" charset="-79"/>
              </a:rPr>
              <a:t>, Eleanor A. Winkler</a:t>
            </a:r>
            <a:r>
              <a:rPr lang="en-US" altLang="en-US" sz="5400" baseline="32000" dirty="0">
                <a:solidFill>
                  <a:srgbClr val="FFFFFF"/>
                </a:solidFill>
                <a:cs typeface="Calibri" panose="020F0502020204030204" pitchFamily="34" charset="0"/>
                <a:sym typeface="Corsiva Hebrew" pitchFamily="2" charset="-79"/>
              </a:rPr>
              <a:t>†</a:t>
            </a:r>
            <a:r>
              <a:rPr lang="en-US" altLang="en-US" sz="5400" dirty="0">
                <a:solidFill>
                  <a:srgbClr val="FFFFFF"/>
                </a:solidFill>
                <a:cs typeface="Calibri" panose="020F0502020204030204" pitchFamily="34" charset="0"/>
                <a:sym typeface="Corsiva Hebrew" pitchFamily="2" charset="-79"/>
              </a:rPr>
              <a:t>, Nathan A. Unterman</a:t>
            </a:r>
            <a:r>
              <a:rPr lang="en-US" altLang="en-US" sz="5400" baseline="32000" dirty="0">
                <a:solidFill>
                  <a:srgbClr val="FFFFFF"/>
                </a:solidFill>
                <a:cs typeface="Calibri" panose="020F0502020204030204" pitchFamily="34" charset="0"/>
                <a:sym typeface="Corsiva Hebrew" pitchFamily="2" charset="-79"/>
              </a:rPr>
              <a:t>†</a:t>
            </a:r>
            <a:r>
              <a:rPr lang="en-US" altLang="en-US" sz="5400" dirty="0">
                <a:solidFill>
                  <a:srgbClr val="FFFFFF"/>
                </a:solidFill>
                <a:cs typeface="Calibri" panose="020F0502020204030204" pitchFamily="34" charset="0"/>
                <a:sym typeface="Corsiva Hebrew" pitchFamily="2" charset="-79"/>
              </a:rPr>
              <a:t>, Marybeth </a:t>
            </a:r>
            <a:r>
              <a:rPr lang="en-US" altLang="en-US" sz="5400" dirty="0" err="1">
                <a:solidFill>
                  <a:srgbClr val="FFFFFF"/>
                </a:solidFill>
                <a:cs typeface="Calibri" panose="020F0502020204030204" pitchFamily="34" charset="0"/>
                <a:sym typeface="Corsiva Hebrew" pitchFamily="2" charset="-79"/>
              </a:rPr>
              <a:t>Senser</a:t>
            </a:r>
            <a:r>
              <a:rPr lang="en-US" altLang="en-US" sz="4800" baseline="32000" dirty="0">
                <a:solidFill>
                  <a:srgbClr val="FFFFFF"/>
                </a:solidFill>
                <a:cs typeface="Calibri" panose="020F0502020204030204" pitchFamily="34" charset="0"/>
                <a:sym typeface="Corsiva Hebrew" pitchFamily="2" charset="-79"/>
              </a:rPr>
              <a:t>‡</a:t>
            </a:r>
            <a:endParaRPr lang="en-US" altLang="en-US" sz="4800" dirty="0">
              <a:solidFill>
                <a:srgbClr val="FFFFFF"/>
              </a:solidFill>
              <a:cs typeface="Calibri" panose="020F0502020204030204" pitchFamily="34" charset="0"/>
              <a:sym typeface="Corsiva Hebrew" pitchFamily="2" charset="-79"/>
            </a:endParaRPr>
          </a:p>
        </p:txBody>
      </p:sp>
      <p:sp>
        <p:nvSpPr>
          <p:cNvPr id="13319" name="Rectangle 11"/>
          <p:cNvSpPr>
            <a:spLocks noChangeArrowheads="1"/>
          </p:cNvSpPr>
          <p:nvPr/>
        </p:nvSpPr>
        <p:spPr bwMode="auto">
          <a:xfrm>
            <a:off x="11425238" y="4198938"/>
            <a:ext cx="2104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756025">
              <a:defRPr sz="5200">
                <a:solidFill>
                  <a:schemeClr val="tx1"/>
                </a:solidFill>
                <a:latin typeface="Calibri" panose="020F0502020204030204" pitchFamily="34" charset="0"/>
              </a:defRPr>
            </a:lvl1pPr>
            <a:lvl2pPr marL="742950" indent="-285750" defTabSz="3756025">
              <a:defRPr sz="5200">
                <a:solidFill>
                  <a:schemeClr val="tx1"/>
                </a:solidFill>
                <a:latin typeface="Calibri" panose="020F0502020204030204" pitchFamily="34" charset="0"/>
              </a:defRPr>
            </a:lvl2pPr>
            <a:lvl3pPr marL="1143000" indent="-228600" defTabSz="3756025">
              <a:defRPr sz="5200">
                <a:solidFill>
                  <a:schemeClr val="tx1"/>
                </a:solidFill>
                <a:latin typeface="Calibri" panose="020F0502020204030204" pitchFamily="34" charset="0"/>
              </a:defRPr>
            </a:lvl3pPr>
            <a:lvl4pPr marL="1600200" indent="-228600" defTabSz="3756025">
              <a:defRPr sz="5200">
                <a:solidFill>
                  <a:schemeClr val="tx1"/>
                </a:solidFill>
                <a:latin typeface="Calibri" panose="020F0502020204030204" pitchFamily="34" charset="0"/>
              </a:defRPr>
            </a:lvl4pPr>
            <a:lvl5pPr marL="2057400" indent="-228600" defTabSz="3756025">
              <a:defRPr sz="5200">
                <a:solidFill>
                  <a:schemeClr val="tx1"/>
                </a:solidFill>
                <a:latin typeface="Calibri" panose="020F0502020204030204" pitchFamily="34" charset="0"/>
              </a:defRPr>
            </a:lvl5pPr>
            <a:lvl6pPr marL="2514600" indent="-228600" defTabSz="37560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37560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37560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37560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r>
              <a:rPr lang="en-US" altLang="en-US" sz="4000" baseline="32000" dirty="0">
                <a:solidFill>
                  <a:srgbClr val="FFFFFF"/>
                </a:solidFill>
                <a:cs typeface="Calibri" panose="020F0502020204030204" pitchFamily="34" charset="0"/>
                <a:sym typeface="Corsiva Hebrew" pitchFamily="2" charset="-79"/>
              </a:rPr>
              <a:t>†</a:t>
            </a:r>
            <a:r>
              <a:rPr lang="en-US" altLang="en-US" sz="4000" dirty="0">
                <a:solidFill>
                  <a:srgbClr val="FFFFFF"/>
                </a:solidFill>
                <a:cs typeface="Calibri" panose="020F0502020204030204" pitchFamily="34" charset="0"/>
                <a:sym typeface="Corsiva Hebrew" pitchFamily="2" charset="-79"/>
              </a:rPr>
              <a:t>New Trier High School, Winnetka, IL, </a:t>
            </a:r>
            <a:r>
              <a:rPr lang="en-US" altLang="en-US" sz="4000" baseline="32000" dirty="0">
                <a:solidFill>
                  <a:srgbClr val="FFFFFF"/>
                </a:solidFill>
                <a:cs typeface="Calibri" panose="020F0502020204030204" pitchFamily="34" charset="0"/>
                <a:sym typeface="Corsiva Hebrew" pitchFamily="2" charset="-79"/>
              </a:rPr>
              <a:t>‡ </a:t>
            </a:r>
            <a:r>
              <a:rPr lang="en-US" altLang="en-US" sz="4000" dirty="0">
                <a:solidFill>
                  <a:srgbClr val="FFFFFF"/>
                </a:solidFill>
                <a:cs typeface="Calibri" panose="020F0502020204030204" pitchFamily="34" charset="0"/>
                <a:sym typeface="Corsiva Hebrew" pitchFamily="2" charset="-79"/>
              </a:rPr>
              <a:t>Downers Grove South High School, Downers Grove, IL</a:t>
            </a:r>
          </a:p>
        </p:txBody>
      </p:sp>
      <p:grpSp>
        <p:nvGrpSpPr>
          <p:cNvPr id="13320" name="Rectangle 167"/>
          <p:cNvGrpSpPr>
            <a:grpSpLocks/>
          </p:cNvGrpSpPr>
          <p:nvPr/>
        </p:nvGrpSpPr>
        <p:grpSpPr bwMode="auto">
          <a:xfrm>
            <a:off x="996950" y="6375400"/>
            <a:ext cx="9001125" cy="817563"/>
            <a:chOff x="0" y="0"/>
            <a:chExt cx="2667000" cy="242455"/>
          </a:xfrm>
        </p:grpSpPr>
        <p:sp>
          <p:nvSpPr>
            <p:cNvPr id="14" name="Rounded Rectangle"/>
            <p:cNvSpPr/>
            <p:nvPr/>
          </p:nvSpPr>
          <p:spPr>
            <a:xfrm>
              <a:off x="0" y="0"/>
              <a:ext cx="2667000" cy="242455"/>
            </a:xfrm>
            <a:prstGeom prst="roundRect">
              <a:avLst>
                <a:gd name="adj" fmla="val 16667"/>
              </a:avLst>
            </a:prstGeom>
            <a:solidFill>
              <a:srgbClr val="E64B3C"/>
            </a:solidFill>
            <a:ln w="12700" cap="flat">
              <a:noFill/>
              <a:miter lim="400000"/>
            </a:ln>
            <a:effectLst/>
          </p:spPr>
          <p:txBody>
            <a:bodyPr lIns="51435" tIns="51435" rIns="51435" bIns="51435" anchor="ctr"/>
            <a:lstStyle/>
            <a:p>
              <a:pPr defTabSz="3762372" eaLnBrk="1" fontAlgn="auto" hangingPunct="1">
                <a:spcBef>
                  <a:spcPts val="0"/>
                </a:spcBef>
                <a:spcAft>
                  <a:spcPts val="0"/>
                </a:spcAft>
                <a:defRPr>
                  <a:solidFill>
                    <a:srgbClr val="FF9900"/>
                  </a:solidFill>
                </a:defRPr>
              </a:pPr>
              <a:endParaRPr sz="12531">
                <a:solidFill>
                  <a:srgbClr val="FF9900"/>
                </a:solidFill>
                <a:latin typeface="+mn-lt"/>
              </a:endParaRPr>
            </a:p>
          </p:txBody>
        </p:sp>
        <p:sp>
          <p:nvSpPr>
            <p:cNvPr id="15" name="Motivation"/>
            <p:cNvSpPr txBox="1"/>
            <p:nvPr/>
          </p:nvSpPr>
          <p:spPr>
            <a:xfrm>
              <a:off x="893233" y="3296"/>
              <a:ext cx="874418" cy="230214"/>
            </a:xfrm>
            <a:prstGeom prst="rect">
              <a:avLst/>
            </a:prstGeom>
            <a:noFill/>
            <a:ln w="3175" cap="flat">
              <a:noFill/>
              <a:miter lim="400000"/>
            </a:ln>
            <a:effectLst/>
          </p:spPr>
          <p:txBody>
            <a:bodyPr lIns="51435" tIns="51435" rIns="51435" bIns="51435" anchor="ctr"/>
            <a:lstStyle>
              <a:lvl1pPr defTabSz="1114777">
                <a:defRPr sz="900" b="0">
                  <a:solidFill>
                    <a:srgbClr val="FFFFFF"/>
                  </a:solidFill>
                  <a:latin typeface="+mj-lt"/>
                  <a:ea typeface="+mj-ea"/>
                  <a:cs typeface="+mj-cs"/>
                  <a:sym typeface="Avenir Book"/>
                </a:defRPr>
              </a:lvl1pPr>
            </a:lstStyle>
            <a:p>
              <a:pPr algn="ctr" eaLnBrk="1" fontAlgn="auto" hangingPunct="1">
                <a:spcBef>
                  <a:spcPts val="0"/>
                </a:spcBef>
                <a:spcAft>
                  <a:spcPts val="0"/>
                </a:spcAft>
                <a:defRPr/>
              </a:pPr>
              <a:r>
                <a:rPr sz="3600" b="1" dirty="0">
                  <a:latin typeface="+mn-lt"/>
                </a:rPr>
                <a:t>Motivation</a:t>
              </a:r>
            </a:p>
          </p:txBody>
        </p:sp>
      </p:grpSp>
      <p:sp>
        <p:nvSpPr>
          <p:cNvPr id="17" name="Rounded Rectangle"/>
          <p:cNvSpPr/>
          <p:nvPr/>
        </p:nvSpPr>
        <p:spPr>
          <a:xfrm>
            <a:off x="11595100" y="6337300"/>
            <a:ext cx="9001125" cy="876300"/>
          </a:xfrm>
          <a:prstGeom prst="roundRect">
            <a:avLst>
              <a:gd name="adj" fmla="val 16667"/>
            </a:avLst>
          </a:prstGeom>
          <a:solidFill>
            <a:srgbClr val="E64B3C"/>
          </a:solidFill>
          <a:ln w="12700" cap="flat">
            <a:noFill/>
            <a:miter lim="400000"/>
          </a:ln>
          <a:effectLst/>
        </p:spPr>
        <p:txBody>
          <a:bodyPr lIns="51435" tIns="51435" rIns="51435" bIns="51435" anchor="ctr"/>
          <a:lstStyle/>
          <a:p>
            <a:pPr defTabSz="3762372" eaLnBrk="1" fontAlgn="auto" hangingPunct="1">
              <a:spcBef>
                <a:spcPts val="0"/>
              </a:spcBef>
              <a:spcAft>
                <a:spcPts val="0"/>
              </a:spcAft>
              <a:defRPr>
                <a:solidFill>
                  <a:srgbClr val="FF9900"/>
                </a:solidFill>
              </a:defRPr>
            </a:pPr>
            <a:endParaRPr sz="12531">
              <a:solidFill>
                <a:srgbClr val="FF9900"/>
              </a:solidFill>
              <a:latin typeface="+mn-lt"/>
            </a:endParaRPr>
          </a:p>
        </p:txBody>
      </p:sp>
      <p:sp>
        <p:nvSpPr>
          <p:cNvPr id="13322" name="Rectangle 15"/>
          <p:cNvSpPr>
            <a:spLocks noChangeArrowheads="1"/>
          </p:cNvSpPr>
          <p:nvPr/>
        </p:nvSpPr>
        <p:spPr bwMode="auto">
          <a:xfrm>
            <a:off x="14730413" y="6448425"/>
            <a:ext cx="2771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Methodology</a:t>
            </a:r>
            <a:endParaRPr lang="en-US" altLang="en-US" sz="3600">
              <a:solidFill>
                <a:schemeClr val="bg1"/>
              </a:solidFill>
            </a:endParaRPr>
          </a:p>
        </p:txBody>
      </p:sp>
      <p:sp>
        <p:nvSpPr>
          <p:cNvPr id="13323" name="Rounded Rectangle"/>
          <p:cNvSpPr>
            <a:spLocks noChangeArrowheads="1"/>
          </p:cNvSpPr>
          <p:nvPr/>
        </p:nvSpPr>
        <p:spPr bwMode="auto">
          <a:xfrm>
            <a:off x="23294975" y="6283325"/>
            <a:ext cx="9001125" cy="876300"/>
          </a:xfrm>
          <a:prstGeom prst="roundRect">
            <a:avLst>
              <a:gd name="adj" fmla="val 16667"/>
            </a:avLst>
          </a:prstGeom>
          <a:solidFill>
            <a:srgbClr val="E64B3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1435" tIns="51435" rIns="51435" bIns="51435" anchor="ct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Results</a:t>
            </a:r>
          </a:p>
        </p:txBody>
      </p:sp>
      <p:sp>
        <p:nvSpPr>
          <p:cNvPr id="20" name="Rounded Rectangle"/>
          <p:cNvSpPr/>
          <p:nvPr/>
        </p:nvSpPr>
        <p:spPr>
          <a:xfrm>
            <a:off x="33893125" y="6283325"/>
            <a:ext cx="9001125" cy="819150"/>
          </a:xfrm>
          <a:prstGeom prst="roundRect">
            <a:avLst>
              <a:gd name="adj" fmla="val 16667"/>
            </a:avLst>
          </a:prstGeom>
          <a:solidFill>
            <a:srgbClr val="E64B3C"/>
          </a:solidFill>
          <a:ln w="12700" cap="flat">
            <a:noFill/>
            <a:miter lim="400000"/>
          </a:ln>
          <a:effectLst/>
        </p:spPr>
        <p:txBody>
          <a:bodyPr lIns="51435" tIns="51435" rIns="51435" bIns="51435" anchor="ctr"/>
          <a:lstStyle/>
          <a:p>
            <a:pPr defTabSz="3762372" eaLnBrk="1" fontAlgn="auto" hangingPunct="1">
              <a:spcBef>
                <a:spcPts val="0"/>
              </a:spcBef>
              <a:spcAft>
                <a:spcPts val="0"/>
              </a:spcAft>
              <a:defRPr>
                <a:solidFill>
                  <a:srgbClr val="FF9900"/>
                </a:solidFill>
              </a:defRPr>
            </a:pPr>
            <a:endParaRPr sz="12531">
              <a:solidFill>
                <a:srgbClr val="FF9900"/>
              </a:solidFill>
              <a:latin typeface="+mn-lt"/>
            </a:endParaRPr>
          </a:p>
        </p:txBody>
      </p:sp>
      <p:sp>
        <p:nvSpPr>
          <p:cNvPr id="13325" name="Rectangle 18"/>
          <p:cNvSpPr>
            <a:spLocks noChangeArrowheads="1"/>
          </p:cNvSpPr>
          <p:nvPr/>
        </p:nvSpPr>
        <p:spPr bwMode="auto">
          <a:xfrm>
            <a:off x="37395150" y="6394450"/>
            <a:ext cx="2195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Discussion</a:t>
            </a:r>
          </a:p>
        </p:txBody>
      </p:sp>
      <p:sp>
        <p:nvSpPr>
          <p:cNvPr id="21" name="Rectangle 20"/>
          <p:cNvSpPr/>
          <p:nvPr/>
        </p:nvSpPr>
        <p:spPr>
          <a:xfrm>
            <a:off x="1041400" y="7900988"/>
            <a:ext cx="8956675" cy="5456237"/>
          </a:xfrm>
          <a:prstGeom prst="rect">
            <a:avLst/>
          </a:prstGeom>
        </p:spPr>
        <p:txBody>
          <a:bodyPr>
            <a:spAutoFit/>
          </a:bodyPr>
          <a:lstStyle/>
          <a:p>
            <a:pPr defTabSz="2677363" eaLnBrk="1" fontAlgn="auto" hangingPunct="1">
              <a:lnSpc>
                <a:spcPct val="114000"/>
              </a:lnSpc>
              <a:spcBef>
                <a:spcPts val="0"/>
              </a:spcBef>
              <a:spcAft>
                <a:spcPts val="0"/>
              </a:spcAft>
              <a:defRPr sz="700" b="0">
                <a:latin typeface="+mj-lt"/>
                <a:ea typeface="+mj-ea"/>
                <a:cs typeface="+mj-cs"/>
                <a:sym typeface="Avenir Book"/>
              </a:defRPr>
            </a:pPr>
            <a:r>
              <a:rPr lang="en-US" sz="2800" dirty="0">
                <a:latin typeface="Times New Roman" panose="02020603050405020304" pitchFamily="18" charset="0"/>
                <a:ea typeface="+mj-ea"/>
                <a:cs typeface="Times New Roman" panose="02020603050405020304" pitchFamily="18" charset="0"/>
                <a:sym typeface="Avenir Book"/>
              </a:rPr>
              <a:t>The MUSE experiment was designed to measure the cosmic ray flux as a function of horizontal distance from the access shaft in the MINOS tunnel at Fermilab. Since the shaft has missing  burden, does the empty shaft affect cosmic ray flux inside the horizontal tunnel?</a:t>
            </a:r>
          </a:p>
          <a:p>
            <a:pPr defTabSz="2677363" eaLnBrk="1" fontAlgn="auto" hangingPunct="1">
              <a:lnSpc>
                <a:spcPct val="114000"/>
              </a:lnSpc>
              <a:spcBef>
                <a:spcPts val="0"/>
              </a:spcBef>
              <a:spcAft>
                <a:spcPts val="0"/>
              </a:spcAft>
              <a:defRPr sz="700" b="0">
                <a:latin typeface="+mj-lt"/>
                <a:ea typeface="+mj-ea"/>
                <a:cs typeface="+mj-cs"/>
                <a:sym typeface="Avenir Book"/>
              </a:defRPr>
            </a:pPr>
            <a:endParaRPr lang="en-US" sz="2800" dirty="0">
              <a:latin typeface="Times New Roman" panose="02020603050405020304" pitchFamily="18" charset="0"/>
              <a:ea typeface="+mj-ea"/>
              <a:cs typeface="Times New Roman" panose="02020603050405020304" pitchFamily="18" charset="0"/>
              <a:sym typeface="Avenir Book"/>
            </a:endParaRPr>
          </a:p>
          <a:p>
            <a:pPr defTabSz="2677363" eaLnBrk="1" fontAlgn="auto" hangingPunct="1">
              <a:lnSpc>
                <a:spcPct val="114000"/>
              </a:lnSpc>
              <a:spcBef>
                <a:spcPts val="0"/>
              </a:spcBef>
              <a:spcAft>
                <a:spcPts val="0"/>
              </a:spcAft>
              <a:defRPr sz="700" b="0">
                <a:latin typeface="+mj-lt"/>
                <a:ea typeface="+mj-ea"/>
                <a:cs typeface="+mj-cs"/>
                <a:sym typeface="Avenir Book"/>
              </a:defRPr>
            </a:pPr>
            <a:r>
              <a:rPr lang="en-US" sz="2800" dirty="0">
                <a:latin typeface="Times New Roman" panose="02020603050405020304" pitchFamily="18" charset="0"/>
                <a:ea typeface="+mj-ea"/>
                <a:cs typeface="Times New Roman" panose="02020603050405020304" pitchFamily="18" charset="0"/>
                <a:sym typeface="Avenir Book"/>
              </a:rPr>
              <a:t>As a part of this greater MUSE experiment, the researchers measured muon flux as a function of depth during descent in the access shaft elevator. This presents a more complete picture of how burden around the shaft would affect cosmic ray flux.</a:t>
            </a:r>
          </a:p>
        </p:txBody>
      </p:sp>
      <p:grpSp>
        <p:nvGrpSpPr>
          <p:cNvPr id="13327" name="Rectangle 167"/>
          <p:cNvGrpSpPr>
            <a:grpSpLocks/>
          </p:cNvGrpSpPr>
          <p:nvPr/>
        </p:nvGrpSpPr>
        <p:grpSpPr bwMode="auto">
          <a:xfrm>
            <a:off x="981075" y="13681075"/>
            <a:ext cx="9001125" cy="819150"/>
            <a:chOff x="0" y="-983288"/>
            <a:chExt cx="2667000" cy="242455"/>
          </a:xfrm>
        </p:grpSpPr>
        <p:sp>
          <p:nvSpPr>
            <p:cNvPr id="24" name="Rounded Rectangle"/>
            <p:cNvSpPr/>
            <p:nvPr/>
          </p:nvSpPr>
          <p:spPr>
            <a:xfrm>
              <a:off x="0" y="-983288"/>
              <a:ext cx="2667000" cy="242455"/>
            </a:xfrm>
            <a:prstGeom prst="roundRect">
              <a:avLst>
                <a:gd name="adj" fmla="val 16667"/>
              </a:avLst>
            </a:prstGeom>
            <a:solidFill>
              <a:srgbClr val="E64B3C"/>
            </a:solidFill>
            <a:ln w="12700" cap="flat">
              <a:noFill/>
              <a:miter lim="400000"/>
            </a:ln>
            <a:effectLst/>
          </p:spPr>
          <p:txBody>
            <a:bodyPr lIns="51435" tIns="51435" rIns="51435" bIns="51435" anchor="ctr"/>
            <a:lstStyle/>
            <a:p>
              <a:pPr defTabSz="3762372" eaLnBrk="1" fontAlgn="auto" hangingPunct="1">
                <a:spcBef>
                  <a:spcPts val="0"/>
                </a:spcBef>
                <a:spcAft>
                  <a:spcPts val="0"/>
                </a:spcAft>
                <a:defRPr>
                  <a:solidFill>
                    <a:srgbClr val="FF9900"/>
                  </a:solidFill>
                </a:defRPr>
              </a:pPr>
              <a:endParaRPr sz="12531">
                <a:solidFill>
                  <a:srgbClr val="FF9900"/>
                </a:solidFill>
                <a:latin typeface="+mn-lt"/>
              </a:endParaRPr>
            </a:p>
          </p:txBody>
        </p:sp>
        <p:sp>
          <p:nvSpPr>
            <p:cNvPr id="25" name="Hypothesis"/>
            <p:cNvSpPr txBox="1"/>
            <p:nvPr/>
          </p:nvSpPr>
          <p:spPr>
            <a:xfrm>
              <a:off x="994363" y="-979059"/>
              <a:ext cx="675452" cy="236817"/>
            </a:xfrm>
            <a:prstGeom prst="rect">
              <a:avLst/>
            </a:prstGeom>
            <a:noFill/>
            <a:ln w="3175" cap="flat">
              <a:noFill/>
              <a:miter lim="400000"/>
            </a:ln>
            <a:effectLst/>
          </p:spPr>
          <p:txBody>
            <a:bodyPr lIns="51435" tIns="51435" rIns="51435" bIns="51435" anchor="ctr"/>
            <a:lstStyle>
              <a:lvl1pPr defTabSz="1114777">
                <a:defRPr sz="900" b="0">
                  <a:solidFill>
                    <a:srgbClr val="FFFFFF"/>
                  </a:solidFill>
                  <a:latin typeface="+mj-lt"/>
                  <a:ea typeface="+mj-ea"/>
                  <a:cs typeface="+mj-cs"/>
                  <a:sym typeface="Avenir Book"/>
                </a:defRPr>
              </a:lvl1pPr>
            </a:lstStyle>
            <a:p>
              <a:pPr eaLnBrk="1" fontAlgn="auto" hangingPunct="1">
                <a:spcBef>
                  <a:spcPts val="0"/>
                </a:spcBef>
                <a:spcAft>
                  <a:spcPts val="0"/>
                </a:spcAft>
                <a:defRPr/>
              </a:pPr>
              <a:r>
                <a:rPr sz="3600" b="1" dirty="0">
                  <a:latin typeface="+mn-lt"/>
                </a:rPr>
                <a:t>Hypothesis</a:t>
              </a:r>
            </a:p>
          </p:txBody>
        </p:sp>
      </p:grpSp>
      <p:sp>
        <p:nvSpPr>
          <p:cNvPr id="13328" name="TextBox 48"/>
          <p:cNvSpPr txBox="1">
            <a:spLocks noChangeArrowheads="1"/>
          </p:cNvSpPr>
          <p:nvPr/>
        </p:nvSpPr>
        <p:spPr bwMode="auto">
          <a:xfrm>
            <a:off x="1041400" y="15086013"/>
            <a:ext cx="92408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400000"/>
                <a:headEnd/>
                <a:tailEnd/>
              </a14:hiddenLine>
            </a:ext>
          </a:extLst>
        </p:spPr>
        <p:txBody>
          <a:bodyPr lIns="34287" tIns="34287" rIns="34287" bIns="34287">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14000"/>
              </a:lnSpc>
            </a:pPr>
            <a:r>
              <a:rPr lang="en-US" altLang="en-US" sz="2800">
                <a:latin typeface="Times New Roman" panose="02020603050405020304" pitchFamily="18" charset="0"/>
                <a:cs typeface="Times New Roman" panose="02020603050405020304" pitchFamily="18" charset="0"/>
                <a:sym typeface="Avenir Book" pitchFamily="2" charset="0"/>
              </a:rPr>
              <a:t>As the elevator descends, the cosmic ray muon flux will decrease exponentially.</a:t>
            </a:r>
          </a:p>
        </p:txBody>
      </p:sp>
      <p:sp>
        <p:nvSpPr>
          <p:cNvPr id="13329" name="Rounded Rectangle"/>
          <p:cNvSpPr>
            <a:spLocks noChangeArrowheads="1"/>
          </p:cNvSpPr>
          <p:nvPr/>
        </p:nvSpPr>
        <p:spPr bwMode="auto">
          <a:xfrm>
            <a:off x="981075" y="17165638"/>
            <a:ext cx="9001125" cy="817562"/>
          </a:xfrm>
          <a:prstGeom prst="roundRect">
            <a:avLst>
              <a:gd name="adj" fmla="val 16667"/>
            </a:avLst>
          </a:prstGeom>
          <a:solidFill>
            <a:srgbClr val="E64B3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1435" tIns="51435" rIns="51435" bIns="51435" anchor="ct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Equipment</a:t>
            </a:r>
          </a:p>
        </p:txBody>
      </p:sp>
      <p:sp>
        <p:nvSpPr>
          <p:cNvPr id="13330" name="Rectangle 29"/>
          <p:cNvSpPr>
            <a:spLocks noChangeArrowheads="1"/>
          </p:cNvSpPr>
          <p:nvPr/>
        </p:nvSpPr>
        <p:spPr bwMode="auto">
          <a:xfrm>
            <a:off x="1041400" y="18611850"/>
            <a:ext cx="89408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14000"/>
              </a:lnSpc>
            </a:pPr>
            <a:r>
              <a:rPr lang="en-US" altLang="en-US" sz="2800">
                <a:latin typeface="Times New Roman" panose="02020603050405020304" pitchFamily="18" charset="0"/>
                <a:cs typeface="Times New Roman" panose="02020603050405020304" pitchFamily="18" charset="0"/>
              </a:rPr>
              <a:t>Two QuarkNet cosmic ray muon detectors were assembled and held by shelving units. Both detectors consisted of four counters and had unique geometric configurations. One detector (TC) consisted of stacked counters with varying angles of acceptance. The other detector (TB) included three counters horizontally arranged with one counter above them, and was used to sense MINOS’s neutrino beam. A control detector was placed on the surface employing the TC detector’s geometry.</a:t>
            </a:r>
          </a:p>
        </p:txBody>
      </p:sp>
      <p:sp>
        <p:nvSpPr>
          <p:cNvPr id="32" name="Rectangle 31"/>
          <p:cNvSpPr/>
          <p:nvPr/>
        </p:nvSpPr>
        <p:spPr>
          <a:xfrm>
            <a:off x="1628775" y="28808481"/>
            <a:ext cx="7637463" cy="830263"/>
          </a:xfrm>
          <a:prstGeom prst="rect">
            <a:avLst/>
          </a:prstGeom>
        </p:spPr>
        <p:txBody>
          <a:bodyPr>
            <a:spAutoFit/>
          </a:bodyPr>
          <a:lstStyle/>
          <a:p>
            <a:pPr algn="ctr" defTabSz="2677363" eaLnBrk="1" fontAlgn="auto" hangingPunct="1">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Figure 1</a:t>
            </a:r>
          </a:p>
          <a:p>
            <a:pPr algn="ctr" defTabSz="2677363" eaLnBrk="1" fontAlgn="auto" hangingPunct="1">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Geometries of two detectors in the elevator</a:t>
            </a:r>
          </a:p>
        </p:txBody>
      </p:sp>
      <p:pic>
        <p:nvPicPr>
          <p:cNvPr id="13332"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138" y="30176153"/>
            <a:ext cx="5421312"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34"/>
          <p:cNvSpPr/>
          <p:nvPr/>
        </p:nvSpPr>
        <p:spPr>
          <a:xfrm>
            <a:off x="12569825" y="16270288"/>
            <a:ext cx="6831013" cy="935037"/>
          </a:xfrm>
          <a:prstGeom prst="rect">
            <a:avLst/>
          </a:prstGeom>
        </p:spPr>
        <p:txBody>
          <a:bodyPr>
            <a:spAutoFit/>
          </a:bodyPr>
          <a:lstStyle/>
          <a:p>
            <a:pPr algn="ct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Figure 2</a:t>
            </a:r>
          </a:p>
          <a:p>
            <a:pPr algn="ct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Detector set up inside the elevator.</a:t>
            </a:r>
          </a:p>
        </p:txBody>
      </p:sp>
      <p:sp>
        <p:nvSpPr>
          <p:cNvPr id="13334" name="Rectangle 35"/>
          <p:cNvSpPr>
            <a:spLocks noChangeArrowheads="1"/>
          </p:cNvSpPr>
          <p:nvPr/>
        </p:nvSpPr>
        <p:spPr bwMode="auto">
          <a:xfrm>
            <a:off x="11864975" y="17526000"/>
            <a:ext cx="90011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19000"/>
              </a:lnSpc>
            </a:pPr>
            <a:r>
              <a:rPr lang="en-US" altLang="en-US" sz="2800" dirty="0">
                <a:latin typeface="Times New Roman" panose="02020603050405020304" pitchFamily="18" charset="0"/>
                <a:cs typeface="Times New Roman" panose="02020603050405020304" pitchFamily="18" charset="0"/>
              </a:rPr>
              <a:t>This detector system collected data while descending in the elevator, which has a shaft height of 103 meters and a descent time of 135 seconds.  Acceleration time was minimal. The elevator speed was the same in ascent as descent. This enabled accurate depth determination.  </a:t>
            </a:r>
            <a:endParaRPr lang="en-US" altLang="en-US" sz="2800" dirty="0"/>
          </a:p>
        </p:txBody>
      </p:sp>
      <p:pic>
        <p:nvPicPr>
          <p:cNvPr id="13335" name="Picture 36"/>
          <p:cNvPicPr>
            <a:picLocks noChangeAspect="1" noChangeArrowheads="1"/>
          </p:cNvPicPr>
          <p:nvPr/>
        </p:nvPicPr>
        <p:blipFill>
          <a:blip r:embed="rId6">
            <a:extLst>
              <a:ext uri="{28A0092B-C50C-407E-A947-70E740481C1C}">
                <a14:useLocalDpi xmlns:a14="http://schemas.microsoft.com/office/drawing/2010/main" val="0"/>
              </a:ext>
            </a:extLst>
          </a:blip>
          <a:srcRect l="-2" t="-13052" r="5534" b="17271"/>
          <a:stretch>
            <a:fillRect/>
          </a:stretch>
        </p:blipFill>
        <p:spPr bwMode="auto">
          <a:xfrm>
            <a:off x="11688763" y="19942175"/>
            <a:ext cx="91440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p:cNvSpPr/>
          <p:nvPr/>
        </p:nvSpPr>
        <p:spPr>
          <a:xfrm>
            <a:off x="12300743" y="26209625"/>
            <a:ext cx="8104187" cy="1076325"/>
          </a:xfrm>
          <a:prstGeom prst="rect">
            <a:avLst/>
          </a:prstGeom>
        </p:spPr>
        <p:txBody>
          <a:bodyPr>
            <a:spAutoFit/>
          </a:bodyPr>
          <a:lstStyle/>
          <a:p>
            <a:pPr defTabSz="270933" eaLnBrk="1" fontAlgn="auto" hangingPunct="1">
              <a:spcBef>
                <a:spcPts val="0"/>
              </a:spcBef>
              <a:spcAft>
                <a:spcPts val="0"/>
              </a:spcAft>
              <a:defRPr/>
            </a:pPr>
            <a:r>
              <a:rPr lang="en-US" sz="1600" dirty="0">
                <a:latin typeface="Avenir Book"/>
              </a:rPr>
              <a:t>Diagram Source: Fermilab</a:t>
            </a:r>
          </a:p>
          <a:p>
            <a:pPr algn="ctr" defTabSz="270933" eaLnBrk="1" fontAlgn="auto">
              <a:spcBef>
                <a:spcPts val="0"/>
              </a:spcBef>
              <a:spcAft>
                <a:spcPts val="0"/>
              </a:spcAft>
              <a:defRPr/>
            </a:pPr>
            <a:r>
              <a:rPr lang="en-US" sz="2400" dirty="0">
                <a:solidFill>
                  <a:srgbClr val="000000"/>
                </a:solidFill>
                <a:latin typeface="+mj-lt"/>
                <a:sym typeface="Arial"/>
              </a:rPr>
              <a:t>Figure 3</a:t>
            </a:r>
          </a:p>
          <a:p>
            <a:pPr algn="ctr" defTabSz="270933" eaLnBrk="1" fontAlgn="auto">
              <a:spcBef>
                <a:spcPts val="0"/>
              </a:spcBef>
              <a:spcAft>
                <a:spcPts val="0"/>
              </a:spcAft>
              <a:defRPr/>
            </a:pPr>
            <a:r>
              <a:rPr lang="en-US" sz="2400" dirty="0">
                <a:latin typeface="+mj-lt"/>
              </a:rPr>
              <a:t> MINOS tunnel schematic</a:t>
            </a:r>
          </a:p>
        </p:txBody>
      </p:sp>
      <p:sp>
        <p:nvSpPr>
          <p:cNvPr id="13337" name="Rectangle 38"/>
          <p:cNvSpPr>
            <a:spLocks noChangeArrowheads="1"/>
          </p:cNvSpPr>
          <p:nvPr/>
        </p:nvSpPr>
        <p:spPr bwMode="auto">
          <a:xfrm>
            <a:off x="11839575" y="27737130"/>
            <a:ext cx="9026525" cy="21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5200">
                <a:solidFill>
                  <a:schemeClr val="tx1"/>
                </a:solidFill>
                <a:latin typeface="Calibri" panose="020F0502020204030204" pitchFamily="34" charset="0"/>
              </a:defRPr>
            </a:lvl1pPr>
            <a:lvl2pPr marL="742950" indent="-285750" defTabSz="269875">
              <a:defRPr sz="5200">
                <a:solidFill>
                  <a:schemeClr val="tx1"/>
                </a:solidFill>
                <a:latin typeface="Calibri" panose="020F0502020204030204" pitchFamily="34" charset="0"/>
              </a:defRPr>
            </a:lvl2pPr>
            <a:lvl3pPr marL="1143000" indent="-228600" defTabSz="269875">
              <a:defRPr sz="5200">
                <a:solidFill>
                  <a:schemeClr val="tx1"/>
                </a:solidFill>
                <a:latin typeface="Calibri" panose="020F0502020204030204" pitchFamily="34" charset="0"/>
              </a:defRPr>
            </a:lvl3pPr>
            <a:lvl4pPr marL="1600200" indent="-228600" defTabSz="269875">
              <a:defRPr sz="5200">
                <a:solidFill>
                  <a:schemeClr val="tx1"/>
                </a:solidFill>
                <a:latin typeface="Calibri" panose="020F0502020204030204" pitchFamily="34" charset="0"/>
              </a:defRPr>
            </a:lvl4pPr>
            <a:lvl5pPr marL="2057400" indent="-228600" defTabSz="269875">
              <a:defRPr sz="5200">
                <a:solidFill>
                  <a:schemeClr val="tx1"/>
                </a:solidFill>
                <a:latin typeface="Calibri" panose="020F0502020204030204" pitchFamily="34" charset="0"/>
              </a:defRPr>
            </a:lvl5pPr>
            <a:lvl6pPr marL="2514600" indent="-228600" defTabSz="26987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987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987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9875" eaLnBrk="0" fontAlgn="base" hangingPunct="0">
              <a:spcBef>
                <a:spcPct val="0"/>
              </a:spcBef>
              <a:spcAft>
                <a:spcPct val="0"/>
              </a:spcAft>
              <a:defRPr sz="5200">
                <a:solidFill>
                  <a:schemeClr val="tx1"/>
                </a:solidFill>
                <a:latin typeface="Calibri" panose="020F0502020204030204" pitchFamily="34" charset="0"/>
              </a:defRPr>
            </a:lvl9pPr>
          </a:lstStyle>
          <a:p>
            <a:pPr eaLnBrk="1">
              <a:lnSpc>
                <a:spcPct val="119000"/>
              </a:lnSpc>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The access shaft used for this experiment was on the far right on Figure 3.</a:t>
            </a:r>
            <a:r>
              <a:rPr lang="en-US" altLang="en-US" sz="2800" dirty="0">
                <a:latin typeface="Times New Roman" panose="02020603050405020304" pitchFamily="18" charset="0"/>
                <a:cs typeface="Times New Roman" panose="02020603050405020304" pitchFamily="18" charset="0"/>
              </a:rPr>
              <a:t>The neutrino beamline penetrates rock just before the elevator shaft. The beam </a:t>
            </a: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crosses. the elevator shaft at about 96 meters below the surface. </a:t>
            </a:r>
          </a:p>
        </p:txBody>
      </p:sp>
      <p:sp>
        <p:nvSpPr>
          <p:cNvPr id="41" name="Rectangle 40"/>
          <p:cNvSpPr/>
          <p:nvPr/>
        </p:nvSpPr>
        <p:spPr>
          <a:xfrm>
            <a:off x="24906288" y="12666663"/>
            <a:ext cx="5997575" cy="831850"/>
          </a:xfrm>
          <a:prstGeom prst="rect">
            <a:avLst/>
          </a:prstGeom>
        </p:spPr>
        <p:txBody>
          <a:bodyPr>
            <a:spAutoFit/>
          </a:bodyPr>
          <a:lstStyle/>
          <a:p>
            <a:pPr algn="ctr" defTabSz="2677363" eaLnBrk="1" fontAlgn="auto" hangingPunct="1">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Figure 4</a:t>
            </a:r>
          </a:p>
          <a:p>
            <a:pPr algn="ctr" defTabSz="2677363" eaLnBrk="1" fontAlgn="auto" hangingPunct="1">
              <a:spcBef>
                <a:spcPts val="0"/>
              </a:spcBef>
              <a:spcAft>
                <a:spcPts val="0"/>
              </a:spcAft>
              <a:defRPr sz="600" b="0">
                <a:latin typeface="+mj-lt"/>
                <a:ea typeface="+mj-ea"/>
                <a:cs typeface="+mj-cs"/>
                <a:sym typeface="Avenir Book"/>
              </a:defRPr>
            </a:pPr>
            <a:r>
              <a:rPr lang="en-US" sz="2400" dirty="0">
                <a:latin typeface="+mj-lt"/>
                <a:ea typeface="+mj-ea"/>
                <a:cs typeface="+mj-cs"/>
                <a:sym typeface="Avenir Book"/>
              </a:rPr>
              <a:t>Results, shown with trend lines.</a:t>
            </a:r>
          </a:p>
        </p:txBody>
      </p:sp>
      <p:sp>
        <p:nvSpPr>
          <p:cNvPr id="13339" name="Rectangle 41"/>
          <p:cNvSpPr>
            <a:spLocks noChangeArrowheads="1"/>
          </p:cNvSpPr>
          <p:nvPr/>
        </p:nvSpPr>
        <p:spPr bwMode="auto">
          <a:xfrm>
            <a:off x="23583899" y="13754100"/>
            <a:ext cx="8862061" cy="4746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08000"/>
              </a:lnSpc>
            </a:pPr>
            <a:r>
              <a:rPr lang="en-US" altLang="en-US" sz="2800" dirty="0">
                <a:latin typeface="Times New Roman" panose="02020603050405020304" pitchFamily="18" charset="0"/>
                <a:cs typeface="Times New Roman" panose="02020603050405020304" pitchFamily="18" charset="0"/>
              </a:rPr>
              <a:t>Data taken from the vertical detector, TC, is plotted in Figure 4.  The graph indicates a decrease in muon flux as depth increases.  Two data sets are shown, one with two-fold coincidence using channels three and four, producing an angle of acceptance of 63° (blue) and one with three-fold coincidence using channels two, three, and four, to achieve an angle of acceptance of 23° (orange). Binning width was 20 seconds. The control detector on the surface experienced no change. </a:t>
            </a:r>
          </a:p>
          <a:p>
            <a:pPr eaLnBrk="1" hangingPunct="1">
              <a:lnSpc>
                <a:spcPct val="108000"/>
              </a:lnSpc>
            </a:pPr>
            <a:endParaRPr lang="en-US" altLang="en-US" sz="2800" dirty="0">
              <a:latin typeface="Times New Roman" panose="02020603050405020304" pitchFamily="18" charset="0"/>
              <a:cs typeface="Times New Roman" panose="02020603050405020304" pitchFamily="18" charset="0"/>
            </a:endParaRPr>
          </a:p>
        </p:txBody>
      </p:sp>
      <p:sp>
        <p:nvSpPr>
          <p:cNvPr id="13340" name="Rectangle 44"/>
          <p:cNvSpPr>
            <a:spLocks noChangeArrowheads="1"/>
          </p:cNvSpPr>
          <p:nvPr/>
        </p:nvSpPr>
        <p:spPr bwMode="auto">
          <a:xfrm>
            <a:off x="23644613" y="18193205"/>
            <a:ext cx="8997950" cy="195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69875">
              <a:defRPr sz="5200">
                <a:solidFill>
                  <a:schemeClr val="tx1"/>
                </a:solidFill>
                <a:latin typeface="Calibri" panose="020F0502020204030204" pitchFamily="34" charset="0"/>
              </a:defRPr>
            </a:lvl1pPr>
            <a:lvl2pPr marL="742950" indent="-285750" defTabSz="269875">
              <a:defRPr sz="5200">
                <a:solidFill>
                  <a:schemeClr val="tx1"/>
                </a:solidFill>
                <a:latin typeface="Calibri" panose="020F0502020204030204" pitchFamily="34" charset="0"/>
              </a:defRPr>
            </a:lvl2pPr>
            <a:lvl3pPr marL="1143000" indent="-228600" defTabSz="269875">
              <a:defRPr sz="5200">
                <a:solidFill>
                  <a:schemeClr val="tx1"/>
                </a:solidFill>
                <a:latin typeface="Calibri" panose="020F0502020204030204" pitchFamily="34" charset="0"/>
              </a:defRPr>
            </a:lvl3pPr>
            <a:lvl4pPr marL="1600200" indent="-228600" defTabSz="269875">
              <a:defRPr sz="5200">
                <a:solidFill>
                  <a:schemeClr val="tx1"/>
                </a:solidFill>
                <a:latin typeface="Calibri" panose="020F0502020204030204" pitchFamily="34" charset="0"/>
              </a:defRPr>
            </a:lvl4pPr>
            <a:lvl5pPr marL="2057400" indent="-228600" defTabSz="269875">
              <a:defRPr sz="5200">
                <a:solidFill>
                  <a:schemeClr val="tx1"/>
                </a:solidFill>
                <a:latin typeface="Calibri" panose="020F0502020204030204" pitchFamily="34" charset="0"/>
              </a:defRPr>
            </a:lvl5pPr>
            <a:lvl6pPr marL="2514600" indent="-228600" defTabSz="26987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987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987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987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08000"/>
              </a:lnSpc>
            </a:pPr>
            <a:r>
              <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rPr>
              <a:t>Figure 5 </a:t>
            </a:r>
            <a:r>
              <a:rPr lang="en-US" altLang="en-US" sz="2800" dirty="0">
                <a:latin typeface="Times New Roman" panose="02020603050405020304" pitchFamily="18" charset="0"/>
                <a:cs typeface="Times New Roman" panose="02020603050405020304" pitchFamily="18" charset="0"/>
              </a:rPr>
              <a:t>highlights an outlier 96 meters in depth. These data are the accumulation of three independent elevator runs. This spike in count rates occurred in both angle of acceptance data sets and all three elevator runs.</a:t>
            </a:r>
            <a:endParaRPr lang="en-US" altLang="en-US" sz="2800" dirty="0">
              <a:solidFill>
                <a:srgbClr val="000000"/>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46" name="Rectangle 45"/>
          <p:cNvSpPr/>
          <p:nvPr/>
        </p:nvSpPr>
        <p:spPr>
          <a:xfrm>
            <a:off x="34147125" y="7870508"/>
            <a:ext cx="8588375" cy="3983037"/>
          </a:xfrm>
          <a:prstGeom prst="rect">
            <a:avLst/>
          </a:prstGeom>
        </p:spPr>
        <p:txBody>
          <a:bodyPr>
            <a:spAutoFit/>
          </a:bodyPr>
          <a:lstStyle/>
          <a:p>
            <a:pPr defTabSz="3762372" eaLnBrk="1" fontAlgn="auto" hangingPunct="1">
              <a:lnSpc>
                <a:spcPct val="114000"/>
              </a:lnSpc>
              <a:spcBef>
                <a:spcPts val="0"/>
              </a:spcBef>
              <a:spcAft>
                <a:spcPts val="0"/>
              </a:spcAft>
              <a:defRPr sz="700" b="0">
                <a:latin typeface="+mj-lt"/>
                <a:ea typeface="+mj-ea"/>
                <a:cs typeface="+mj-cs"/>
                <a:sym typeface="Avenir Book"/>
              </a:defRPr>
            </a:pPr>
            <a:r>
              <a:rPr lang="en-US" sz="2800" dirty="0">
                <a:latin typeface="Times New Roman" panose="02020603050405020304" pitchFamily="18" charset="0"/>
                <a:ea typeface="+mj-ea"/>
                <a:cs typeface="Times New Roman" panose="02020603050405020304" pitchFamily="18" charset="0"/>
                <a:sym typeface="Avenir Book"/>
              </a:rPr>
              <a:t>The rise in count rates in Figure 5 was due to the elevator moving through the path of the MINOS beamline at a depth of 96 meters. The TB horizontal detector also measured the flux increase at this depth.  The MINOS  neutrino beam, when interacting with rock, creates muons. This explanation was further confirmed by establishing that the beamline was active during time of elevator passage.</a:t>
            </a:r>
          </a:p>
        </p:txBody>
      </p:sp>
      <p:sp>
        <p:nvSpPr>
          <p:cNvPr id="13342" name="Rounded Rectangle"/>
          <p:cNvSpPr>
            <a:spLocks noChangeArrowheads="1"/>
          </p:cNvSpPr>
          <p:nvPr/>
        </p:nvSpPr>
        <p:spPr bwMode="auto">
          <a:xfrm>
            <a:off x="33958213" y="12298045"/>
            <a:ext cx="9001125" cy="817563"/>
          </a:xfrm>
          <a:prstGeom prst="roundRect">
            <a:avLst>
              <a:gd name="adj" fmla="val 16667"/>
            </a:avLst>
          </a:prstGeom>
          <a:solidFill>
            <a:srgbClr val="E64B3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1435" tIns="51435" rIns="51435" bIns="51435" anchor="ct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Conclusion</a:t>
            </a:r>
          </a:p>
        </p:txBody>
      </p:sp>
      <p:sp>
        <p:nvSpPr>
          <p:cNvPr id="13343" name="Rectangle 47"/>
          <p:cNvSpPr>
            <a:spLocks noChangeArrowheads="1"/>
          </p:cNvSpPr>
          <p:nvPr/>
        </p:nvSpPr>
        <p:spPr bwMode="auto">
          <a:xfrm>
            <a:off x="34236025" y="13612495"/>
            <a:ext cx="8588375" cy="5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eaLnBrk="1" hangingPunct="1">
              <a:lnSpc>
                <a:spcPct val="114000"/>
              </a:lnSpc>
            </a:pPr>
            <a:r>
              <a:rPr lang="en-US" altLang="en-US" sz="2800" dirty="0">
                <a:latin typeface="Times New Roman" panose="02020603050405020304" pitchFamily="18" charset="0"/>
                <a:cs typeface="Times New Roman" panose="02020603050405020304" pitchFamily="18" charset="0"/>
              </a:rPr>
              <a:t>As the elevator descended, the muon flux dropped exponentially, as we predicted earlier in our hypothesis. Increased burden greatly attenuates the muon flux. The team had not anticipated the MINOS neutrino beamline’s impact on the experiment, since the MINOS experiment was no longer in operation. However, the Neutrino Division of Fermilab, confirmed that the beam had been operational. This, along with data from the TB detector, explained the anomaly. Since the neutrino beamline was visible, it must be considered in the primary MUSE experiment analysis. </a:t>
            </a:r>
          </a:p>
        </p:txBody>
      </p:sp>
      <p:sp>
        <p:nvSpPr>
          <p:cNvPr id="13344" name="Rounded Rectangle"/>
          <p:cNvSpPr>
            <a:spLocks noChangeArrowheads="1"/>
          </p:cNvSpPr>
          <p:nvPr/>
        </p:nvSpPr>
        <p:spPr bwMode="auto">
          <a:xfrm>
            <a:off x="33940750" y="19661505"/>
            <a:ext cx="9001125" cy="819150"/>
          </a:xfrm>
          <a:prstGeom prst="roundRect">
            <a:avLst>
              <a:gd name="adj" fmla="val 16667"/>
            </a:avLst>
          </a:prstGeom>
          <a:solidFill>
            <a:srgbClr val="E64B3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1435" tIns="51435" rIns="51435" bIns="51435" anchor="ct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Contacts</a:t>
            </a:r>
          </a:p>
        </p:txBody>
      </p:sp>
      <p:sp>
        <p:nvSpPr>
          <p:cNvPr id="50" name="Rectangle 49"/>
          <p:cNvSpPr/>
          <p:nvPr/>
        </p:nvSpPr>
        <p:spPr>
          <a:xfrm>
            <a:off x="34414936" y="20927717"/>
            <a:ext cx="8228965" cy="2197396"/>
          </a:xfrm>
          <a:prstGeom prst="rect">
            <a:avLst/>
          </a:prstGeom>
        </p:spPr>
        <p:txBody>
          <a:bodyPr wrap="square">
            <a:spAutoFit/>
          </a:bodyPr>
          <a:lstStyle/>
          <a:p>
            <a:pP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Paul Graham:   </a:t>
            </a:r>
            <a:r>
              <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rPr>
              <a:t>20210425@student.nths.net</a:t>
            </a:r>
            <a:endPar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hlinkClick r:id="rId7"/>
            </a:endParaRPr>
          </a:p>
          <a:p>
            <a:pP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Emmanuelle Copeland: </a:t>
            </a:r>
            <a:r>
              <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rPr>
              <a:t>emmanuelle.copeland@comcast.net</a:t>
            </a:r>
          </a:p>
          <a:p>
            <a:pP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Eleanor A. Winkler:   </a:t>
            </a:r>
            <a:r>
              <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rPr>
              <a:t>ellieaw13@gmail.org</a:t>
            </a:r>
            <a:endPar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hlinkClick r:id="rId8"/>
            </a:endParaRPr>
          </a:p>
          <a:p>
            <a:pP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Nathan A. Unterman:   </a:t>
            </a:r>
            <a:r>
              <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rPr>
              <a:t>nunterman@gmail.com</a:t>
            </a:r>
            <a:endPar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hlinkClick r:id="rId9"/>
            </a:endParaRPr>
          </a:p>
          <a:p>
            <a:pPr defTabSz="2677363" eaLnBrk="1" fontAlgn="auto" hangingPunct="1">
              <a:lnSpc>
                <a:spcPct val="114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Marybeth </a:t>
            </a:r>
            <a:r>
              <a:rPr lang="en-US" sz="2400" dirty="0" err="1">
                <a:latin typeface="Times New Roman" panose="02020603050405020304" pitchFamily="18" charset="0"/>
                <a:ea typeface="+mj-ea"/>
                <a:cs typeface="Times New Roman" panose="02020603050405020304" pitchFamily="18" charset="0"/>
                <a:sym typeface="Avenir Book"/>
              </a:rPr>
              <a:t>Senser</a:t>
            </a:r>
            <a:r>
              <a:rPr lang="en-US" sz="2400" dirty="0">
                <a:latin typeface="Times New Roman" panose="02020603050405020304" pitchFamily="18" charset="0"/>
                <a:ea typeface="+mj-ea"/>
                <a:cs typeface="Times New Roman" panose="02020603050405020304" pitchFamily="18" charset="0"/>
                <a:sym typeface="Avenir Book"/>
              </a:rPr>
              <a:t>:   </a:t>
            </a:r>
            <a:r>
              <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rPr>
              <a:t>msenser@csd99.org</a:t>
            </a:r>
            <a:endParaRPr lang="en-US" sz="2400" dirty="0">
              <a:solidFill>
                <a:srgbClr val="D83E2C"/>
              </a:solidFill>
              <a:uFill>
                <a:solidFill>
                  <a:srgbClr val="D83E2C"/>
                </a:solidFill>
              </a:uFill>
              <a:latin typeface="Times New Roman" panose="02020603050405020304" pitchFamily="18" charset="0"/>
              <a:ea typeface="+mj-ea"/>
              <a:cs typeface="Times New Roman" panose="02020603050405020304" pitchFamily="18" charset="0"/>
              <a:sym typeface="Avenir Book"/>
              <a:hlinkClick r:id="rId10"/>
            </a:endParaRPr>
          </a:p>
        </p:txBody>
      </p:sp>
      <p:sp>
        <p:nvSpPr>
          <p:cNvPr id="13346" name="Rounded Rectangle"/>
          <p:cNvSpPr>
            <a:spLocks noChangeArrowheads="1"/>
          </p:cNvSpPr>
          <p:nvPr/>
        </p:nvSpPr>
        <p:spPr bwMode="auto">
          <a:xfrm>
            <a:off x="33991550" y="23829010"/>
            <a:ext cx="9001125" cy="817563"/>
          </a:xfrm>
          <a:prstGeom prst="roundRect">
            <a:avLst>
              <a:gd name="adj" fmla="val 16667"/>
            </a:avLst>
          </a:prstGeom>
          <a:solidFill>
            <a:srgbClr val="E64B3C"/>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1435" tIns="51435" rIns="51435" bIns="51435" anchor="ctr"/>
          <a:lstStyle>
            <a:lvl1pPr>
              <a:defRPr sz="5200">
                <a:solidFill>
                  <a:schemeClr val="tx1"/>
                </a:solidFill>
                <a:latin typeface="Calibri" panose="020F0502020204030204" pitchFamily="34" charset="0"/>
              </a:defRPr>
            </a:lvl1pPr>
            <a:lvl2pPr marL="742950" indent="-285750">
              <a:defRPr sz="5200">
                <a:solidFill>
                  <a:schemeClr val="tx1"/>
                </a:solidFill>
                <a:latin typeface="Calibri" panose="020F0502020204030204" pitchFamily="34" charset="0"/>
              </a:defRPr>
            </a:lvl2pPr>
            <a:lvl3pPr marL="1143000" indent="-228600">
              <a:defRPr sz="5200">
                <a:solidFill>
                  <a:schemeClr val="tx1"/>
                </a:solidFill>
                <a:latin typeface="Calibri" panose="020F0502020204030204" pitchFamily="34" charset="0"/>
              </a:defRPr>
            </a:lvl3pPr>
            <a:lvl4pPr marL="1600200" indent="-228600">
              <a:defRPr sz="5200">
                <a:solidFill>
                  <a:schemeClr val="tx1"/>
                </a:solidFill>
                <a:latin typeface="Calibri" panose="020F0502020204030204" pitchFamily="34" charset="0"/>
              </a:defRPr>
            </a:lvl4pPr>
            <a:lvl5pPr marL="2057400" indent="-228600">
              <a:defRPr sz="5200">
                <a:solidFill>
                  <a:schemeClr val="tx1"/>
                </a:solidFill>
                <a:latin typeface="Calibri" panose="020F0502020204030204" pitchFamily="34" charset="0"/>
              </a:defRPr>
            </a:lvl5pPr>
            <a:lvl6pPr marL="2514600" indent="-228600" defTabSz="2676525" eaLnBrk="0" fontAlgn="base" hangingPunct="0">
              <a:spcBef>
                <a:spcPct val="0"/>
              </a:spcBef>
              <a:spcAft>
                <a:spcPct val="0"/>
              </a:spcAft>
              <a:defRPr sz="5200">
                <a:solidFill>
                  <a:schemeClr val="tx1"/>
                </a:solidFill>
                <a:latin typeface="Calibri" panose="020F0502020204030204" pitchFamily="34" charset="0"/>
              </a:defRPr>
            </a:lvl6pPr>
            <a:lvl7pPr marL="2971800" indent="-228600" defTabSz="2676525" eaLnBrk="0" fontAlgn="base" hangingPunct="0">
              <a:spcBef>
                <a:spcPct val="0"/>
              </a:spcBef>
              <a:spcAft>
                <a:spcPct val="0"/>
              </a:spcAft>
              <a:defRPr sz="5200">
                <a:solidFill>
                  <a:schemeClr val="tx1"/>
                </a:solidFill>
                <a:latin typeface="Calibri" panose="020F0502020204030204" pitchFamily="34" charset="0"/>
              </a:defRPr>
            </a:lvl7pPr>
            <a:lvl8pPr marL="3429000" indent="-228600" defTabSz="2676525" eaLnBrk="0" fontAlgn="base" hangingPunct="0">
              <a:spcBef>
                <a:spcPct val="0"/>
              </a:spcBef>
              <a:spcAft>
                <a:spcPct val="0"/>
              </a:spcAft>
              <a:defRPr sz="5200">
                <a:solidFill>
                  <a:schemeClr val="tx1"/>
                </a:solidFill>
                <a:latin typeface="Calibri" panose="020F0502020204030204" pitchFamily="34" charset="0"/>
              </a:defRPr>
            </a:lvl8pPr>
            <a:lvl9pPr marL="3886200" indent="-228600" defTabSz="2676525" eaLnBrk="0" fontAlgn="base" hangingPunct="0">
              <a:spcBef>
                <a:spcPct val="0"/>
              </a:spcBef>
              <a:spcAft>
                <a:spcPct val="0"/>
              </a:spcAft>
              <a:defRPr sz="5200">
                <a:solidFill>
                  <a:schemeClr val="tx1"/>
                </a:solidFill>
                <a:latin typeface="Calibri" panose="020F0502020204030204" pitchFamily="34" charset="0"/>
              </a:defRPr>
            </a:lvl9pPr>
          </a:lstStyle>
          <a:p>
            <a:pPr algn="ctr" eaLnBrk="1" hangingPunct="1"/>
            <a:r>
              <a:rPr lang="en-US" altLang="en-US" sz="3600" b="1">
                <a:solidFill>
                  <a:schemeClr val="bg1"/>
                </a:solidFill>
              </a:rPr>
              <a:t>Acknowledgements</a:t>
            </a:r>
          </a:p>
        </p:txBody>
      </p:sp>
      <p:sp>
        <p:nvSpPr>
          <p:cNvPr id="52" name="Rectangle 51"/>
          <p:cNvSpPr/>
          <p:nvPr/>
        </p:nvSpPr>
        <p:spPr>
          <a:xfrm>
            <a:off x="34236025" y="25023763"/>
            <a:ext cx="8974138" cy="4358116"/>
          </a:xfrm>
          <a:prstGeom prst="rect">
            <a:avLst/>
          </a:prstGeom>
        </p:spPr>
        <p:txBody>
          <a:bodyPr>
            <a:spAutoFit/>
          </a:bodyPr>
          <a:lstStyle/>
          <a:p>
            <a:pPr defTabSz="2677363" eaLnBrk="1" fontAlgn="auto" hangingPunct="1">
              <a:lnSpc>
                <a:spcPct val="105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University of Illinois </a:t>
            </a:r>
            <a:r>
              <a:rPr lang="en-US" sz="2400" dirty="0" err="1">
                <a:latin typeface="Times New Roman" panose="02020603050405020304" pitchFamily="18" charset="0"/>
                <a:ea typeface="+mj-ea"/>
                <a:cs typeface="Times New Roman" panose="02020603050405020304" pitchFamily="18" charset="0"/>
                <a:sym typeface="Avenir Book"/>
              </a:rPr>
              <a:t>QuarkNet</a:t>
            </a:r>
            <a:r>
              <a:rPr lang="en-US" sz="2400" dirty="0">
                <a:latin typeface="Times New Roman" panose="02020603050405020304" pitchFamily="18" charset="0"/>
                <a:ea typeface="+mj-ea"/>
                <a:cs typeface="Times New Roman" panose="02020603050405020304" pitchFamily="18" charset="0"/>
                <a:sym typeface="Avenir Book"/>
              </a:rPr>
              <a:t> Center:  Equipment and faculty mentors.</a:t>
            </a:r>
          </a:p>
          <a:p>
            <a:pPr defTabSz="2677363" eaLnBrk="1" fontAlgn="auto" hangingPunct="1">
              <a:lnSpc>
                <a:spcPct val="105000"/>
              </a:lnSpc>
              <a:spcBef>
                <a:spcPts val="0"/>
              </a:spcBef>
              <a:spcAft>
                <a:spcPts val="0"/>
              </a:spcAft>
              <a:defRPr sz="600" b="0">
                <a:latin typeface="+mj-lt"/>
                <a:ea typeface="+mj-ea"/>
                <a:cs typeface="+mj-cs"/>
                <a:sym typeface="Avenir Book"/>
              </a:defRPr>
            </a:pPr>
            <a:endParaRPr lang="en-US" sz="2400" dirty="0">
              <a:latin typeface="Times New Roman" panose="02020603050405020304" pitchFamily="18" charset="0"/>
              <a:ea typeface="+mj-ea"/>
              <a:cs typeface="Times New Roman" panose="02020603050405020304" pitchFamily="18" charset="0"/>
              <a:sym typeface="Avenir Book"/>
            </a:endParaRPr>
          </a:p>
          <a:p>
            <a:pPr defTabSz="2677363" eaLnBrk="1" fontAlgn="auto" hangingPunct="1">
              <a:lnSpc>
                <a:spcPct val="105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New Trier Township High School, Rochelle Zell Jewish High School, Glenbrook North High School, Ida Crown High Jewish Academy, Downers Grove South High School, University of Illinois at Chicago</a:t>
            </a:r>
          </a:p>
          <a:p>
            <a:pPr defTabSz="2677363" eaLnBrk="1" fontAlgn="auto" hangingPunct="1">
              <a:lnSpc>
                <a:spcPct val="105000"/>
              </a:lnSpc>
              <a:spcBef>
                <a:spcPts val="0"/>
              </a:spcBef>
              <a:spcAft>
                <a:spcPts val="0"/>
              </a:spcAft>
              <a:defRPr sz="600" b="0">
                <a:latin typeface="+mj-lt"/>
                <a:ea typeface="+mj-ea"/>
                <a:cs typeface="+mj-cs"/>
                <a:sym typeface="Avenir Book"/>
              </a:defRPr>
            </a:pPr>
            <a:endParaRPr lang="en-US" sz="2400" dirty="0">
              <a:latin typeface="Times New Roman" panose="02020603050405020304" pitchFamily="18" charset="0"/>
              <a:ea typeface="+mj-ea"/>
              <a:cs typeface="Times New Roman" panose="02020603050405020304" pitchFamily="18" charset="0"/>
              <a:sym typeface="Avenir Book"/>
            </a:endParaRPr>
          </a:p>
          <a:p>
            <a:pPr defTabSz="2677363" eaLnBrk="1" fontAlgn="auto" hangingPunct="1">
              <a:lnSpc>
                <a:spcPct val="105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Fermilab: Facility, safety training, expert support, beamline information.</a:t>
            </a:r>
          </a:p>
          <a:p>
            <a:pPr defTabSz="2677363" eaLnBrk="1" fontAlgn="auto" hangingPunct="1">
              <a:lnSpc>
                <a:spcPct val="105000"/>
              </a:lnSpc>
              <a:spcBef>
                <a:spcPts val="0"/>
              </a:spcBef>
              <a:spcAft>
                <a:spcPts val="0"/>
              </a:spcAft>
              <a:defRPr sz="600" b="0">
                <a:latin typeface="+mj-lt"/>
                <a:ea typeface="+mj-ea"/>
                <a:cs typeface="+mj-cs"/>
                <a:sym typeface="Avenir Book"/>
              </a:defRPr>
            </a:pPr>
            <a:endParaRPr lang="en-US" sz="2400" dirty="0">
              <a:latin typeface="Times New Roman" panose="02020603050405020304" pitchFamily="18" charset="0"/>
              <a:ea typeface="+mj-ea"/>
              <a:cs typeface="Times New Roman" panose="02020603050405020304" pitchFamily="18" charset="0"/>
              <a:sym typeface="Avenir Book"/>
            </a:endParaRPr>
          </a:p>
          <a:p>
            <a:pPr defTabSz="2677363" eaLnBrk="1" fontAlgn="auto" hangingPunct="1">
              <a:lnSpc>
                <a:spcPct val="105000"/>
              </a:lnSpc>
              <a:spcBef>
                <a:spcPts val="0"/>
              </a:spcBef>
              <a:spcAft>
                <a:spcPts val="0"/>
              </a:spcAft>
              <a:defRPr sz="600" b="0">
                <a:latin typeface="+mj-lt"/>
                <a:ea typeface="+mj-ea"/>
                <a:cs typeface="+mj-cs"/>
                <a:sym typeface="Avenir Book"/>
              </a:defRPr>
            </a:pPr>
            <a:r>
              <a:rPr lang="en-US" sz="2400" dirty="0">
                <a:latin typeface="Times New Roman" panose="02020603050405020304" pitchFamily="18" charset="0"/>
                <a:ea typeface="+mj-ea"/>
                <a:cs typeface="Times New Roman" panose="02020603050405020304" pitchFamily="18" charset="0"/>
                <a:sym typeface="Avenir Book"/>
              </a:rPr>
              <a:t>Mark Adams, QuarkNet, for advocacy and guidance.</a:t>
            </a:r>
          </a:p>
        </p:txBody>
      </p:sp>
      <p:pic>
        <p:nvPicPr>
          <p:cNvPr id="13348" name="qnet-logos.3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82038" y="29780548"/>
            <a:ext cx="8894762"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4" name="Rectangle 53"/>
          <p:cNvSpPr/>
          <p:nvPr/>
        </p:nvSpPr>
        <p:spPr>
          <a:xfrm>
            <a:off x="0" y="31977013"/>
            <a:ext cx="43891200" cy="1033462"/>
          </a:xfrm>
          <a:prstGeom prst="rec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anchor="ctr"/>
          <a:lstStyle/>
          <a:p>
            <a:pPr algn="ctr" defTabSz="2677363" eaLnBrk="1" fontAlgn="auto" hangingPunct="1">
              <a:spcBef>
                <a:spcPts val="0"/>
              </a:spcBef>
              <a:spcAft>
                <a:spcPts val="0"/>
              </a:spcAft>
              <a:defRPr/>
            </a:pPr>
            <a:endParaRPr lang="en-US" sz="5270"/>
          </a:p>
        </p:txBody>
      </p:sp>
      <p:pic>
        <p:nvPicPr>
          <p:cNvPr id="13350" name="Picture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752388" y="8088313"/>
            <a:ext cx="6634162" cy="816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1" name="Picture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5363" y="23817263"/>
            <a:ext cx="8918575" cy="4467225"/>
          </a:xfrm>
          <a:prstGeom prst="rect">
            <a:avLst/>
          </a:prstGeom>
          <a:noFill/>
          <a:ln w="50800">
            <a:solidFill>
              <a:schemeClr val="accent2">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29353510" y="26036588"/>
            <a:ext cx="3092450" cy="1200150"/>
          </a:xfrm>
          <a:prstGeom prst="rect">
            <a:avLst/>
          </a:prstGeom>
          <a:noFill/>
        </p:spPr>
        <p:txBody>
          <a:bodyPr>
            <a:spAutoFit/>
          </a:bodyPr>
          <a:lstStyle/>
          <a:p>
            <a:pPr defTabSz="2677363" eaLnBrk="1" fontAlgn="auto" hangingPunct="1">
              <a:spcBef>
                <a:spcPts val="0"/>
              </a:spcBef>
              <a:spcAft>
                <a:spcPts val="0"/>
              </a:spcAft>
              <a:defRPr/>
            </a:pPr>
            <a:r>
              <a:rPr lang="en-US" sz="2400" dirty="0">
                <a:latin typeface="+mj-lt"/>
              </a:rPr>
              <a:t>Figure 6</a:t>
            </a:r>
          </a:p>
          <a:p>
            <a:pPr defTabSz="2677363" eaLnBrk="1" fontAlgn="auto" hangingPunct="1">
              <a:spcBef>
                <a:spcPts val="0"/>
              </a:spcBef>
              <a:spcAft>
                <a:spcPts val="0"/>
              </a:spcAft>
              <a:defRPr/>
            </a:pPr>
            <a:r>
              <a:rPr lang="en-US" sz="2400" dirty="0">
                <a:latin typeface="+mj-lt"/>
              </a:rPr>
              <a:t>Vertical log results with outlier removed</a:t>
            </a:r>
          </a:p>
        </p:txBody>
      </p:sp>
      <p:sp>
        <p:nvSpPr>
          <p:cNvPr id="59" name="TextBox 58"/>
          <p:cNvSpPr txBox="1"/>
          <p:nvPr/>
        </p:nvSpPr>
        <p:spPr>
          <a:xfrm>
            <a:off x="29373513" y="21739226"/>
            <a:ext cx="3092450" cy="1200150"/>
          </a:xfrm>
          <a:prstGeom prst="rect">
            <a:avLst/>
          </a:prstGeom>
          <a:noFill/>
        </p:spPr>
        <p:txBody>
          <a:bodyPr>
            <a:spAutoFit/>
          </a:bodyPr>
          <a:lstStyle/>
          <a:p>
            <a:pPr defTabSz="2677363" eaLnBrk="1" fontAlgn="auto" hangingPunct="1">
              <a:spcBef>
                <a:spcPts val="0"/>
              </a:spcBef>
              <a:spcAft>
                <a:spcPts val="0"/>
              </a:spcAft>
              <a:defRPr/>
            </a:pPr>
            <a:r>
              <a:rPr lang="en-US" sz="2400" dirty="0">
                <a:latin typeface="+mj-lt"/>
              </a:rPr>
              <a:t>Figure 5</a:t>
            </a:r>
          </a:p>
          <a:p>
            <a:pPr defTabSz="2677363" eaLnBrk="1" fontAlgn="auto" hangingPunct="1">
              <a:spcBef>
                <a:spcPts val="0"/>
              </a:spcBef>
              <a:spcAft>
                <a:spcPts val="0"/>
              </a:spcAft>
              <a:defRPr/>
            </a:pPr>
            <a:r>
              <a:rPr lang="en-US" sz="2400" dirty="0">
                <a:latin typeface="+mj-lt"/>
              </a:rPr>
              <a:t>Results using a vertical log scale</a:t>
            </a:r>
          </a:p>
        </p:txBody>
      </p:sp>
      <p:graphicFrame>
        <p:nvGraphicFramePr>
          <p:cNvPr id="51" name="Chart 50"/>
          <p:cNvGraphicFramePr>
            <a:graphicFrameLocks/>
          </p:cNvGraphicFramePr>
          <p:nvPr>
            <p:extLst>
              <p:ext uri="{D42A27DB-BD31-4B8C-83A1-F6EECF244321}">
                <p14:modId xmlns:p14="http://schemas.microsoft.com/office/powerpoint/2010/main" val="3708866858"/>
              </p:ext>
            </p:extLst>
          </p:nvPr>
        </p:nvGraphicFramePr>
        <p:xfrm>
          <a:off x="23693054" y="20485208"/>
          <a:ext cx="5340734" cy="3941655"/>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53" name="Chart 52"/>
          <p:cNvGraphicFramePr>
            <a:graphicFrameLocks/>
          </p:cNvGraphicFramePr>
          <p:nvPr>
            <p:extLst>
              <p:ext uri="{D42A27DB-BD31-4B8C-83A1-F6EECF244321}">
                <p14:modId xmlns:p14="http://schemas.microsoft.com/office/powerpoint/2010/main" val="529967760"/>
              </p:ext>
            </p:extLst>
          </p:nvPr>
        </p:nvGraphicFramePr>
        <p:xfrm>
          <a:off x="23693054" y="24792830"/>
          <a:ext cx="5340734" cy="387304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5" name="Chart 54"/>
          <p:cNvGraphicFramePr>
            <a:graphicFrameLocks noGrp="1"/>
          </p:cNvGraphicFramePr>
          <p:nvPr>
            <p:extLst>
              <p:ext uri="{D42A27DB-BD31-4B8C-83A1-F6EECF244321}">
                <p14:modId xmlns:p14="http://schemas.microsoft.com/office/powerpoint/2010/main" val="3295544163"/>
              </p:ext>
            </p:extLst>
          </p:nvPr>
        </p:nvGraphicFramePr>
        <p:xfrm>
          <a:off x="23644613" y="7945437"/>
          <a:ext cx="8287791" cy="4578351"/>
        </p:xfrm>
        <a:graphic>
          <a:graphicData uri="http://schemas.openxmlformats.org/drawingml/2006/chart">
            <c:chart xmlns:c="http://schemas.openxmlformats.org/drawingml/2006/chart" xmlns:r="http://schemas.openxmlformats.org/officeDocument/2006/relationships" r:id="rId16"/>
          </a:graphicData>
        </a:graphic>
      </p:graphicFrame>
      <p:sp>
        <p:nvSpPr>
          <p:cNvPr id="2" name="TextBox 1"/>
          <p:cNvSpPr txBox="1"/>
          <p:nvPr/>
        </p:nvSpPr>
        <p:spPr>
          <a:xfrm>
            <a:off x="23644613" y="28831764"/>
            <a:ext cx="9144000" cy="2850139"/>
          </a:xfrm>
          <a:prstGeom prst="rect">
            <a:avLst/>
          </a:prstGeom>
          <a:noFill/>
        </p:spPr>
        <p:txBody>
          <a:bodyPr wrap="square" rtlCol="0">
            <a:spAutoFit/>
          </a:bodyPr>
          <a:lstStyle/>
          <a:p>
            <a:pPr>
              <a:lnSpc>
                <a:spcPct val="108000"/>
              </a:lnSpc>
            </a:pPr>
            <a:r>
              <a:rPr lang="en-US" altLang="en-US" sz="2800" dirty="0">
                <a:latin typeface="+mn-lt"/>
                <a:cs typeface="Times New Roman" panose="02020603050405020304" pitchFamily="18" charset="0"/>
              </a:rPr>
              <a:t>The best fit trend line in Figure 6 for the data taken with acceptance angle 63° was </a:t>
            </a:r>
            <a:r>
              <a:rPr lang="en-US" altLang="en-US" sz="2800" i="1" dirty="0">
                <a:latin typeface="+mn-lt"/>
                <a:cs typeface="Times New Roman" panose="02020603050405020304" pitchFamily="18" charset="0"/>
              </a:rPr>
              <a:t>F </a:t>
            </a:r>
            <a:r>
              <a:rPr lang="en-US" altLang="en-US" sz="2800" dirty="0">
                <a:latin typeface="+mn-lt"/>
                <a:cs typeface="Times New Roman" panose="02020603050405020304" pitchFamily="18" charset="0"/>
              </a:rPr>
              <a:t>= 164.68e</a:t>
            </a:r>
            <a:r>
              <a:rPr lang="en-US" altLang="en-US" sz="2800" baseline="30000" dirty="0">
                <a:latin typeface="+mn-lt"/>
                <a:cs typeface="Times New Roman" panose="02020603050405020304" pitchFamily="18" charset="0"/>
              </a:rPr>
              <a:t>0.048x</a:t>
            </a:r>
            <a:r>
              <a:rPr lang="en-US" altLang="en-US" sz="2800" dirty="0">
                <a:latin typeface="+mn-lt"/>
                <a:cs typeface="Times New Roman" panose="02020603050405020304" pitchFamily="18" charset="0"/>
              </a:rPr>
              <a:t>.  For the data with the smaller angle (23°), the best fit trend line equation was </a:t>
            </a:r>
          </a:p>
          <a:p>
            <a:pPr>
              <a:lnSpc>
                <a:spcPct val="108000"/>
              </a:lnSpc>
            </a:pPr>
            <a:r>
              <a:rPr lang="en-US" altLang="en-US" sz="2800" i="1" dirty="0">
                <a:latin typeface="+mn-lt"/>
                <a:cs typeface="Times New Roman" panose="02020603050405020304" pitchFamily="18" charset="0"/>
              </a:rPr>
              <a:t>F </a:t>
            </a:r>
            <a:r>
              <a:rPr lang="en-US" altLang="en-US" sz="2800" dirty="0">
                <a:latin typeface="+mn-lt"/>
                <a:cs typeface="Times New Roman" panose="02020603050405020304" pitchFamily="18" charset="0"/>
              </a:rPr>
              <a:t>= 48.004 e</a:t>
            </a:r>
            <a:r>
              <a:rPr lang="en-US" altLang="en-US" sz="2800" baseline="30000" dirty="0">
                <a:latin typeface="+mn-lt"/>
                <a:cs typeface="Times New Roman" panose="02020603050405020304" pitchFamily="18" charset="0"/>
              </a:rPr>
              <a:t>0.0484x</a:t>
            </a:r>
            <a:r>
              <a:rPr lang="en-US" altLang="en-US" sz="2800" dirty="0">
                <a:latin typeface="+mn-lt"/>
                <a:cs typeface="Times New Roman" panose="02020603050405020304" pitchFamily="18" charset="0"/>
              </a:rPr>
              <a:t>.  The R</a:t>
            </a:r>
            <a:r>
              <a:rPr lang="en-US" altLang="en-US" sz="2800" baseline="30000" dirty="0">
                <a:latin typeface="+mn-lt"/>
                <a:cs typeface="Times New Roman" panose="02020603050405020304" pitchFamily="18" charset="0"/>
              </a:rPr>
              <a:t>2  </a:t>
            </a:r>
            <a:r>
              <a:rPr lang="en-US" altLang="en-US" sz="2800" dirty="0">
                <a:latin typeface="+mn-lt"/>
                <a:cs typeface="Times New Roman" panose="02020603050405020304" pitchFamily="18" charset="0"/>
              </a:rPr>
              <a:t>values of Figure 6 were better than those of Figure 5, since the outlier was removed.</a:t>
            </a:r>
            <a:endParaRPr lang="en-US" altLang="en-US" sz="2800" baseline="30000" dirty="0">
              <a:latin typeface="+mn-lt"/>
              <a:cs typeface="Times New Roman" panose="02020603050405020304" pitchFamily="18" charset="0"/>
            </a:endParaRPr>
          </a:p>
          <a:p>
            <a:endParaRPr lang="en-US" sz="2800"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845</TotalTime>
  <Words>940</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Book</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Unterman</dc:creator>
  <cp:lastModifiedBy>Nathan Unterman</cp:lastModifiedBy>
  <cp:revision>55</cp:revision>
  <cp:lastPrinted>2019-12-25T05:24:10Z</cp:lastPrinted>
  <dcterms:created xsi:type="dcterms:W3CDTF">2019-12-04T07:11:49Z</dcterms:created>
  <dcterms:modified xsi:type="dcterms:W3CDTF">2022-07-31T20:42:11Z</dcterms:modified>
</cp:coreProperties>
</file>