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sldIdLst>
    <p:sldId id="316" r:id="rId2"/>
    <p:sldId id="333" r:id="rId3"/>
    <p:sldId id="258" r:id="rId4"/>
    <p:sldId id="335" r:id="rId5"/>
    <p:sldId id="334" r:id="rId6"/>
    <p:sldId id="260" r:id="rId7"/>
    <p:sldId id="337" r:id="rId8"/>
    <p:sldId id="338" r:id="rId9"/>
    <p:sldId id="341" r:id="rId10"/>
    <p:sldId id="339" r:id="rId11"/>
    <p:sldId id="340" r:id="rId12"/>
    <p:sldId id="343" r:id="rId13"/>
    <p:sldId id="344" r:id="rId14"/>
    <p:sldId id="347" r:id="rId15"/>
    <p:sldId id="346" r:id="rId16"/>
    <p:sldId id="308" r:id="rId17"/>
    <p:sldId id="317" r:id="rId18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e Wood" initials="SW" lastIdx="1" clrIdx="0">
    <p:extLst>
      <p:ext uri="{19B8F6BF-5375-455C-9EA6-DF929625EA0E}">
        <p15:presenceInfo xmlns:p15="http://schemas.microsoft.com/office/powerpoint/2012/main" userId="9c490fbb9d0027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8080"/>
    <a:srgbClr val="00B8FF"/>
    <a:srgbClr val="93E0FF"/>
    <a:srgbClr val="FFFC75"/>
    <a:srgbClr val="ACA800"/>
    <a:srgbClr val="EC847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893" autoAdjust="0"/>
  </p:normalViewPr>
  <p:slideViewPr>
    <p:cSldViewPr>
      <p:cViewPr varScale="1">
        <p:scale>
          <a:sx n="97" d="100"/>
          <a:sy n="97" d="100"/>
        </p:scale>
        <p:origin x="2040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51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>
            <a:extLst>
              <a:ext uri="{FF2B5EF4-FFF2-40B4-BE49-F238E27FC236}">
                <a16:creationId xmlns:a16="http://schemas.microsoft.com/office/drawing/2014/main" id="{40884045-BE59-4F8E-908B-67BAD221E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lnSpc>
                <a:spcPct val="7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1800"/>
          </a:p>
        </p:txBody>
      </p:sp>
      <p:sp>
        <p:nvSpPr>
          <p:cNvPr id="14339" name="AutoShape 2">
            <a:extLst>
              <a:ext uri="{FF2B5EF4-FFF2-40B4-BE49-F238E27FC236}">
                <a16:creationId xmlns:a16="http://schemas.microsoft.com/office/drawing/2014/main" id="{EB93F96B-B65A-4AF1-9EBB-648F05483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lnSpc>
                <a:spcPct val="7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1800"/>
          </a:p>
        </p:txBody>
      </p:sp>
      <p:sp>
        <p:nvSpPr>
          <p:cNvPr id="14340" name="AutoShape 3">
            <a:extLst>
              <a:ext uri="{FF2B5EF4-FFF2-40B4-BE49-F238E27FC236}">
                <a16:creationId xmlns:a16="http://schemas.microsoft.com/office/drawing/2014/main" id="{D43C21CF-190C-4E8E-821F-CBCF84A96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lnSpc>
                <a:spcPct val="7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1800"/>
          </a:p>
        </p:txBody>
      </p:sp>
      <p:sp>
        <p:nvSpPr>
          <p:cNvPr id="14341" name="AutoShape 4">
            <a:extLst>
              <a:ext uri="{FF2B5EF4-FFF2-40B4-BE49-F238E27FC236}">
                <a16:creationId xmlns:a16="http://schemas.microsoft.com/office/drawing/2014/main" id="{D1DE1224-F4F6-4302-BD0A-2F09F7187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lnSpc>
                <a:spcPct val="7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1800"/>
          </a:p>
        </p:txBody>
      </p:sp>
      <p:sp>
        <p:nvSpPr>
          <p:cNvPr id="14342" name="AutoShape 5">
            <a:extLst>
              <a:ext uri="{FF2B5EF4-FFF2-40B4-BE49-F238E27FC236}">
                <a16:creationId xmlns:a16="http://schemas.microsoft.com/office/drawing/2014/main" id="{5B5957BD-6F6A-444E-8702-7115EEE6F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lnSpc>
                <a:spcPct val="7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1800"/>
          </a:p>
        </p:txBody>
      </p:sp>
      <p:sp>
        <p:nvSpPr>
          <p:cNvPr id="14343" name="AutoShape 6">
            <a:extLst>
              <a:ext uri="{FF2B5EF4-FFF2-40B4-BE49-F238E27FC236}">
                <a16:creationId xmlns:a16="http://schemas.microsoft.com/office/drawing/2014/main" id="{6F2AA8CE-E130-4E88-91B6-FF3600ED9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lnSpc>
                <a:spcPct val="7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1800"/>
          </a:p>
        </p:txBody>
      </p:sp>
      <p:sp>
        <p:nvSpPr>
          <p:cNvPr id="14344" name="AutoShape 7">
            <a:extLst>
              <a:ext uri="{FF2B5EF4-FFF2-40B4-BE49-F238E27FC236}">
                <a16:creationId xmlns:a16="http://schemas.microsoft.com/office/drawing/2014/main" id="{605A322B-35AD-4716-B28C-BD3D499A7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lnSpc>
                <a:spcPct val="7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1800"/>
          </a:p>
        </p:txBody>
      </p:sp>
      <p:sp>
        <p:nvSpPr>
          <p:cNvPr id="25609" name="Text Box 8">
            <a:extLst>
              <a:ext uri="{FF2B5EF4-FFF2-40B4-BE49-F238E27FC236}">
                <a16:creationId xmlns:a16="http://schemas.microsoft.com/office/drawing/2014/main" id="{35585D71-DCE8-48F0-904D-815738DF1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lnSpc>
                <a:spcPct val="7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25610" name="Text Box 9">
            <a:extLst>
              <a:ext uri="{FF2B5EF4-FFF2-40B4-BE49-F238E27FC236}">
                <a16:creationId xmlns:a16="http://schemas.microsoft.com/office/drawing/2014/main" id="{CE7DCF27-9CED-4F8E-A0F6-0A6E19CED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lnSpc>
                <a:spcPct val="7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2059" name="Rectangle 10">
            <a:extLst>
              <a:ext uri="{FF2B5EF4-FFF2-40B4-BE49-F238E27FC236}">
                <a16:creationId xmlns:a16="http://schemas.microsoft.com/office/drawing/2014/main" id="{31A9EB13-D003-4C45-90C0-AA69F33F4F6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0888" cy="34274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id="{45EB96A7-D2D9-4320-B1DC-039EA8EA3A2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5613" name="Text Box 12">
            <a:extLst>
              <a:ext uri="{FF2B5EF4-FFF2-40B4-BE49-F238E27FC236}">
                <a16:creationId xmlns:a16="http://schemas.microsoft.com/office/drawing/2014/main" id="{10B1A2CE-9BFC-4D77-8CDC-18B985145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lnSpc>
                <a:spcPct val="7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3085" name="Rectangle 13">
            <a:extLst>
              <a:ext uri="{FF2B5EF4-FFF2-40B4-BE49-F238E27FC236}">
                <a16:creationId xmlns:a16="http://schemas.microsoft.com/office/drawing/2014/main" id="{AD52F626-D69C-4A69-9484-80CE34E6998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2B7B5A-E425-4C30-A6FF-EB55AC8DC2D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itchFamily="34" charset="-128"/>
        <a:cs typeface="MS PGothic" pitchFamily="34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itchFamily="34" charset="-128"/>
        <a:cs typeface="MS PGothic" charset="0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itchFamily="34" charset="-128"/>
        <a:cs typeface="MS PGothic" charset="0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itchFamily="34" charset="-128"/>
        <a:cs typeface="MS PGothic" charset="0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>
            <a:extLst>
              <a:ext uri="{FF2B5EF4-FFF2-40B4-BE49-F238E27FC236}">
                <a16:creationId xmlns:a16="http://schemas.microsoft.com/office/drawing/2014/main" id="{7C0AC1B8-B360-4920-99A3-F12D2259818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7C8989E8-D7F0-4892-979F-CF0F9E3D2020}" type="slidenum">
              <a:rPr lang="en-GB" altLang="en-US">
                <a:latin typeface="Arial" panose="020B0604020202020204" pitchFamily="34" charset="0"/>
                <a:ea typeface="MS Gothic" panose="020B0609070205080204" pitchFamily="49" charset="-128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</a:t>
            </a:fld>
            <a:endParaRPr lang="en-GB" altLang="en-US"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4099" name="Text Box 1">
            <a:extLst>
              <a:ext uri="{FF2B5EF4-FFF2-40B4-BE49-F238E27FC236}">
                <a16:creationId xmlns:a16="http://schemas.microsoft.com/office/drawing/2014/main" id="{66748FD5-EDC8-44B6-ABCD-1F60D66C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75000"/>
              </a:lnSpc>
              <a:spcBef>
                <a:spcPct val="0"/>
              </a:spcBef>
            </a:pPr>
            <a:endParaRPr lang="en-US" altLang="en-US" sz="1800">
              <a:solidFill>
                <a:schemeClr val="bg1"/>
              </a:solidFill>
              <a:ea typeface="MS Gothic" panose="020B0609070205080204" pitchFamily="49" charset="-128"/>
            </a:endParaRPr>
          </a:p>
        </p:txBody>
      </p:sp>
      <p:sp>
        <p:nvSpPr>
          <p:cNvPr id="4100" name="Text Box 2">
            <a:extLst>
              <a:ext uri="{FF2B5EF4-FFF2-40B4-BE49-F238E27FC236}">
                <a16:creationId xmlns:a16="http://schemas.microsoft.com/office/drawing/2014/main" id="{2EF1F048-35FB-4628-90FC-6947CA070AA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3">
            <a:extLst>
              <a:ext uri="{FF2B5EF4-FFF2-40B4-BE49-F238E27FC236}">
                <a16:creationId xmlns:a16="http://schemas.microsoft.com/office/drawing/2014/main" id="{5CBDB24F-DB34-45A6-8554-501007DF40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D4B2811F-8619-452A-A005-AF9B61900BC3}" type="slidenum">
              <a:rPr lang="en-GB" altLang="en-US">
                <a:latin typeface="Arial" panose="020B0604020202020204" pitchFamily="34" charset="0"/>
                <a:ea typeface="MS Gothic" panose="020B0609070205080204" pitchFamily="49" charset="-128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11</a:t>
            </a:fld>
            <a:endParaRPr lang="en-GB" altLang="en-US"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21507" name="Text Box 1">
            <a:extLst>
              <a:ext uri="{FF2B5EF4-FFF2-40B4-BE49-F238E27FC236}">
                <a16:creationId xmlns:a16="http://schemas.microsoft.com/office/drawing/2014/main" id="{FCC5302C-ABD7-467E-A4AC-F3BAEB521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82189687-755F-4E87-BD34-0E68D3BFD2B2}" type="slidenum">
              <a:rPr lang="en-GB" altLang="en-US">
                <a:latin typeface="Arial" panose="020B0604020202020204" pitchFamily="34" charset="0"/>
                <a:ea typeface="MS Gothic" panose="020B0609070205080204" pitchFamily="49" charset="-128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11</a:t>
            </a:fld>
            <a:endParaRPr lang="en-GB" altLang="en-US"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21508" name="Text Box 2">
            <a:extLst>
              <a:ext uri="{FF2B5EF4-FFF2-40B4-BE49-F238E27FC236}">
                <a16:creationId xmlns:a16="http://schemas.microsoft.com/office/drawing/2014/main" id="{FE147146-89A1-418E-A2E3-C5264AC5D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75000"/>
              </a:lnSpc>
              <a:spcBef>
                <a:spcPct val="0"/>
              </a:spcBef>
            </a:pPr>
            <a:endParaRPr lang="en-US" altLang="en-US" sz="1800">
              <a:solidFill>
                <a:schemeClr val="bg1"/>
              </a:solidFill>
              <a:ea typeface="MS Gothic" panose="020B0609070205080204" pitchFamily="49" charset="-128"/>
            </a:endParaRPr>
          </a:p>
        </p:txBody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A81FE58E-F1BF-415B-855F-6582B8AA87E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>
                <a:latin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3">
            <a:extLst>
              <a:ext uri="{FF2B5EF4-FFF2-40B4-BE49-F238E27FC236}">
                <a16:creationId xmlns:a16="http://schemas.microsoft.com/office/drawing/2014/main" id="{32CBF77A-EF87-4F0C-8D08-D894F8F5901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3241B335-5687-44BB-9AF5-65D0584784E2}" type="slidenum">
              <a:rPr lang="en-GB" altLang="en-US">
                <a:latin typeface="Arial" panose="020B0604020202020204" pitchFamily="34" charset="0"/>
                <a:ea typeface="MS Gothic" panose="020B0609070205080204" pitchFamily="49" charset="-128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12</a:t>
            </a:fld>
            <a:endParaRPr lang="en-GB" altLang="en-US"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25603" name="Text Box 1">
            <a:extLst>
              <a:ext uri="{FF2B5EF4-FFF2-40B4-BE49-F238E27FC236}">
                <a16:creationId xmlns:a16="http://schemas.microsoft.com/office/drawing/2014/main" id="{E0C86BD9-23F1-490F-9849-1F6F2633B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958EE9FD-FEF8-49DF-A72A-1C92CA525996}" type="slidenum">
              <a:rPr lang="en-GB" altLang="en-US">
                <a:latin typeface="Arial" panose="020B0604020202020204" pitchFamily="34" charset="0"/>
                <a:ea typeface="MS Gothic" panose="020B0609070205080204" pitchFamily="49" charset="-128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12</a:t>
            </a:fld>
            <a:endParaRPr lang="en-GB" altLang="en-US"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25604" name="Text Box 2">
            <a:extLst>
              <a:ext uri="{FF2B5EF4-FFF2-40B4-BE49-F238E27FC236}">
                <a16:creationId xmlns:a16="http://schemas.microsoft.com/office/drawing/2014/main" id="{8A7658DB-908B-4A17-848B-3C3DC115F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75000"/>
              </a:lnSpc>
              <a:spcBef>
                <a:spcPct val="0"/>
              </a:spcBef>
            </a:pPr>
            <a:endParaRPr lang="en-US" altLang="en-US" sz="1800">
              <a:solidFill>
                <a:schemeClr val="bg1"/>
              </a:solidFill>
              <a:ea typeface="MS Gothic" panose="020B0609070205080204" pitchFamily="49" charset="-128"/>
            </a:endParaRPr>
          </a:p>
        </p:txBody>
      </p:sp>
      <p:sp>
        <p:nvSpPr>
          <p:cNvPr id="25605" name="Rectangle 3">
            <a:extLst>
              <a:ext uri="{FF2B5EF4-FFF2-40B4-BE49-F238E27FC236}">
                <a16:creationId xmlns:a16="http://schemas.microsoft.com/office/drawing/2014/main" id="{F007B191-110F-4B01-8F61-0C737B2F156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>
                <a:latin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3">
            <a:extLst>
              <a:ext uri="{FF2B5EF4-FFF2-40B4-BE49-F238E27FC236}">
                <a16:creationId xmlns:a16="http://schemas.microsoft.com/office/drawing/2014/main" id="{6758C9B9-0375-4ECB-A6FF-72A11672A64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8864DA45-6FC2-4E3A-93A0-532B6AD75AAE}" type="slidenum">
              <a:rPr lang="en-GB" altLang="en-US">
                <a:latin typeface="Arial" panose="020B0604020202020204" pitchFamily="34" charset="0"/>
                <a:ea typeface="MS Gothic" panose="020B0609070205080204" pitchFamily="49" charset="-128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13</a:t>
            </a:fld>
            <a:endParaRPr lang="en-GB" altLang="en-US"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27651" name="Text Box 1">
            <a:extLst>
              <a:ext uri="{FF2B5EF4-FFF2-40B4-BE49-F238E27FC236}">
                <a16:creationId xmlns:a16="http://schemas.microsoft.com/office/drawing/2014/main" id="{73C97CB2-0E85-4FBB-B7D5-0A0920283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4EAA0F1A-EAC2-41FC-B269-587E7250F13B}" type="slidenum">
              <a:rPr lang="en-GB" altLang="en-US">
                <a:latin typeface="Arial" panose="020B0604020202020204" pitchFamily="34" charset="0"/>
                <a:ea typeface="MS Gothic" panose="020B0609070205080204" pitchFamily="49" charset="-128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13</a:t>
            </a:fld>
            <a:endParaRPr lang="en-GB" altLang="en-US"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27652" name="Text Box 2">
            <a:extLst>
              <a:ext uri="{FF2B5EF4-FFF2-40B4-BE49-F238E27FC236}">
                <a16:creationId xmlns:a16="http://schemas.microsoft.com/office/drawing/2014/main" id="{B4C606C7-2148-4FE3-918B-CE8BDEB3D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75000"/>
              </a:lnSpc>
              <a:spcBef>
                <a:spcPct val="0"/>
              </a:spcBef>
            </a:pPr>
            <a:endParaRPr lang="en-US" altLang="en-US" sz="1800">
              <a:solidFill>
                <a:schemeClr val="bg1"/>
              </a:solidFill>
              <a:ea typeface="MS Gothic" panose="020B0609070205080204" pitchFamily="49" charset="-128"/>
            </a:endParaRPr>
          </a:p>
        </p:txBody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id="{B9F1B57A-70C1-47AC-AD72-EF3A37C0A16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>
                <a:latin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3">
            <a:extLst>
              <a:ext uri="{FF2B5EF4-FFF2-40B4-BE49-F238E27FC236}">
                <a16:creationId xmlns:a16="http://schemas.microsoft.com/office/drawing/2014/main" id="{EB6C2FEC-A3C2-47A7-9370-419CEECC48A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57373BE8-C2DE-409A-80FF-A5830C10D9C9}" type="slidenum">
              <a:rPr lang="en-GB" altLang="en-US">
                <a:latin typeface="Arial" panose="020B0604020202020204" pitchFamily="34" charset="0"/>
                <a:ea typeface="MS Gothic" panose="020B0609070205080204" pitchFamily="49" charset="-128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14</a:t>
            </a:fld>
            <a:endParaRPr lang="en-GB" altLang="en-US"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29699" name="Text Box 1">
            <a:extLst>
              <a:ext uri="{FF2B5EF4-FFF2-40B4-BE49-F238E27FC236}">
                <a16:creationId xmlns:a16="http://schemas.microsoft.com/office/drawing/2014/main" id="{6577D846-75CD-4F99-8A89-5FF6EFA52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C662E331-8918-4D1A-96D2-D04267EE12A2}" type="slidenum">
              <a:rPr lang="en-GB" altLang="en-US">
                <a:latin typeface="Arial" panose="020B0604020202020204" pitchFamily="34" charset="0"/>
                <a:ea typeface="MS Gothic" panose="020B0609070205080204" pitchFamily="49" charset="-128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14</a:t>
            </a:fld>
            <a:endParaRPr lang="en-GB" altLang="en-US"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29700" name="Text Box 2">
            <a:extLst>
              <a:ext uri="{FF2B5EF4-FFF2-40B4-BE49-F238E27FC236}">
                <a16:creationId xmlns:a16="http://schemas.microsoft.com/office/drawing/2014/main" id="{5B437DF7-407E-4824-A17E-BCD3D7615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75000"/>
              </a:lnSpc>
              <a:spcBef>
                <a:spcPct val="0"/>
              </a:spcBef>
            </a:pPr>
            <a:endParaRPr lang="en-US" altLang="en-US" sz="1800">
              <a:solidFill>
                <a:schemeClr val="bg1"/>
              </a:solidFill>
              <a:ea typeface="MS Gothic" panose="020B0609070205080204" pitchFamily="49" charset="-128"/>
            </a:endParaRPr>
          </a:p>
        </p:txBody>
      </p:sp>
      <p:sp>
        <p:nvSpPr>
          <p:cNvPr id="29701" name="Rectangle 3">
            <a:extLst>
              <a:ext uri="{FF2B5EF4-FFF2-40B4-BE49-F238E27FC236}">
                <a16:creationId xmlns:a16="http://schemas.microsoft.com/office/drawing/2014/main" id="{FDF46DC5-B778-4886-8DA5-AE6C81AB939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>
                <a:latin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84989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3">
            <a:extLst>
              <a:ext uri="{FF2B5EF4-FFF2-40B4-BE49-F238E27FC236}">
                <a16:creationId xmlns:a16="http://schemas.microsoft.com/office/drawing/2014/main" id="{EB6C2FEC-A3C2-47A7-9370-419CEECC48A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57373BE8-C2DE-409A-80FF-A5830C10D9C9}" type="slidenum">
              <a:rPr lang="en-GB" altLang="en-US">
                <a:latin typeface="Arial" panose="020B0604020202020204" pitchFamily="34" charset="0"/>
                <a:ea typeface="MS Gothic" panose="020B0609070205080204" pitchFamily="49" charset="-128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15</a:t>
            </a:fld>
            <a:endParaRPr lang="en-GB" altLang="en-US"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29699" name="Text Box 1">
            <a:extLst>
              <a:ext uri="{FF2B5EF4-FFF2-40B4-BE49-F238E27FC236}">
                <a16:creationId xmlns:a16="http://schemas.microsoft.com/office/drawing/2014/main" id="{6577D846-75CD-4F99-8A89-5FF6EFA52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C662E331-8918-4D1A-96D2-D04267EE12A2}" type="slidenum">
              <a:rPr lang="en-GB" altLang="en-US">
                <a:latin typeface="Arial" panose="020B0604020202020204" pitchFamily="34" charset="0"/>
                <a:ea typeface="MS Gothic" panose="020B0609070205080204" pitchFamily="49" charset="-128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15</a:t>
            </a:fld>
            <a:endParaRPr lang="en-GB" altLang="en-US"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29700" name="Text Box 2">
            <a:extLst>
              <a:ext uri="{FF2B5EF4-FFF2-40B4-BE49-F238E27FC236}">
                <a16:creationId xmlns:a16="http://schemas.microsoft.com/office/drawing/2014/main" id="{5B437DF7-407E-4824-A17E-BCD3D7615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75000"/>
              </a:lnSpc>
              <a:spcBef>
                <a:spcPct val="0"/>
              </a:spcBef>
            </a:pPr>
            <a:endParaRPr lang="en-US" altLang="en-US" sz="1800">
              <a:solidFill>
                <a:schemeClr val="bg1"/>
              </a:solidFill>
              <a:ea typeface="MS Gothic" panose="020B0609070205080204" pitchFamily="49" charset="-128"/>
            </a:endParaRPr>
          </a:p>
        </p:txBody>
      </p:sp>
      <p:sp>
        <p:nvSpPr>
          <p:cNvPr id="29701" name="Rectangle 3">
            <a:extLst>
              <a:ext uri="{FF2B5EF4-FFF2-40B4-BE49-F238E27FC236}">
                <a16:creationId xmlns:a16="http://schemas.microsoft.com/office/drawing/2014/main" id="{FDF46DC5-B778-4886-8DA5-AE6C81AB939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648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C39B7333-26ED-43F2-B972-390CC330A3F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E39A866B-1BFB-4BA6-B0B4-2B703C323D1C}" type="slidenum">
              <a:rPr lang="en-US" altLang="en-US">
                <a:latin typeface="Arial" panose="020B0604020202020204" pitchFamily="34" charset="0"/>
                <a:ea typeface="MS Gothic" panose="020B0609070205080204" pitchFamily="49" charset="-128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16</a:t>
            </a:fld>
            <a:endParaRPr lang="en-US" altLang="en-US"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014A8717-F7E1-483F-90C1-339B43F0FD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5800"/>
            <a:ext cx="4567238" cy="3427413"/>
          </a:xfrm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3EC52954-D128-4245-AAD4-D2D7B8DFDA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3">
            <a:extLst>
              <a:ext uri="{FF2B5EF4-FFF2-40B4-BE49-F238E27FC236}">
                <a16:creationId xmlns:a16="http://schemas.microsoft.com/office/drawing/2014/main" id="{12C96FAC-4BD9-45E5-9AC3-EEB225A8F82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E0697E25-D379-47FC-8DE6-136B76263990}" type="slidenum">
              <a:rPr lang="en-GB" altLang="en-US">
                <a:latin typeface="Arial" panose="020B0604020202020204" pitchFamily="34" charset="0"/>
                <a:ea typeface="MS Gothic" panose="020B0609070205080204" pitchFamily="49" charset="-128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17</a:t>
            </a:fld>
            <a:endParaRPr lang="en-GB" altLang="en-US"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33795" name="Text Box 1">
            <a:extLst>
              <a:ext uri="{FF2B5EF4-FFF2-40B4-BE49-F238E27FC236}">
                <a16:creationId xmlns:a16="http://schemas.microsoft.com/office/drawing/2014/main" id="{6E14FFC7-22A0-4A45-8204-E0E21C4EC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75000"/>
              </a:lnSpc>
              <a:spcBef>
                <a:spcPct val="0"/>
              </a:spcBef>
            </a:pPr>
            <a:endParaRPr lang="en-US" altLang="en-US" sz="1800">
              <a:solidFill>
                <a:schemeClr val="bg1"/>
              </a:solidFill>
              <a:ea typeface="MS Gothic" panose="020B0609070205080204" pitchFamily="49" charset="-128"/>
            </a:endParaRPr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C20109C2-0A1A-4333-AF4F-B21B00328A4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3">
            <a:extLst>
              <a:ext uri="{FF2B5EF4-FFF2-40B4-BE49-F238E27FC236}">
                <a16:creationId xmlns:a16="http://schemas.microsoft.com/office/drawing/2014/main" id="{0A5D693D-0A8F-4691-A4E9-43C207975A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84A278BD-EEAD-4811-9FE8-9667BB22509D}" type="slidenum">
              <a:rPr lang="en-GB" altLang="en-US">
                <a:latin typeface="Arial" panose="020B0604020202020204" pitchFamily="34" charset="0"/>
                <a:ea typeface="MS Gothic" panose="020B0609070205080204" pitchFamily="49" charset="-128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</a:t>
            </a:fld>
            <a:endParaRPr lang="en-GB" altLang="en-US"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7171" name="Text Box 1">
            <a:extLst>
              <a:ext uri="{FF2B5EF4-FFF2-40B4-BE49-F238E27FC236}">
                <a16:creationId xmlns:a16="http://schemas.microsoft.com/office/drawing/2014/main" id="{8804AFFB-F280-40F7-8146-8AD3CA1D5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75000"/>
              </a:lnSpc>
              <a:spcBef>
                <a:spcPct val="0"/>
              </a:spcBef>
            </a:pPr>
            <a:endParaRPr lang="en-US" altLang="en-US" sz="1800">
              <a:solidFill>
                <a:schemeClr val="bg1"/>
              </a:solidFill>
              <a:ea typeface="MS Gothic" panose="020B0609070205080204" pitchFamily="49" charset="-128"/>
            </a:endParaRPr>
          </a:p>
        </p:txBody>
      </p:sp>
      <p:sp>
        <p:nvSpPr>
          <p:cNvPr id="7172" name="Text Box 2">
            <a:extLst>
              <a:ext uri="{FF2B5EF4-FFF2-40B4-BE49-F238E27FC236}">
                <a16:creationId xmlns:a16="http://schemas.microsoft.com/office/drawing/2014/main" id="{19F4F811-CD13-4A64-9438-85D59270F5A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The Fermilab Main Injector sends protons to a targets for different purposes. Some are sent to create neutrino beams. </a:t>
            </a:r>
            <a:endParaRPr lang="en-GB" altLang="en-US" sz="2000" dirty="0">
              <a:solidFill>
                <a:srgbClr val="000000"/>
              </a:solidFill>
            </a:endParaRPr>
          </a:p>
          <a:p>
            <a:endParaRPr lang="en-US" altLang="en-US" sz="2000" i="1" dirty="0">
              <a:solidFill>
                <a:schemeClr val="tx1"/>
              </a:solidFill>
              <a:latin typeface="Calibri" panose="020F0502020204030204" pitchFamily="34" charset="0"/>
              <a:ea typeface="MS Gothic" panose="020B0609070205080204" pitchFamily="49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>
            <a:extLst>
              <a:ext uri="{FF2B5EF4-FFF2-40B4-BE49-F238E27FC236}">
                <a16:creationId xmlns:a16="http://schemas.microsoft.com/office/drawing/2014/main" id="{5311B5B1-04BE-4145-B0E0-D9BC99D9E0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733B6161-C45E-4FDC-A90E-096FDDCD8E89}" type="slidenum">
              <a:rPr lang="en-GB" altLang="en-US">
                <a:latin typeface="Arial" panose="020B0604020202020204" pitchFamily="34" charset="0"/>
                <a:ea typeface="MS Gothic" panose="020B0609070205080204" pitchFamily="49" charset="-128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4</a:t>
            </a:fld>
            <a:endParaRPr lang="en-GB" altLang="en-US"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2108AE0E-8305-4414-8E95-32C597C0A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75000"/>
              </a:lnSpc>
              <a:spcBef>
                <a:spcPct val="0"/>
              </a:spcBef>
            </a:pPr>
            <a:endParaRPr lang="en-US" altLang="en-US" sz="1800">
              <a:solidFill>
                <a:schemeClr val="bg1"/>
              </a:solidFill>
              <a:ea typeface="MS Gothic" panose="020B0609070205080204" pitchFamily="49" charset="-128"/>
            </a:endParaRPr>
          </a:p>
        </p:txBody>
      </p:sp>
      <p:sp>
        <p:nvSpPr>
          <p:cNvPr id="9220" name="Text Box 2">
            <a:extLst>
              <a:ext uri="{FF2B5EF4-FFF2-40B4-BE49-F238E27FC236}">
                <a16:creationId xmlns:a16="http://schemas.microsoft.com/office/drawing/2014/main" id="{15145FF5-B440-4A9A-945E-ECC6D07AE64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rPr>
              <a:t>Cartoon Video: https://www.youtube.com/watch?v=U_xWDWKq1CM</a:t>
            </a:r>
          </a:p>
          <a:p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rPr>
              <a:t>Don Lincoln video: https://www.youtube.com/watch?v=y8kJFXhN7Po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3">
            <a:extLst>
              <a:ext uri="{FF2B5EF4-FFF2-40B4-BE49-F238E27FC236}">
                <a16:creationId xmlns:a16="http://schemas.microsoft.com/office/drawing/2014/main" id="{81548FD3-9DA7-4460-98E3-81CAEF68B30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263EB22A-8997-4CE3-8927-CA6F29B62A2D}" type="slidenum">
              <a:rPr lang="en-GB" altLang="en-US">
                <a:latin typeface="Arial" panose="020B0604020202020204" pitchFamily="34" charset="0"/>
                <a:ea typeface="MS Gothic" panose="020B0609070205080204" pitchFamily="49" charset="-128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5</a:t>
            </a:fld>
            <a:endParaRPr lang="en-GB" altLang="en-US"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11267" name="Text Box 1">
            <a:extLst>
              <a:ext uri="{FF2B5EF4-FFF2-40B4-BE49-F238E27FC236}">
                <a16:creationId xmlns:a16="http://schemas.microsoft.com/office/drawing/2014/main" id="{7399EB41-953D-4FED-936B-F0A68FB02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75000"/>
              </a:lnSpc>
              <a:spcBef>
                <a:spcPct val="0"/>
              </a:spcBef>
            </a:pPr>
            <a:endParaRPr lang="en-US" altLang="en-US" sz="1800">
              <a:solidFill>
                <a:schemeClr val="bg1"/>
              </a:solidFill>
              <a:ea typeface="MS Gothic" panose="020B0609070205080204" pitchFamily="49" charset="-128"/>
            </a:endParaRPr>
          </a:p>
        </p:txBody>
      </p:sp>
      <p:sp>
        <p:nvSpPr>
          <p:cNvPr id="11268" name="Text Box 2">
            <a:extLst>
              <a:ext uri="{FF2B5EF4-FFF2-40B4-BE49-F238E27FC236}">
                <a16:creationId xmlns:a16="http://schemas.microsoft.com/office/drawing/2014/main" id="{E9FD66B4-F18E-485A-AAB5-AC957AA7C6B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 i="1">
              <a:solidFill>
                <a:schemeClr val="tx1"/>
              </a:solidFill>
              <a:latin typeface="Calibri" panose="020F0502020204030204" pitchFamily="34" charset="0"/>
              <a:ea typeface="MS Gothic" panose="020B0609070205080204" pitchFamily="49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3">
            <a:extLst>
              <a:ext uri="{FF2B5EF4-FFF2-40B4-BE49-F238E27FC236}">
                <a16:creationId xmlns:a16="http://schemas.microsoft.com/office/drawing/2014/main" id="{DE0BEEC3-AAD5-4E94-945E-104C4664873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DF8E611F-8537-4605-AFF2-816DD0D2AA56}" type="slidenum">
              <a:rPr lang="en-GB" altLang="en-US">
                <a:latin typeface="Arial" panose="020B0604020202020204" pitchFamily="34" charset="0"/>
                <a:ea typeface="MS Gothic" panose="020B0609070205080204" pitchFamily="49" charset="-128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6</a:t>
            </a:fld>
            <a:endParaRPr lang="en-GB" altLang="en-US"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13315" name="Text Box 1">
            <a:extLst>
              <a:ext uri="{FF2B5EF4-FFF2-40B4-BE49-F238E27FC236}">
                <a16:creationId xmlns:a16="http://schemas.microsoft.com/office/drawing/2014/main" id="{CD52D6A8-80AA-4290-859C-E3A68B3B3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A1584466-8774-4FE4-8A63-1E32918D43BC}" type="slidenum">
              <a:rPr lang="en-GB" altLang="en-US">
                <a:latin typeface="Arial" panose="020B0604020202020204" pitchFamily="34" charset="0"/>
                <a:ea typeface="MS Gothic" panose="020B0609070205080204" pitchFamily="49" charset="-128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6</a:t>
            </a:fld>
            <a:endParaRPr lang="en-GB" altLang="en-US"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13316" name="Text Box 2">
            <a:extLst>
              <a:ext uri="{FF2B5EF4-FFF2-40B4-BE49-F238E27FC236}">
                <a16:creationId xmlns:a16="http://schemas.microsoft.com/office/drawing/2014/main" id="{5F1E4E19-261C-4BF2-B765-B12CEA3C4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75000"/>
              </a:lnSpc>
              <a:spcBef>
                <a:spcPct val="0"/>
              </a:spcBef>
            </a:pPr>
            <a:endParaRPr lang="en-US" altLang="en-US" sz="1800">
              <a:solidFill>
                <a:schemeClr val="bg1"/>
              </a:solidFill>
              <a:ea typeface="MS Gothic" panose="020B0609070205080204" pitchFamily="49" charset="-128"/>
            </a:endParaRPr>
          </a:p>
        </p:txBody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id="{EC3B6853-118C-4F5F-A84F-4BECEEA316E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>
                <a:latin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3">
            <a:extLst>
              <a:ext uri="{FF2B5EF4-FFF2-40B4-BE49-F238E27FC236}">
                <a16:creationId xmlns:a16="http://schemas.microsoft.com/office/drawing/2014/main" id="{CCF889F2-2D00-4393-8020-FC9EC1031B3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230365AE-57A8-411F-B726-9ABDA9AAD48A}" type="slidenum">
              <a:rPr lang="en-GB" altLang="en-US">
                <a:latin typeface="Arial" panose="020B0604020202020204" pitchFamily="34" charset="0"/>
                <a:ea typeface="MS Gothic" panose="020B0609070205080204" pitchFamily="49" charset="-128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7</a:t>
            </a:fld>
            <a:endParaRPr lang="en-GB" altLang="en-US"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15363" name="Text Box 1">
            <a:extLst>
              <a:ext uri="{FF2B5EF4-FFF2-40B4-BE49-F238E27FC236}">
                <a16:creationId xmlns:a16="http://schemas.microsoft.com/office/drawing/2014/main" id="{671C8474-D393-4615-9263-1D5E223AD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A83DB61A-425A-4ECE-A7B5-C9622DD50916}" type="slidenum">
              <a:rPr lang="en-GB" altLang="en-US">
                <a:latin typeface="Arial" panose="020B0604020202020204" pitchFamily="34" charset="0"/>
                <a:ea typeface="MS Gothic" panose="020B0609070205080204" pitchFamily="49" charset="-128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7</a:t>
            </a:fld>
            <a:endParaRPr lang="en-GB" altLang="en-US"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15364" name="Text Box 2">
            <a:extLst>
              <a:ext uri="{FF2B5EF4-FFF2-40B4-BE49-F238E27FC236}">
                <a16:creationId xmlns:a16="http://schemas.microsoft.com/office/drawing/2014/main" id="{21F63997-E124-4AEF-BCC7-888898CBA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75000"/>
              </a:lnSpc>
              <a:spcBef>
                <a:spcPct val="0"/>
              </a:spcBef>
            </a:pPr>
            <a:endParaRPr lang="en-US" altLang="en-US" sz="1800">
              <a:solidFill>
                <a:schemeClr val="bg1"/>
              </a:solidFill>
              <a:ea typeface="MS Gothic" panose="020B0609070205080204" pitchFamily="49" charset="-128"/>
            </a:endParaRPr>
          </a:p>
        </p:txBody>
      </p:sp>
      <p:sp>
        <p:nvSpPr>
          <p:cNvPr id="15365" name="Rectangle 3">
            <a:extLst>
              <a:ext uri="{FF2B5EF4-FFF2-40B4-BE49-F238E27FC236}">
                <a16:creationId xmlns:a16="http://schemas.microsoft.com/office/drawing/2014/main" id="{DD20F5E8-A83D-4502-A45D-6F02E0D68B6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>
                <a:latin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">
            <a:extLst>
              <a:ext uri="{FF2B5EF4-FFF2-40B4-BE49-F238E27FC236}">
                <a16:creationId xmlns:a16="http://schemas.microsoft.com/office/drawing/2014/main" id="{4F1ADDF0-0B15-4F67-B31F-8FE91615532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51CCED1F-EC6A-4DCD-B9B9-961EB3A077B1}" type="slidenum">
              <a:rPr lang="en-GB" altLang="en-US">
                <a:latin typeface="Arial" panose="020B0604020202020204" pitchFamily="34" charset="0"/>
                <a:ea typeface="MS Gothic" panose="020B0609070205080204" pitchFamily="49" charset="-128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8</a:t>
            </a:fld>
            <a:endParaRPr lang="en-GB" altLang="en-US"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17411" name="Text Box 1">
            <a:extLst>
              <a:ext uri="{FF2B5EF4-FFF2-40B4-BE49-F238E27FC236}">
                <a16:creationId xmlns:a16="http://schemas.microsoft.com/office/drawing/2014/main" id="{8BCEE797-9EFD-494D-A5BA-DF572D4F0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D8028336-1C7F-4183-9355-690035E5526B}" type="slidenum">
              <a:rPr lang="en-GB" altLang="en-US">
                <a:latin typeface="Arial" panose="020B0604020202020204" pitchFamily="34" charset="0"/>
                <a:ea typeface="MS Gothic" panose="020B0609070205080204" pitchFamily="49" charset="-128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8</a:t>
            </a:fld>
            <a:endParaRPr lang="en-GB" altLang="en-US"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17412" name="Text Box 2">
            <a:extLst>
              <a:ext uri="{FF2B5EF4-FFF2-40B4-BE49-F238E27FC236}">
                <a16:creationId xmlns:a16="http://schemas.microsoft.com/office/drawing/2014/main" id="{7FDCD77B-CEB3-4B16-B1A0-3514A796F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75000"/>
              </a:lnSpc>
              <a:spcBef>
                <a:spcPct val="0"/>
              </a:spcBef>
            </a:pPr>
            <a:endParaRPr lang="en-US" altLang="en-US" sz="1800">
              <a:solidFill>
                <a:schemeClr val="bg1"/>
              </a:solidFill>
              <a:ea typeface="MS Gothic" panose="020B0609070205080204" pitchFamily="49" charset="-128"/>
            </a:endParaRPr>
          </a:p>
        </p:txBody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F7B6D725-7EE7-4EB9-9E8A-86491EC7699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GB" alt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This is what MINERvA “sees”. The neutrino comes from the left, undetected. It hits a carbon nucleus and interacts with a neutron. The interaction transforms the neutrino into a muon and the neutron into a proton. MINERvA can measure the momentum of each.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3">
            <a:extLst>
              <a:ext uri="{FF2B5EF4-FFF2-40B4-BE49-F238E27FC236}">
                <a16:creationId xmlns:a16="http://schemas.microsoft.com/office/drawing/2014/main" id="{C578FFA4-3633-47A1-8A0A-828F9DE307D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CABADFDD-8F09-4F23-B81D-6DE7D7B510F2}" type="slidenum">
              <a:rPr lang="en-GB" altLang="en-US">
                <a:latin typeface="Arial" panose="020B0604020202020204" pitchFamily="34" charset="0"/>
                <a:ea typeface="MS Gothic" panose="020B0609070205080204" pitchFamily="49" charset="-128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9</a:t>
            </a:fld>
            <a:endParaRPr lang="en-GB" altLang="en-US"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23555" name="Text Box 1">
            <a:extLst>
              <a:ext uri="{FF2B5EF4-FFF2-40B4-BE49-F238E27FC236}">
                <a16:creationId xmlns:a16="http://schemas.microsoft.com/office/drawing/2014/main" id="{3086ADEE-E5F9-43A8-B3DE-52C2153E7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99ED7417-4045-4ED5-8BD9-25434009FABD}" type="slidenum">
              <a:rPr lang="en-GB" altLang="en-US">
                <a:latin typeface="Arial" panose="020B0604020202020204" pitchFamily="34" charset="0"/>
                <a:ea typeface="MS Gothic" panose="020B0609070205080204" pitchFamily="49" charset="-128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9</a:t>
            </a:fld>
            <a:endParaRPr lang="en-GB" altLang="en-US"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23556" name="Text Box 2">
            <a:extLst>
              <a:ext uri="{FF2B5EF4-FFF2-40B4-BE49-F238E27FC236}">
                <a16:creationId xmlns:a16="http://schemas.microsoft.com/office/drawing/2014/main" id="{9F8D73D3-02D5-4FE0-9600-9F4043685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75000"/>
              </a:lnSpc>
              <a:spcBef>
                <a:spcPct val="0"/>
              </a:spcBef>
            </a:pPr>
            <a:endParaRPr lang="en-US" altLang="en-US" sz="1800">
              <a:solidFill>
                <a:schemeClr val="bg1"/>
              </a:solidFill>
              <a:ea typeface="MS Gothic" panose="020B0609070205080204" pitchFamily="49" charset="-128"/>
            </a:endParaRPr>
          </a:p>
        </p:txBody>
      </p:sp>
      <p:sp>
        <p:nvSpPr>
          <p:cNvPr id="23557" name="Rectangle 3">
            <a:extLst>
              <a:ext uri="{FF2B5EF4-FFF2-40B4-BE49-F238E27FC236}">
                <a16:creationId xmlns:a16="http://schemas.microsoft.com/office/drawing/2014/main" id="{02D33A0D-41AE-4AFA-9A9F-1888B1BD4E1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>
                <a:latin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3">
            <a:extLst>
              <a:ext uri="{FF2B5EF4-FFF2-40B4-BE49-F238E27FC236}">
                <a16:creationId xmlns:a16="http://schemas.microsoft.com/office/drawing/2014/main" id="{3B0992EE-7D5F-4700-8577-2BA2980036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8D31C039-8915-44E7-BC93-E36CF9EECD01}" type="slidenum">
              <a:rPr lang="en-GB" altLang="en-US">
                <a:latin typeface="Arial" panose="020B0604020202020204" pitchFamily="34" charset="0"/>
                <a:ea typeface="MS Gothic" panose="020B0609070205080204" pitchFamily="49" charset="-128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10</a:t>
            </a:fld>
            <a:endParaRPr lang="en-GB" altLang="en-US"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19459" name="Text Box 1">
            <a:extLst>
              <a:ext uri="{FF2B5EF4-FFF2-40B4-BE49-F238E27FC236}">
                <a16:creationId xmlns:a16="http://schemas.microsoft.com/office/drawing/2014/main" id="{F5871FA8-EE27-4488-BE58-2095D273D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87DAB9C3-45BE-45A3-95C6-C7C018A18547}" type="slidenum">
              <a:rPr lang="en-GB" altLang="en-US">
                <a:latin typeface="Arial" panose="020B0604020202020204" pitchFamily="34" charset="0"/>
                <a:ea typeface="MS Gothic" panose="020B0609070205080204" pitchFamily="49" charset="-128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10</a:t>
            </a:fld>
            <a:endParaRPr lang="en-GB" altLang="en-US"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19460" name="Text Box 2">
            <a:extLst>
              <a:ext uri="{FF2B5EF4-FFF2-40B4-BE49-F238E27FC236}">
                <a16:creationId xmlns:a16="http://schemas.microsoft.com/office/drawing/2014/main" id="{8C52AEC9-9B3A-404E-B8B7-3A720D408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75000"/>
              </a:lnSpc>
              <a:spcBef>
                <a:spcPct val="0"/>
              </a:spcBef>
            </a:pPr>
            <a:endParaRPr lang="en-US" altLang="en-US" sz="1800">
              <a:solidFill>
                <a:schemeClr val="bg1"/>
              </a:solidFill>
              <a:ea typeface="MS Gothic" panose="020B0609070205080204" pitchFamily="49" charset="-128"/>
            </a:endParaRPr>
          </a:p>
        </p:txBody>
      </p:sp>
      <p:sp>
        <p:nvSpPr>
          <p:cNvPr id="19461" name="Rectangle 3">
            <a:extLst>
              <a:ext uri="{FF2B5EF4-FFF2-40B4-BE49-F238E27FC236}">
                <a16:creationId xmlns:a16="http://schemas.microsoft.com/office/drawing/2014/main" id="{9737C20E-A5F8-44C5-BE7A-0B338564089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>
                <a:latin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C5D43DB-DE32-4EEC-A2DC-3135DB33247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28E6D1-BC33-48E5-8637-FCBEB402E8F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973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18488" cy="11318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5EF3E88-9E45-4BAD-97DF-4DEAC22B6C2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F0D968-61BC-4831-BB0C-6ED04DA9A11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1940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533400"/>
            <a:ext cx="2054225" cy="55943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1863" cy="5594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0DE72B9-4BBD-4B42-96BC-6734498E8DB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47C642-AE74-47DC-94B6-442729AD8DC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787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18488" cy="11318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EDEA60B-232C-4C0A-99D6-B006E0F50D9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E503C3-5905-4B54-B401-2AE528933B2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8853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ACC31EE-30E3-4B30-9E6F-255366C2C7A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3DAE5D-B2BD-490C-94C4-D57C250E09E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0021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18488" cy="11318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2250" cy="4298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828800"/>
            <a:ext cx="4033838" cy="4298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BB950F-27BB-4079-AF92-2E10D145461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ADA98C-D26A-4C48-B9B2-285F174A645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818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807C10D-80E8-4883-9349-35D3B426A79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946B48-330F-4736-B15A-F722BC8ABF3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4545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18488" cy="11318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64C521C-442A-4E2B-B13E-08D7155E8B9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307EC4-BCA1-4CB3-885C-47E1B00632F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758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5618E707-A2B7-4FAE-B319-A330E046665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1D19CB-8B06-45EF-A2D8-95F465D525A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8098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6A9764-DB5D-4E64-A80F-64E1580478D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F58050-2915-40DE-8456-8A43FC3729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025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9F9190-E580-4056-9C63-E75A8B4E29D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428CEA-CA1D-4BDA-A3AF-4F4BAFDA614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565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69B086F-63F2-44CA-8F70-61D12F9213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18488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052" name="Text Box 3">
            <a:extLst>
              <a:ext uri="{FF2B5EF4-FFF2-40B4-BE49-F238E27FC236}">
                <a16:creationId xmlns:a16="http://schemas.microsoft.com/office/drawing/2014/main" id="{D7095020-FAAB-4FDB-B7F3-5343BD29B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8400"/>
            <a:ext cx="1676400" cy="460375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lnSpc>
                <a:spcPct val="7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2053" name="Text Box 4">
            <a:extLst>
              <a:ext uri="{FF2B5EF4-FFF2-40B4-BE49-F238E27FC236}">
                <a16:creationId xmlns:a16="http://schemas.microsoft.com/office/drawing/2014/main" id="{E9F13C78-2DBF-4378-B358-C7555E36D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lnSpc>
                <a:spcPct val="7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E1FC358-81D8-4B67-A353-899FE5492C8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781800" y="6248400"/>
            <a:ext cx="1893888" cy="446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1000">
                <a:solidFill>
                  <a:srgbClr val="737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011104-B46E-4E78-836F-748C4DF1FD36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30" name="Picture 1">
            <a:extLst>
              <a:ext uri="{FF2B5EF4-FFF2-40B4-BE49-F238E27FC236}">
                <a16:creationId xmlns:a16="http://schemas.microsoft.com/office/drawing/2014/main" id="{E2C5AC39-99A8-4B91-B287-D2DB49A35A0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474663"/>
            <a:ext cx="7523162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">
            <a:extLst>
              <a:ext uri="{FF2B5EF4-FFF2-40B4-BE49-F238E27FC236}">
                <a16:creationId xmlns:a16="http://schemas.microsoft.com/office/drawing/2014/main" id="{D3718EF8-5D37-4AD8-9E7F-BC40F01E5E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18488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0" fontAlgn="base" hangingPunct="0">
        <a:lnSpc>
          <a:spcPct val="75000"/>
        </a:lnSpc>
        <a:spcBef>
          <a:spcPct val="0"/>
        </a:spcBef>
        <a:spcAft>
          <a:spcPct val="0"/>
        </a:spcAft>
        <a:buClr>
          <a:srgbClr val="420000"/>
        </a:buClr>
        <a:buSzPct val="100000"/>
        <a:buFont typeface="Arial" panose="020B0604020202020204" pitchFamily="34" charset="0"/>
        <a:defRPr sz="4400">
          <a:solidFill>
            <a:srgbClr val="420000"/>
          </a:solidFill>
          <a:latin typeface="+mj-lt"/>
          <a:ea typeface="+mj-ea"/>
          <a:cs typeface="MS Gothic" charset="0"/>
        </a:defRPr>
      </a:lvl1pPr>
      <a:lvl2pPr algn="l" defTabSz="457200" rtl="0" eaLnBrk="0" fontAlgn="base" hangingPunct="0">
        <a:lnSpc>
          <a:spcPct val="75000"/>
        </a:lnSpc>
        <a:spcBef>
          <a:spcPct val="0"/>
        </a:spcBef>
        <a:spcAft>
          <a:spcPct val="0"/>
        </a:spcAft>
        <a:buClr>
          <a:srgbClr val="420000"/>
        </a:buClr>
        <a:buSzPct val="100000"/>
        <a:buFont typeface="Arial" panose="020B0604020202020204" pitchFamily="34" charset="0"/>
        <a:defRPr sz="4400">
          <a:solidFill>
            <a:srgbClr val="420000"/>
          </a:solidFill>
          <a:latin typeface="Arial" charset="0"/>
          <a:ea typeface="MS Gothic" charset="-128"/>
          <a:cs typeface="MS Gothic" charset="0"/>
        </a:defRPr>
      </a:lvl2pPr>
      <a:lvl3pPr algn="l" defTabSz="457200" rtl="0" eaLnBrk="0" fontAlgn="base" hangingPunct="0">
        <a:lnSpc>
          <a:spcPct val="75000"/>
        </a:lnSpc>
        <a:spcBef>
          <a:spcPct val="0"/>
        </a:spcBef>
        <a:spcAft>
          <a:spcPct val="0"/>
        </a:spcAft>
        <a:buClr>
          <a:srgbClr val="420000"/>
        </a:buClr>
        <a:buSzPct val="100000"/>
        <a:buFont typeface="Arial" panose="020B0604020202020204" pitchFamily="34" charset="0"/>
        <a:defRPr sz="4400">
          <a:solidFill>
            <a:srgbClr val="420000"/>
          </a:solidFill>
          <a:latin typeface="Arial" charset="0"/>
          <a:ea typeface="MS Gothic" charset="-128"/>
          <a:cs typeface="MS Gothic" charset="0"/>
        </a:defRPr>
      </a:lvl3pPr>
      <a:lvl4pPr algn="l" defTabSz="457200" rtl="0" eaLnBrk="0" fontAlgn="base" hangingPunct="0">
        <a:lnSpc>
          <a:spcPct val="75000"/>
        </a:lnSpc>
        <a:spcBef>
          <a:spcPct val="0"/>
        </a:spcBef>
        <a:spcAft>
          <a:spcPct val="0"/>
        </a:spcAft>
        <a:buClr>
          <a:srgbClr val="420000"/>
        </a:buClr>
        <a:buSzPct val="100000"/>
        <a:buFont typeface="Arial" panose="020B0604020202020204" pitchFamily="34" charset="0"/>
        <a:defRPr sz="4400">
          <a:solidFill>
            <a:srgbClr val="420000"/>
          </a:solidFill>
          <a:latin typeface="Arial" charset="0"/>
          <a:ea typeface="MS Gothic" charset="-128"/>
          <a:cs typeface="MS Gothic" charset="0"/>
        </a:defRPr>
      </a:lvl4pPr>
      <a:lvl5pPr algn="l" defTabSz="457200" rtl="0" eaLnBrk="0" fontAlgn="base" hangingPunct="0">
        <a:lnSpc>
          <a:spcPct val="75000"/>
        </a:lnSpc>
        <a:spcBef>
          <a:spcPct val="0"/>
        </a:spcBef>
        <a:spcAft>
          <a:spcPct val="0"/>
        </a:spcAft>
        <a:buClr>
          <a:srgbClr val="420000"/>
        </a:buClr>
        <a:buSzPct val="100000"/>
        <a:buFont typeface="Arial" panose="020B0604020202020204" pitchFamily="34" charset="0"/>
        <a:defRPr sz="4400">
          <a:solidFill>
            <a:srgbClr val="420000"/>
          </a:solidFill>
          <a:latin typeface="Arial" charset="0"/>
          <a:ea typeface="MS Gothic" charset="-128"/>
          <a:cs typeface="MS Gothic" charset="0"/>
        </a:defRPr>
      </a:lvl5pPr>
      <a:lvl6pPr marL="457200" algn="l" defTabSz="457200" rtl="0" eaLnBrk="0" fontAlgn="base" hangingPunct="0">
        <a:lnSpc>
          <a:spcPct val="75000"/>
        </a:lnSpc>
        <a:spcBef>
          <a:spcPct val="0"/>
        </a:spcBef>
        <a:spcAft>
          <a:spcPct val="0"/>
        </a:spcAft>
        <a:buClr>
          <a:srgbClr val="420000"/>
        </a:buClr>
        <a:buSzPct val="100000"/>
        <a:buFont typeface="Arial" charset="0"/>
        <a:defRPr sz="4400">
          <a:solidFill>
            <a:srgbClr val="420000"/>
          </a:solidFill>
          <a:latin typeface="Arial" charset="0"/>
          <a:ea typeface="MS Gothic" charset="-128"/>
        </a:defRPr>
      </a:lvl6pPr>
      <a:lvl7pPr marL="914400" algn="l" defTabSz="457200" rtl="0" eaLnBrk="0" fontAlgn="base" hangingPunct="0">
        <a:lnSpc>
          <a:spcPct val="75000"/>
        </a:lnSpc>
        <a:spcBef>
          <a:spcPct val="0"/>
        </a:spcBef>
        <a:spcAft>
          <a:spcPct val="0"/>
        </a:spcAft>
        <a:buClr>
          <a:srgbClr val="420000"/>
        </a:buClr>
        <a:buSzPct val="100000"/>
        <a:buFont typeface="Arial" charset="0"/>
        <a:defRPr sz="4400">
          <a:solidFill>
            <a:srgbClr val="420000"/>
          </a:solidFill>
          <a:latin typeface="Arial" charset="0"/>
          <a:ea typeface="MS Gothic" charset="-128"/>
        </a:defRPr>
      </a:lvl7pPr>
      <a:lvl8pPr marL="1371600" algn="l" defTabSz="457200" rtl="0" eaLnBrk="0" fontAlgn="base" hangingPunct="0">
        <a:lnSpc>
          <a:spcPct val="75000"/>
        </a:lnSpc>
        <a:spcBef>
          <a:spcPct val="0"/>
        </a:spcBef>
        <a:spcAft>
          <a:spcPct val="0"/>
        </a:spcAft>
        <a:buClr>
          <a:srgbClr val="420000"/>
        </a:buClr>
        <a:buSzPct val="100000"/>
        <a:buFont typeface="Arial" charset="0"/>
        <a:defRPr sz="4400">
          <a:solidFill>
            <a:srgbClr val="420000"/>
          </a:solidFill>
          <a:latin typeface="Arial" charset="0"/>
          <a:ea typeface="MS Gothic" charset="-128"/>
        </a:defRPr>
      </a:lvl8pPr>
      <a:lvl9pPr marL="1828800" algn="l" defTabSz="457200" rtl="0" eaLnBrk="0" fontAlgn="base" hangingPunct="0">
        <a:lnSpc>
          <a:spcPct val="75000"/>
        </a:lnSpc>
        <a:spcBef>
          <a:spcPct val="0"/>
        </a:spcBef>
        <a:spcAft>
          <a:spcPct val="0"/>
        </a:spcAft>
        <a:buClr>
          <a:srgbClr val="420000"/>
        </a:buClr>
        <a:buSzPct val="100000"/>
        <a:buFont typeface="Arial" charset="0"/>
        <a:defRPr sz="4400">
          <a:solidFill>
            <a:srgbClr val="420000"/>
          </a:solidFill>
          <a:latin typeface="Arial" charset="0"/>
          <a:ea typeface="MS Gothic" charset="-128"/>
        </a:defRPr>
      </a:lvl9pPr>
    </p:titleStyle>
    <p:bodyStyle>
      <a:lvl1pPr marL="458788" indent="-458788" algn="l" defTabSz="457200" rtl="0" eaLnBrk="0" fontAlgn="base" hangingPunct="0">
        <a:lnSpc>
          <a:spcPct val="75000"/>
        </a:lnSpc>
        <a:spcBef>
          <a:spcPts val="800"/>
        </a:spcBef>
        <a:spcAft>
          <a:spcPct val="0"/>
        </a:spcAft>
        <a:buClr>
          <a:srgbClr val="660000"/>
        </a:buClr>
        <a:buSzPct val="70000"/>
        <a:buFont typeface="Wingdings" panose="05000000000000000000" pitchFamily="2" charset="2"/>
        <a:buChar char=""/>
        <a:defRPr sz="3200">
          <a:solidFill>
            <a:srgbClr val="000000"/>
          </a:solidFill>
          <a:latin typeface="+mn-lt"/>
          <a:ea typeface="+mn-ea"/>
          <a:cs typeface="MS Gothic" charset="0"/>
        </a:defRPr>
      </a:lvl1pPr>
      <a:lvl2pPr marL="896938" indent="-431800" algn="l" defTabSz="457200" rtl="0" eaLnBrk="0" fontAlgn="base" hangingPunct="0">
        <a:lnSpc>
          <a:spcPct val="75000"/>
        </a:lnSpc>
        <a:spcBef>
          <a:spcPts val="700"/>
        </a:spcBef>
        <a:spcAft>
          <a:spcPct val="0"/>
        </a:spcAft>
        <a:buClr>
          <a:srgbClr val="999966"/>
        </a:buClr>
        <a:buSzPct val="75000"/>
        <a:buFont typeface="Wingdings" panose="05000000000000000000" pitchFamily="2" charset="2"/>
        <a:buChar char=""/>
        <a:defRPr sz="2800">
          <a:solidFill>
            <a:srgbClr val="000000"/>
          </a:solidFill>
          <a:latin typeface="+mn-lt"/>
          <a:ea typeface="+mn-ea"/>
          <a:cs typeface="MS Gothic" charset="0"/>
        </a:defRPr>
      </a:lvl2pPr>
      <a:lvl3pPr marL="1371600" indent="-468313" algn="l" defTabSz="457200" rtl="0" eaLnBrk="0" fontAlgn="base" hangingPunct="0">
        <a:lnSpc>
          <a:spcPct val="75000"/>
        </a:lnSpc>
        <a:spcBef>
          <a:spcPts val="600"/>
        </a:spcBef>
        <a:spcAft>
          <a:spcPct val="0"/>
        </a:spcAft>
        <a:buClr>
          <a:srgbClr val="660000"/>
        </a:buClr>
        <a:buSzPct val="65000"/>
        <a:buFont typeface="Wingdings" panose="05000000000000000000" pitchFamily="2" charset="2"/>
        <a:buChar char=""/>
        <a:defRPr sz="2400">
          <a:solidFill>
            <a:srgbClr val="000000"/>
          </a:solidFill>
          <a:latin typeface="+mn-lt"/>
          <a:ea typeface="+mn-ea"/>
          <a:cs typeface="MS Gothic" charset="0"/>
        </a:defRPr>
      </a:lvl3pPr>
      <a:lvl4pPr marL="1816100" indent="-428625" algn="l" defTabSz="457200" rtl="0" eaLnBrk="0" fontAlgn="base" hangingPunct="0">
        <a:lnSpc>
          <a:spcPct val="75000"/>
        </a:lnSpc>
        <a:spcBef>
          <a:spcPts val="500"/>
        </a:spcBef>
        <a:spcAft>
          <a:spcPct val="0"/>
        </a:spcAft>
        <a:buClr>
          <a:srgbClr val="999966"/>
        </a:buClr>
        <a:buSzPct val="75000"/>
        <a:buFont typeface="Wingdings" panose="05000000000000000000" pitchFamily="2" charset="2"/>
        <a:buChar char=""/>
        <a:defRPr sz="2000">
          <a:solidFill>
            <a:srgbClr val="000000"/>
          </a:solidFill>
          <a:latin typeface="+mn-lt"/>
          <a:ea typeface="+mn-ea"/>
          <a:cs typeface="MS Gothic" charset="0"/>
        </a:defRPr>
      </a:lvl4pPr>
      <a:lvl5pPr marL="2286000" indent="-457200" algn="l" defTabSz="457200" rtl="0" eaLnBrk="0" fontAlgn="base" hangingPunct="0">
        <a:lnSpc>
          <a:spcPct val="75000"/>
        </a:lnSpc>
        <a:spcBef>
          <a:spcPts val="500"/>
        </a:spcBef>
        <a:spcAft>
          <a:spcPct val="0"/>
        </a:spcAft>
        <a:buClr>
          <a:srgbClr val="999966"/>
        </a:buClr>
        <a:buSzPct val="50000"/>
        <a:buFont typeface="Wingdings" panose="05000000000000000000" pitchFamily="2" charset="2"/>
        <a:buChar char=""/>
        <a:defRPr sz="2000">
          <a:solidFill>
            <a:srgbClr val="000000"/>
          </a:solidFill>
          <a:latin typeface="+mn-lt"/>
          <a:ea typeface="+mn-ea"/>
          <a:cs typeface="MS Gothic" charset="0"/>
        </a:defRPr>
      </a:lvl5pPr>
      <a:lvl6pPr marL="2743200" indent="-457200" algn="l" defTabSz="457200" rtl="0" eaLnBrk="0" fontAlgn="base" hangingPunct="0">
        <a:lnSpc>
          <a:spcPct val="75000"/>
        </a:lnSpc>
        <a:spcBef>
          <a:spcPts val="500"/>
        </a:spcBef>
        <a:spcAft>
          <a:spcPct val="0"/>
        </a:spcAft>
        <a:buClr>
          <a:srgbClr val="999966"/>
        </a:buClr>
        <a:buSzPct val="50000"/>
        <a:buFont typeface="Wingdings" pitchFamily="16" charset="2"/>
        <a:buChar char=""/>
        <a:defRPr sz="2000">
          <a:solidFill>
            <a:srgbClr val="000000"/>
          </a:solidFill>
          <a:latin typeface="+mn-lt"/>
          <a:ea typeface="+mn-ea"/>
        </a:defRPr>
      </a:lvl6pPr>
      <a:lvl7pPr marL="3200400" indent="-457200" algn="l" defTabSz="457200" rtl="0" eaLnBrk="0" fontAlgn="base" hangingPunct="0">
        <a:lnSpc>
          <a:spcPct val="75000"/>
        </a:lnSpc>
        <a:spcBef>
          <a:spcPts val="500"/>
        </a:spcBef>
        <a:spcAft>
          <a:spcPct val="0"/>
        </a:spcAft>
        <a:buClr>
          <a:srgbClr val="999966"/>
        </a:buClr>
        <a:buSzPct val="50000"/>
        <a:buFont typeface="Wingdings" pitchFamily="16" charset="2"/>
        <a:buChar char=""/>
        <a:defRPr sz="2000">
          <a:solidFill>
            <a:srgbClr val="000000"/>
          </a:solidFill>
          <a:latin typeface="+mn-lt"/>
          <a:ea typeface="+mn-ea"/>
        </a:defRPr>
      </a:lvl7pPr>
      <a:lvl8pPr marL="3657600" indent="-457200" algn="l" defTabSz="457200" rtl="0" eaLnBrk="0" fontAlgn="base" hangingPunct="0">
        <a:lnSpc>
          <a:spcPct val="75000"/>
        </a:lnSpc>
        <a:spcBef>
          <a:spcPts val="500"/>
        </a:spcBef>
        <a:spcAft>
          <a:spcPct val="0"/>
        </a:spcAft>
        <a:buClr>
          <a:srgbClr val="999966"/>
        </a:buClr>
        <a:buSzPct val="50000"/>
        <a:buFont typeface="Wingdings" pitchFamily="16" charset="2"/>
        <a:buChar char=""/>
        <a:defRPr sz="2000">
          <a:solidFill>
            <a:srgbClr val="000000"/>
          </a:solidFill>
          <a:latin typeface="+mn-lt"/>
          <a:ea typeface="+mn-ea"/>
        </a:defRPr>
      </a:lvl8pPr>
      <a:lvl9pPr marL="4114800" indent="-457200" algn="l" defTabSz="457200" rtl="0" eaLnBrk="0" fontAlgn="base" hangingPunct="0">
        <a:lnSpc>
          <a:spcPct val="75000"/>
        </a:lnSpc>
        <a:spcBef>
          <a:spcPts val="500"/>
        </a:spcBef>
        <a:spcAft>
          <a:spcPct val="0"/>
        </a:spcAft>
        <a:buClr>
          <a:srgbClr val="999966"/>
        </a:buClr>
        <a:buSzPct val="50000"/>
        <a:buFont typeface="Wingdings" pitchFamily="16" charset="2"/>
        <a:buChar char="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youtube.com/watch?v=y8kJFXhN7Po" TargetMode="External"/><Relationship Id="rId4" Type="http://schemas.openxmlformats.org/officeDocument/2006/relationships/hyperlink" Target="https://www.youtube.com/watch?v=U_xWDWKq1C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>
            <a:extLst>
              <a:ext uri="{FF2B5EF4-FFF2-40B4-BE49-F238E27FC236}">
                <a16:creationId xmlns:a16="http://schemas.microsoft.com/office/drawing/2014/main" id="{0DE713CC-D7F2-4DBA-B342-22C53130F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1652588"/>
            <a:ext cx="79248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Calibri" panose="020F0502020204030204" pitchFamily="34" charset="0"/>
              <a:buNone/>
            </a:pPr>
            <a:r>
              <a:rPr lang="en-GB" altLang="en-US" sz="4000">
                <a:solidFill>
                  <a:srgbClr val="000000"/>
                </a:solidFill>
                <a:latin typeface="Arial" panose="020B0604020202020204" pitchFamily="34" charset="0"/>
              </a:rPr>
              <a:t>MINERvA Masterclass Start-up</a:t>
            </a: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8A916BBA-AB0D-4034-9057-025C653F9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59134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87C1653-3FC0-4D7E-BAF9-4BB463141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5978525"/>
            <a:ext cx="5334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7" name="Picture 8">
            <a:extLst>
              <a:ext uri="{FF2B5EF4-FFF2-40B4-BE49-F238E27FC236}">
                <a16:creationId xmlns:a16="http://schemas.microsoft.com/office/drawing/2014/main" id="{1255610E-7A46-48AA-A9AC-3C5741024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957888"/>
            <a:ext cx="722313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9">
            <a:extLst>
              <a:ext uri="{FF2B5EF4-FFF2-40B4-BE49-F238E27FC236}">
                <a16:creationId xmlns:a16="http://schemas.microsoft.com/office/drawing/2014/main" id="{3152F986-B30F-4EAF-9FBF-E58BA68BE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5913438"/>
            <a:ext cx="1990725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1" descr="https://lh3.googleusercontent.com/dxxIVgHiA4bEgEnL_PPvkS3euwLZRVzKxXN-g6cKS2qUlmiqnsCemLgWD3adgjrtsLsv0I77xig2kBHQtEYJBs2bx3RaKJanSPMEDDqmzSytng8I1NgTYmuQnGxxrjUIWwA7QXfWqP8">
            <a:extLst>
              <a:ext uri="{FF2B5EF4-FFF2-40B4-BE49-F238E27FC236}">
                <a16:creationId xmlns:a16="http://schemas.microsoft.com/office/drawing/2014/main" id="{E248AC7E-FB1B-406C-9BF5-9BF868928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63" y="2876550"/>
            <a:ext cx="21399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">
            <a:extLst>
              <a:ext uri="{FF2B5EF4-FFF2-40B4-BE49-F238E27FC236}">
                <a16:creationId xmlns:a16="http://schemas.microsoft.com/office/drawing/2014/main" id="{7E8D62A1-FC2D-4ADD-8EBF-81405798E7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62663"/>
            <a:ext cx="1981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Rectangle 12">
            <a:extLst>
              <a:ext uri="{FF2B5EF4-FFF2-40B4-BE49-F238E27FC236}">
                <a16:creationId xmlns:a16="http://schemas.microsoft.com/office/drawing/2014/main" id="{A6A0EEE5-E31E-439E-8707-10E2011E5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r>
              <a:rPr lang="en-GB" altLang="en-US"/>
              <a:t>​  </a:t>
            </a:r>
            <a:r>
              <a:rPr lang="en-GB" altLang="en-US" sz="1900"/>
              <a:t> </a:t>
            </a:r>
            <a:r>
              <a:rPr lang="en-GB" altLang="en-US"/>
              <a:t> </a:t>
            </a:r>
            <a:r>
              <a:rPr lang="en-GB" altLang="en-US" sz="900"/>
              <a:t>​</a:t>
            </a:r>
            <a:r>
              <a:rPr lang="en-GB" altLang="en-US"/>
              <a:t>​ </a:t>
            </a:r>
          </a:p>
        </p:txBody>
      </p:sp>
      <p:sp>
        <p:nvSpPr>
          <p:cNvPr id="3082" name="AutoShape 13" descr="/sites/default/files/neutrino-message.jpg">
            <a:extLst>
              <a:ext uri="{FF2B5EF4-FFF2-40B4-BE49-F238E27FC236}">
                <a16:creationId xmlns:a16="http://schemas.microsoft.com/office/drawing/2014/main" id="{0DA2A465-F506-4DF4-B3D1-E7BE44E89E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endParaRPr lang="en-US" altLang="en-US"/>
          </a:p>
        </p:txBody>
      </p:sp>
      <p:sp>
        <p:nvSpPr>
          <p:cNvPr id="3083" name="AutoShape 14" descr="data:image/gif;base64,R0lGODlhAQABAPABAP///wAAACH5BAEKAAAALAAAAAABAAEAAAICRAEAOw==">
            <a:extLst>
              <a:ext uri="{FF2B5EF4-FFF2-40B4-BE49-F238E27FC236}">
                <a16:creationId xmlns:a16="http://schemas.microsoft.com/office/drawing/2014/main" id="{DC83413C-1391-474D-BE2C-AE18C0F15D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" y="-144463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endParaRPr lang="en-US" altLang="en-US"/>
          </a:p>
        </p:txBody>
      </p:sp>
      <p:pic>
        <p:nvPicPr>
          <p:cNvPr id="3084" name="Picture 12">
            <a:extLst>
              <a:ext uri="{FF2B5EF4-FFF2-40B4-BE49-F238E27FC236}">
                <a16:creationId xmlns:a16="http://schemas.microsoft.com/office/drawing/2014/main" id="{6E8BA13A-E510-4EB6-9D0E-F7D63D793E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2627313"/>
            <a:ext cx="4708525" cy="276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856366ED-145F-4856-9C9C-F19B07FF1D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67200" y="762000"/>
            <a:ext cx="4038600" cy="609600"/>
          </a:xfrm>
        </p:spPr>
        <p:txBody>
          <a:bodyPr/>
          <a:lstStyle/>
          <a:p>
            <a:pPr algn="r"/>
            <a:r>
              <a:rPr lang="en-US" altLang="en-US" sz="3000"/>
              <a:t>Signal vs. Background</a:t>
            </a:r>
          </a:p>
        </p:txBody>
      </p:sp>
      <p:pic>
        <p:nvPicPr>
          <p:cNvPr id="18435" name="Picture 1">
            <a:extLst>
              <a:ext uri="{FF2B5EF4-FFF2-40B4-BE49-F238E27FC236}">
                <a16:creationId xmlns:a16="http://schemas.microsoft.com/office/drawing/2014/main" id="{67A9228A-B1F7-4535-BEE6-B13D457AC3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1216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BBA917-DB32-4B11-B74E-EDCBCB6E5D53}"/>
              </a:ext>
            </a:extLst>
          </p:cNvPr>
          <p:cNvSpPr txBox="1"/>
          <p:nvPr/>
        </p:nvSpPr>
        <p:spPr>
          <a:xfrm>
            <a:off x="762000" y="5943600"/>
            <a:ext cx="8001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One of these is signal, one is background. Which is which? Why?</a:t>
            </a:r>
          </a:p>
        </p:txBody>
      </p:sp>
      <p:pic>
        <p:nvPicPr>
          <p:cNvPr id="18437" name="Picture 5">
            <a:extLst>
              <a:ext uri="{FF2B5EF4-FFF2-40B4-BE49-F238E27FC236}">
                <a16:creationId xmlns:a16="http://schemas.microsoft.com/office/drawing/2014/main" id="{F2CEF38F-D1F1-4C30-8A80-5C96CE8837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3806825"/>
            <a:ext cx="8158162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F8670B-0D20-4210-8A40-A22FE76A2A46}"/>
              </a:ext>
            </a:extLst>
          </p:cNvPr>
          <p:cNvSpPr txBox="1"/>
          <p:nvPr/>
        </p:nvSpPr>
        <p:spPr>
          <a:xfrm>
            <a:off x="762000" y="5943600"/>
            <a:ext cx="8001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One of these is signal, one is background. Which is which? Why?</a:t>
            </a:r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7AA3C9AD-EC2E-484A-BC15-6693EE30B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73914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>
            <a:extLst>
              <a:ext uri="{FF2B5EF4-FFF2-40B4-BE49-F238E27FC236}">
                <a16:creationId xmlns:a16="http://schemas.microsoft.com/office/drawing/2014/main" id="{24EB9504-8341-4096-9A0D-AD9FB4BE87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7600"/>
            <a:ext cx="73580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itle 1">
            <a:extLst>
              <a:ext uri="{FF2B5EF4-FFF2-40B4-BE49-F238E27FC236}">
                <a16:creationId xmlns:a16="http://schemas.microsoft.com/office/drawing/2014/main" id="{0A2CF07B-3D00-4C69-A83C-B0389AE392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67200" y="762000"/>
            <a:ext cx="4038600" cy="609600"/>
          </a:xfrm>
        </p:spPr>
        <p:txBody>
          <a:bodyPr/>
          <a:lstStyle/>
          <a:p>
            <a:pPr algn="r"/>
            <a:r>
              <a:rPr lang="en-US" altLang="en-US" sz="3000"/>
              <a:t>Signal vs. Background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513B76F3-D328-4257-A9D4-821A3D6F5D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1400" y="762000"/>
            <a:ext cx="4724400" cy="609600"/>
          </a:xfrm>
        </p:spPr>
        <p:txBody>
          <a:bodyPr/>
          <a:lstStyle/>
          <a:p>
            <a:pPr algn="r"/>
            <a:r>
              <a:rPr lang="en-US" altLang="en-US" sz="3000"/>
              <a:t>Measure signal in Arachne</a:t>
            </a:r>
          </a:p>
        </p:txBody>
      </p:sp>
      <p:pic>
        <p:nvPicPr>
          <p:cNvPr id="24579" name="Picture 1">
            <a:extLst>
              <a:ext uri="{FF2B5EF4-FFF2-40B4-BE49-F238E27FC236}">
                <a16:creationId xmlns:a16="http://schemas.microsoft.com/office/drawing/2014/main" id="{F1DBEBF4-EC5E-40F7-880E-40A4FB9DD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981200"/>
            <a:ext cx="777716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F7191437-0748-4A2E-9335-38BD0B81B2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1400" y="762000"/>
            <a:ext cx="4724400" cy="609600"/>
          </a:xfrm>
        </p:spPr>
        <p:txBody>
          <a:bodyPr/>
          <a:lstStyle/>
          <a:p>
            <a:pPr algn="r"/>
            <a:r>
              <a:rPr lang="en-US" altLang="en-US" sz="3000"/>
              <a:t>Transfer to spreadsheet</a:t>
            </a:r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27A8A6E8-26EB-46D0-A112-281C7A437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8053388" cy="40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2D41F2E-3724-4433-8E34-7BFBB5F49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599" y="2303343"/>
            <a:ext cx="4933952" cy="1828800"/>
          </a:xfrm>
        </p:spPr>
        <p:txBody>
          <a:bodyPr/>
          <a:lstStyle/>
          <a:p>
            <a:pPr marL="0" indent="0">
              <a:buNone/>
            </a:pPr>
            <a:r>
              <a:rPr lang="en-US" sz="2800" u="sng" dirty="0">
                <a:solidFill>
                  <a:schemeClr val="tx1"/>
                </a:solidFill>
                <a:latin typeface="+mn-lt"/>
              </a:rPr>
              <a:t>Initial momentum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3200" baseline="-25000" dirty="0">
                <a:solidFill>
                  <a:schemeClr val="tx1"/>
                </a:solidFill>
                <a:latin typeface="Symbol" panose="05050102010706020507" pitchFamily="18" charset="2"/>
              </a:rPr>
              <a:t>n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 all in z (beam) direction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F5164D6-72D4-4E27-9C11-986ADB672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62551" y="2254250"/>
            <a:ext cx="4033838" cy="4298950"/>
          </a:xfrm>
        </p:spPr>
        <p:txBody>
          <a:bodyPr/>
          <a:lstStyle/>
          <a:p>
            <a:pPr marL="0" indent="0">
              <a:buNone/>
            </a:pPr>
            <a:r>
              <a:rPr lang="en-US" sz="2800" u="sng" dirty="0">
                <a:solidFill>
                  <a:schemeClr val="tx1"/>
                </a:solidFill>
                <a:latin typeface="+mn-lt"/>
              </a:rPr>
              <a:t>Final momentum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3200" baseline="-25000" dirty="0">
                <a:solidFill>
                  <a:schemeClr val="tx1"/>
                </a:solidFill>
                <a:latin typeface="+mn-lt"/>
              </a:rPr>
              <a:t>z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 = </a:t>
            </a:r>
            <a:r>
              <a:rPr lang="en-US" sz="3200" dirty="0" err="1">
                <a:solidFill>
                  <a:schemeClr val="tx1"/>
                </a:solidFill>
                <a:latin typeface="+mn-lt"/>
              </a:rPr>
              <a:t>p</a:t>
            </a:r>
            <a:r>
              <a:rPr lang="en-US" sz="3200" baseline="-25000" dirty="0" err="1">
                <a:solidFill>
                  <a:schemeClr val="tx1"/>
                </a:solidFill>
                <a:latin typeface="+mn-lt"/>
              </a:rPr>
              <a:t>zp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 + </a:t>
            </a:r>
            <a:r>
              <a:rPr lang="en-US" sz="3200" dirty="0" err="1">
                <a:solidFill>
                  <a:schemeClr val="tx1"/>
                </a:solidFill>
                <a:latin typeface="+mn-lt"/>
              </a:rPr>
              <a:t>p</a:t>
            </a:r>
            <a:r>
              <a:rPr lang="en-US" sz="3200" baseline="-25000" dirty="0" err="1">
                <a:solidFill>
                  <a:schemeClr val="tx1"/>
                </a:solidFill>
                <a:latin typeface="+mn-lt"/>
              </a:rPr>
              <a:t>z</a:t>
            </a:r>
            <a:r>
              <a:rPr lang="en-US" sz="3200" baseline="-25000" dirty="0" err="1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3200" baseline="-25000" dirty="0">
                <a:solidFill>
                  <a:schemeClr val="tx1"/>
                </a:solidFill>
                <a:latin typeface="+mn-lt"/>
              </a:rPr>
              <a:t>x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 = </a:t>
            </a:r>
            <a:r>
              <a:rPr lang="en-US" sz="3200" dirty="0" err="1">
                <a:solidFill>
                  <a:schemeClr val="tx1"/>
                </a:solidFill>
                <a:latin typeface="+mn-lt"/>
              </a:rPr>
              <a:t>p</a:t>
            </a:r>
            <a:r>
              <a:rPr lang="en-US" sz="3200" baseline="-25000" dirty="0" err="1">
                <a:solidFill>
                  <a:schemeClr val="tx1"/>
                </a:solidFill>
                <a:latin typeface="+mn-lt"/>
              </a:rPr>
              <a:t>xp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+ </a:t>
            </a:r>
            <a:r>
              <a:rPr lang="en-US" sz="3200" dirty="0" err="1">
                <a:solidFill>
                  <a:schemeClr val="tx1"/>
                </a:solidFill>
                <a:latin typeface="+mn-lt"/>
              </a:rPr>
              <a:t>p</a:t>
            </a:r>
            <a:r>
              <a:rPr lang="en-US" sz="3200" baseline="-25000" dirty="0" err="1">
                <a:solidFill>
                  <a:schemeClr val="tx1"/>
                </a:solidFill>
                <a:latin typeface="+mn-lt"/>
              </a:rPr>
              <a:t>x</a:t>
            </a:r>
            <a:r>
              <a:rPr lang="en-US" sz="3200" baseline="-25000" dirty="0" err="1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  <a:r>
              <a:rPr lang="en-US" sz="3200" baseline="-25000" dirty="0">
                <a:solidFill>
                  <a:schemeClr val="tx1"/>
                </a:solidFill>
                <a:latin typeface="Symbol" panose="05050102010706020507" pitchFamily="18" charset="2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3200" baseline="-25000" dirty="0">
                <a:solidFill>
                  <a:schemeClr val="tx1"/>
                </a:solidFill>
                <a:latin typeface="+mn-lt"/>
              </a:rPr>
              <a:t>y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 = </a:t>
            </a:r>
            <a:r>
              <a:rPr lang="en-US" sz="3200" dirty="0" err="1">
                <a:solidFill>
                  <a:schemeClr val="tx1"/>
                </a:solidFill>
                <a:latin typeface="+mn-lt"/>
              </a:rPr>
              <a:t>p</a:t>
            </a:r>
            <a:r>
              <a:rPr lang="en-US" sz="3200" baseline="-25000" dirty="0" err="1">
                <a:solidFill>
                  <a:schemeClr val="tx1"/>
                </a:solidFill>
                <a:latin typeface="+mn-lt"/>
              </a:rPr>
              <a:t>yp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 + </a:t>
            </a:r>
            <a:r>
              <a:rPr lang="en-US" sz="3200" dirty="0" err="1">
                <a:solidFill>
                  <a:schemeClr val="tx1"/>
                </a:solidFill>
                <a:latin typeface="+mn-lt"/>
              </a:rPr>
              <a:t>p</a:t>
            </a:r>
            <a:r>
              <a:rPr lang="en-US" sz="3200" baseline="-25000" dirty="0" err="1">
                <a:solidFill>
                  <a:schemeClr val="tx1"/>
                </a:solidFill>
                <a:latin typeface="+mn-lt"/>
              </a:rPr>
              <a:t>y</a:t>
            </a:r>
            <a:r>
              <a:rPr lang="en-US" sz="3200" baseline="-25000" dirty="0" err="1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  <a:r>
              <a:rPr lang="en-US" sz="3200" dirty="0">
                <a:solidFill>
                  <a:schemeClr val="tx1"/>
                </a:solidFill>
                <a:latin typeface="Symbol" panose="05050102010706020507" pitchFamily="18" charset="2"/>
              </a:rPr>
              <a:t> </a:t>
            </a:r>
          </a:p>
          <a:p>
            <a:pPr marL="0" indent="0">
              <a:buNone/>
            </a:pPr>
            <a:endParaRPr lang="en-US" sz="2800" b="1" dirty="0">
              <a:solidFill>
                <a:schemeClr val="tx1"/>
              </a:solidFill>
              <a:latin typeface="+mn-lt"/>
            </a:endParaRPr>
          </a:p>
          <a:p>
            <a:endParaRPr lang="en-US" dirty="0"/>
          </a:p>
        </p:txBody>
      </p:sp>
      <p:pic>
        <p:nvPicPr>
          <p:cNvPr id="28676" name="Picture 1">
            <a:extLst>
              <a:ext uri="{FF2B5EF4-FFF2-40B4-BE49-F238E27FC236}">
                <a16:creationId xmlns:a16="http://schemas.microsoft.com/office/drawing/2014/main" id="{9652B86F-D435-4598-958B-D685C1913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" y="4211675"/>
            <a:ext cx="78009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CBF1BDF4-C347-4903-B6CC-D3E69A77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691" y="304800"/>
            <a:ext cx="3505200" cy="1131888"/>
          </a:xfrm>
        </p:spPr>
        <p:txBody>
          <a:bodyPr/>
          <a:lstStyle/>
          <a:p>
            <a:r>
              <a:rPr lang="en-US" altLang="en-US" sz="3000" dirty="0"/>
              <a:t>What do we know?</a:t>
            </a:r>
            <a:endParaRPr lang="en-US" sz="3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2E1569-BA99-4B54-A252-136AB21542EC}"/>
              </a:ext>
            </a:extLst>
          </p:cNvPr>
          <p:cNvSpPr txBox="1"/>
          <p:nvPr/>
        </p:nvSpPr>
        <p:spPr>
          <a:xfrm>
            <a:off x="1964530" y="1651624"/>
            <a:ext cx="5214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+mn-lt"/>
              </a:rPr>
              <a:t>Conservation of Momentum</a:t>
            </a:r>
          </a:p>
        </p:txBody>
      </p:sp>
    </p:spTree>
    <p:extLst>
      <p:ext uri="{BB962C8B-B14F-4D97-AF65-F5344CB8AC3E}">
        <p14:creationId xmlns:p14="http://schemas.microsoft.com/office/powerpoint/2010/main" val="1989283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DCACE6-D03F-4583-9E6F-5176738B9A1C}"/>
              </a:ext>
            </a:extLst>
          </p:cNvPr>
          <p:cNvSpPr txBox="1"/>
          <p:nvPr/>
        </p:nvSpPr>
        <p:spPr>
          <a:xfrm>
            <a:off x="609600" y="1616075"/>
            <a:ext cx="76962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If we measure final </a:t>
            </a:r>
            <a:r>
              <a:rPr lang="en-US" sz="3600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3600" baseline="-25000" dirty="0">
                <a:solidFill>
                  <a:srgbClr val="000000"/>
                </a:solidFill>
                <a:latin typeface="Arial"/>
              </a:rPr>
              <a:t>x</a:t>
            </a:r>
            <a:r>
              <a:rPr lang="en-US" sz="3600" dirty="0">
                <a:solidFill>
                  <a:srgbClr val="000000"/>
                </a:solidFill>
                <a:latin typeface="Arial"/>
              </a:rPr>
              <a:t> , p</a:t>
            </a:r>
            <a:r>
              <a:rPr lang="en-US" sz="3600" baseline="-2500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3600" dirty="0">
                <a:solidFill>
                  <a:srgbClr val="000000"/>
                </a:solidFill>
                <a:latin typeface="Arial"/>
              </a:rPr>
              <a:t> , and p</a:t>
            </a:r>
            <a:r>
              <a:rPr lang="en-US" sz="3600" baseline="-25000" dirty="0">
                <a:solidFill>
                  <a:srgbClr val="000000"/>
                </a:solidFill>
                <a:latin typeface="Arial"/>
              </a:rPr>
              <a:t>z</a:t>
            </a:r>
            <a:r>
              <a:rPr lang="en-US" sz="3600" dirty="0">
                <a:solidFill>
                  <a:srgbClr val="000000"/>
                </a:solidFill>
                <a:latin typeface="Arial"/>
              </a:rPr>
              <a:t> for many events in MINERvA, what do we get? Why?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000000"/>
                </a:solidFill>
                <a:latin typeface="Arial"/>
              </a:rPr>
              <a:t>What does this imply?</a:t>
            </a:r>
          </a:p>
        </p:txBody>
      </p:sp>
      <p:sp>
        <p:nvSpPr>
          <p:cNvPr id="28675" name="Title 1">
            <a:extLst>
              <a:ext uri="{FF2B5EF4-FFF2-40B4-BE49-F238E27FC236}">
                <a16:creationId xmlns:a16="http://schemas.microsoft.com/office/drawing/2014/main" id="{220BA96F-12DA-45B4-BEC6-35B7617649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33800" y="762000"/>
            <a:ext cx="4572000" cy="609600"/>
          </a:xfrm>
        </p:spPr>
        <p:txBody>
          <a:bodyPr/>
          <a:lstStyle/>
          <a:p>
            <a:pPr algn="r"/>
            <a:r>
              <a:rPr lang="en-US" altLang="en-US" sz="3000" dirty="0"/>
              <a:t>What will we investigate?</a:t>
            </a:r>
          </a:p>
        </p:txBody>
      </p:sp>
      <p:pic>
        <p:nvPicPr>
          <p:cNvPr id="28676" name="Picture 1">
            <a:extLst>
              <a:ext uri="{FF2B5EF4-FFF2-40B4-BE49-F238E27FC236}">
                <a16:creationId xmlns:a16="http://schemas.microsoft.com/office/drawing/2014/main" id="{9652B86F-D435-4598-958B-D685C1913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4279900"/>
            <a:ext cx="78009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225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BDA33735-99E4-4124-8C7D-2609E9D015C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85800" y="1676400"/>
            <a:ext cx="8077200" cy="5029200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altLang="en-US" sz="2800" dirty="0"/>
              <a:t>“Science is nothing but developed perception, interpreted intent, common sense rounded out and minutely articulated.” </a:t>
            </a:r>
            <a:r>
              <a:rPr lang="en-US" altLang="en-US" sz="2800" i="1" dirty="0"/>
              <a:t>George Santayana</a:t>
            </a:r>
            <a:r>
              <a:rPr lang="en-US" altLang="en-US" sz="2800" dirty="0"/>
              <a:t> 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sz="2800" dirty="0"/>
              <a:t>Indirect observations and imaginative, critical, logical thinking can lead to reliable and valid inferences.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sz="2800" dirty="0"/>
              <a:t>Therefore: </a:t>
            </a:r>
            <a:r>
              <a:rPr lang="en-US" altLang="en-US" sz="2800" u="sng" dirty="0"/>
              <a:t>work together</a:t>
            </a:r>
            <a:r>
              <a:rPr lang="en-US" altLang="en-US" sz="2800" dirty="0"/>
              <a:t>, </a:t>
            </a:r>
            <a:r>
              <a:rPr lang="en-US" altLang="en-US" sz="2800" u="sng" dirty="0"/>
              <a:t>think</a:t>
            </a:r>
            <a:r>
              <a:rPr lang="en-US" altLang="en-US" sz="2800" dirty="0"/>
              <a:t> (sometimes outside the box), and </a:t>
            </a:r>
            <a:r>
              <a:rPr lang="en-US" altLang="en-US" sz="2800" u="sng" dirty="0"/>
              <a:t>be critical </a:t>
            </a:r>
            <a:r>
              <a:rPr lang="en-US" altLang="en-US" sz="2800" dirty="0"/>
              <a:t>of each other’s results to figure out what is happening.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EAD9E15-0850-4A84-9A0F-80DFD0D34557}"/>
              </a:ext>
            </a:extLst>
          </p:cNvPr>
          <p:cNvSpPr txBox="1">
            <a:spLocks noChangeArrowheads="1"/>
          </p:cNvSpPr>
          <p:nvPr/>
        </p:nvSpPr>
        <p:spPr>
          <a:xfrm>
            <a:off x="4495800" y="990600"/>
            <a:ext cx="3810000" cy="68580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75000"/>
              </a:lnSpc>
              <a:buClr>
                <a:srgbClr val="420000"/>
              </a:buClr>
              <a:buSzPct val="100000"/>
              <a:buFont typeface="Arial" charset="0"/>
              <a:buNone/>
              <a:defRPr/>
            </a:pPr>
            <a:r>
              <a:rPr lang="en-US" sz="3000" kern="0" dirty="0">
                <a:solidFill>
                  <a:srgbClr val="420000"/>
                </a:solidFill>
                <a:latin typeface="+mj-lt"/>
                <a:ea typeface="+mj-ea"/>
                <a:cs typeface="MS Gothic" charset="0"/>
              </a:rPr>
              <a:t>Keep in Mind. . 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>
            <a:extLst>
              <a:ext uri="{FF2B5EF4-FFF2-40B4-BE49-F238E27FC236}">
                <a16:creationId xmlns:a16="http://schemas.microsoft.com/office/drawing/2014/main" id="{8D1142ED-FDF6-4F99-9166-A47C3A89D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762000"/>
            <a:ext cx="42672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r" eaLnBrk="1" hangingPunct="1">
              <a:lnSpc>
                <a:spcPct val="9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3000">
                <a:solidFill>
                  <a:schemeClr val="tx1"/>
                </a:solidFill>
                <a:latin typeface="Arial" panose="020B0604020202020204" pitchFamily="34" charset="0"/>
              </a:rPr>
              <a:t>Let</a:t>
            </a:r>
            <a:r>
              <a:rPr lang="en-US" altLang="en-US" sz="3000">
                <a:solidFill>
                  <a:schemeClr val="tx1"/>
                </a:solidFill>
                <a:latin typeface="Arial" panose="020B0604020202020204" pitchFamily="34" charset="0"/>
              </a:rPr>
              <a:t>’</a:t>
            </a:r>
            <a:r>
              <a:rPr lang="en-GB" altLang="ja-JP" sz="3000">
                <a:solidFill>
                  <a:schemeClr val="tx1"/>
                </a:solidFill>
                <a:latin typeface="Arial" panose="020B0604020202020204" pitchFamily="34" charset="0"/>
              </a:rPr>
              <a:t>s Analyze Events!</a:t>
            </a:r>
            <a:endParaRPr lang="en-GB" altLang="en-US" sz="3000">
              <a:solidFill>
                <a:schemeClr val="tx1"/>
              </a:solidFill>
            </a:endParaRPr>
          </a:p>
        </p:txBody>
      </p:sp>
      <p:sp>
        <p:nvSpPr>
          <p:cNvPr id="32771" name="Text Box 2">
            <a:extLst>
              <a:ext uri="{FF2B5EF4-FFF2-40B4-BE49-F238E27FC236}">
                <a16:creationId xmlns:a16="http://schemas.microsoft.com/office/drawing/2014/main" id="{0D61CA0B-899D-4D3F-AEA3-F69BED9AC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70063"/>
            <a:ext cx="6629400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Make teams of two.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Practice.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45000"/>
              <a:buFont typeface="Symbol" panose="05050102010706020507" pitchFamily="18" charset="2"/>
              <a:buNone/>
            </a:pPr>
            <a:r>
              <a:rPr lang="en-GB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Talk with physicists.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Find good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p</a:t>
            </a:r>
            <a:r>
              <a:rPr lang="en-US" altLang="en-US" sz="2800" baseline="30000" dirty="0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+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+ </a:t>
            </a:r>
            <a:r>
              <a:rPr lang="en-US" altLang="en-US" sz="2800" dirty="0">
                <a:solidFill>
                  <a:schemeClr val="tx1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altLang="en-US" sz="2800" baseline="30000" dirty="0">
                <a:solidFill>
                  <a:schemeClr val="tx1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-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 candidates.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Which events go to the spreadsheet?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Let’s plot final p</a:t>
            </a:r>
            <a:r>
              <a:rPr lang="en-US" altLang="en-US" sz="28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x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, p</a:t>
            </a:r>
            <a:r>
              <a:rPr lang="en-US" altLang="en-US" sz="28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y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, and p</a:t>
            </a:r>
            <a:r>
              <a:rPr lang="en-US" altLang="en-US" sz="28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z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Let’s see what they mean!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45000"/>
              <a:buFont typeface="Symbol" panose="05050102010706020507" pitchFamily="18" charset="2"/>
              <a:buNone/>
            </a:pPr>
            <a:r>
              <a:rPr lang="en-GB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Report! Rapport! Rejoice! Relax!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45000"/>
              <a:buFont typeface="Symbol" panose="05050102010706020507" pitchFamily="18" charset="2"/>
              <a:buNone/>
            </a:pPr>
            <a:endParaRPr lang="en-GB" alt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id="{A8911B4E-9BFD-46D0-8988-8F55383B8EC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76184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4">
            <a:extLst>
              <a:ext uri="{FF2B5EF4-FFF2-40B4-BE49-F238E27FC236}">
                <a16:creationId xmlns:a16="http://schemas.microsoft.com/office/drawing/2014/main" id="{C0D766DE-AE4D-4070-9F2D-52F6A72EE51A}"/>
              </a:ext>
            </a:extLst>
          </p:cNvPr>
          <p:cNvSpPr>
            <a:spLocks/>
          </p:cNvSpPr>
          <p:nvPr/>
        </p:nvSpPr>
        <p:spPr bwMode="auto">
          <a:xfrm>
            <a:off x="1022350" y="4618038"/>
            <a:ext cx="7358063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576" tIns="53576" rIns="88896" bIns="53576"/>
          <a:lstStyle>
            <a:lvl1pPr algn="l" eaLnBrk="0" hangingPunct="0">
              <a:spcBef>
                <a:spcPts val="4200"/>
              </a:spcBef>
              <a:buSzPct val="100000"/>
              <a:buFont typeface="Helvetica Light" pitchFamily="-84" charset="0"/>
              <a:buChar char="•"/>
              <a:defRPr sz="38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1pPr>
            <a:lvl2pPr marL="742950" indent="-285750" algn="l" eaLnBrk="0" hangingPunct="0">
              <a:spcBef>
                <a:spcPts val="4200"/>
              </a:spcBef>
              <a:buSzPct val="100000"/>
              <a:buFont typeface="Helvetica Light" pitchFamily="-84" charset="0"/>
              <a:buChar char="•"/>
              <a:defRPr sz="38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2pPr>
            <a:lvl3pPr marL="1143000" indent="-228600" algn="l" eaLnBrk="0" hangingPunct="0">
              <a:spcBef>
                <a:spcPts val="4200"/>
              </a:spcBef>
              <a:buSzPct val="100000"/>
              <a:buFont typeface="Helvetica Light" pitchFamily="-84" charset="0"/>
              <a:buChar char="•"/>
              <a:defRPr sz="38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3pPr>
            <a:lvl4pPr marL="1600200" indent="-228600" algn="l" eaLnBrk="0" hangingPunct="0">
              <a:spcBef>
                <a:spcPts val="4200"/>
              </a:spcBef>
              <a:buSzPct val="100000"/>
              <a:buFont typeface="Helvetica Light" pitchFamily="-84" charset="0"/>
              <a:buChar char="•"/>
              <a:defRPr sz="38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4pPr>
            <a:lvl5pPr marL="2057400" indent="-228600" algn="l" eaLnBrk="0" hangingPunct="0">
              <a:spcBef>
                <a:spcPts val="4200"/>
              </a:spcBef>
              <a:buSzPct val="100000"/>
              <a:buFont typeface="Helvetica Light" pitchFamily="-84" charset="0"/>
              <a:buChar char="•"/>
              <a:defRPr sz="38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5pPr>
            <a:lvl6pPr marL="2514600" indent="-2286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Font typeface="Helvetica Light" pitchFamily="-84" charset="0"/>
              <a:buChar char="•"/>
              <a:defRPr sz="38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6pPr>
            <a:lvl7pPr marL="2971800" indent="-2286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Font typeface="Helvetica Light" pitchFamily="-84" charset="0"/>
              <a:buChar char="•"/>
              <a:defRPr sz="38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7pPr>
            <a:lvl8pPr marL="3429000" indent="-2286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Font typeface="Helvetica Light" pitchFamily="-84" charset="0"/>
              <a:buChar char="•"/>
              <a:defRPr sz="38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8pPr>
            <a:lvl9pPr marL="3886200" indent="-2286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Font typeface="Helvetica Light" pitchFamily="-84" charset="0"/>
              <a:buChar char="•"/>
              <a:defRPr sz="38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lang="en-US" altLang="en-US" sz="2400" i="1" spc="50" dirty="0">
                <a:latin typeface="Arial" pitchFamily="34" charset="0"/>
                <a:cs typeface="Arial" pitchFamily="34" charset="0"/>
                <a:sym typeface="Arial" pitchFamily="34" charset="0"/>
              </a:rPr>
              <a:t>The Fermi National Accelerator Laboratory (</a:t>
            </a:r>
            <a:r>
              <a:rPr lang="en-US" altLang="en-US" sz="2400" i="1" spc="50" dirty="0" err="1">
                <a:latin typeface="Arial" pitchFamily="34" charset="0"/>
                <a:cs typeface="Arial" pitchFamily="34" charset="0"/>
                <a:sym typeface="Arial" pitchFamily="34" charset="0"/>
              </a:rPr>
              <a:t>Femilab</a:t>
            </a:r>
            <a:r>
              <a:rPr lang="en-US" altLang="en-US" sz="2400" i="1" spc="50" dirty="0">
                <a:latin typeface="Arial" pitchFamily="34" charset="0"/>
                <a:cs typeface="Arial" pitchFamily="34" charset="0"/>
                <a:sym typeface="Arial" pitchFamily="34" charset="0"/>
              </a:rPr>
              <a:t>) is the place to be to study neutrinos. The short- and long-baseline programs investigate all sorts of neutrino behaviors and shed light on the nature of the universe. </a:t>
            </a:r>
          </a:p>
        </p:txBody>
      </p:sp>
      <p:sp>
        <p:nvSpPr>
          <p:cNvPr id="5124" name="Rectangle 5">
            <a:extLst>
              <a:ext uri="{FF2B5EF4-FFF2-40B4-BE49-F238E27FC236}">
                <a16:creationId xmlns:a16="http://schemas.microsoft.com/office/drawing/2014/main" id="{D06E6553-86FA-48D0-8826-E6FA70D18C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43400" y="858838"/>
            <a:ext cx="3810000" cy="588962"/>
          </a:xfrm>
        </p:spPr>
        <p:txBody>
          <a:bodyPr lIns="53576" tIns="53576" rIns="35320" bIns="53576"/>
          <a:lstStyle/>
          <a:p>
            <a:pPr algn="r" eaLnBrk="1" hangingPunct="1"/>
            <a:r>
              <a:rPr lang="en-US" altLang="en-US" sz="3000">
                <a:cs typeface="Arial" panose="020B0604020202020204" pitchFamily="34" charset="0"/>
                <a:sym typeface="Arial" panose="020B0604020202020204" pitchFamily="34" charset="0"/>
              </a:rPr>
              <a:t>Fermilab</a:t>
            </a:r>
            <a:endParaRPr lang="en-US" altLang="en-US" sz="3000">
              <a:sym typeface="Arial" panose="020B0604020202020204" pitchFamily="34" charset="0"/>
            </a:endParaRPr>
          </a:p>
        </p:txBody>
      </p:sp>
      <p:pic>
        <p:nvPicPr>
          <p:cNvPr id="5125" name="Picture 8" descr="https://lh3.googleusercontent.com/1j-2hCL5vNGpBaeRN-uF2sOfi77IhsBYW5484No9VjgJmmdSQ9vs_jfVXc6spLyyW_zVflsDHszNMEXa8HhzNU_B5L2CVCIkBA_UH3nb25veCfu_1w1P5-zemmJTBvfdpzqtlJysa9k">
            <a:extLst>
              <a:ext uri="{FF2B5EF4-FFF2-40B4-BE49-F238E27FC236}">
                <a16:creationId xmlns:a16="http://schemas.microsoft.com/office/drawing/2014/main" id="{5C7C17E5-F909-4D3A-8256-3DF3B6EA7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7162800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86257D3-179F-4E42-B64F-31E9C3FC5F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530" y="1600200"/>
            <a:ext cx="6555658" cy="537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6">
            <a:extLst>
              <a:ext uri="{FF2B5EF4-FFF2-40B4-BE49-F238E27FC236}">
                <a16:creationId xmlns:a16="http://schemas.microsoft.com/office/drawing/2014/main" id="{3BD5F7AD-6AAC-41FA-B9DD-29B164E40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990600"/>
            <a:ext cx="1677988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7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000">
                <a:solidFill>
                  <a:schemeClr val="tx1"/>
                </a:solidFill>
                <a:latin typeface="Helvetica" panose="020B0604020202020204" pitchFamily="34" charset="0"/>
              </a:rPr>
              <a:t>Fermilab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0A15905-83C4-49C1-A76D-875AEF0ACB75}"/>
              </a:ext>
            </a:extLst>
          </p:cNvPr>
          <p:cNvSpPr/>
          <p:nvPr/>
        </p:nvSpPr>
        <p:spPr bwMode="auto">
          <a:xfrm>
            <a:off x="6057900" y="3657600"/>
            <a:ext cx="2668588" cy="1989931"/>
          </a:xfrm>
          <a:prstGeom prst="ellipse">
            <a:avLst/>
          </a:prstGeom>
          <a:solidFill>
            <a:srgbClr val="FFFC75">
              <a:alpha val="14118"/>
            </a:srgb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A0DBC6-4D16-4AB2-B604-466DA5D11653}"/>
              </a:ext>
            </a:extLst>
          </p:cNvPr>
          <p:cNvSpPr txBox="1"/>
          <p:nvPr/>
        </p:nvSpPr>
        <p:spPr>
          <a:xfrm>
            <a:off x="7392194" y="3920384"/>
            <a:ext cx="1677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1"/>
                </a:solidFill>
                <a:latin typeface="+mj-lt"/>
              </a:rPr>
              <a:t>Neutrino Beams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>
            <a:extLst>
              <a:ext uri="{FF2B5EF4-FFF2-40B4-BE49-F238E27FC236}">
                <a16:creationId xmlns:a16="http://schemas.microsoft.com/office/drawing/2014/main" id="{05388641-653F-4B67-936E-08D667FEA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76800"/>
            <a:ext cx="82296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protons </a:t>
            </a:r>
            <a:r>
              <a:rPr lang="en-GB" altLang="en-US" sz="2400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target  </a:t>
            </a:r>
            <a:r>
              <a:rPr lang="en-GB" altLang="en-US" sz="2400" dirty="0" err="1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pions</a:t>
            </a:r>
            <a:r>
              <a:rPr lang="en-GB" altLang="en-US" sz="2400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 muons + neutrinos  neutrino</a:t>
            </a:r>
          </a:p>
          <a:p>
            <a:pPr algn="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beam</a:t>
            </a:r>
            <a:endParaRPr lang="en-GB" altLang="en-US" sz="2400" dirty="0">
              <a:solidFill>
                <a:srgbClr val="000000"/>
              </a:solidFill>
            </a:endParaRPr>
          </a:p>
        </p:txBody>
      </p:sp>
      <p:sp>
        <p:nvSpPr>
          <p:cNvPr id="8195" name="Rectangle 6">
            <a:extLst>
              <a:ext uri="{FF2B5EF4-FFF2-40B4-BE49-F238E27FC236}">
                <a16:creationId xmlns:a16="http://schemas.microsoft.com/office/drawing/2014/main" id="{87B4DB43-4B5F-438A-A42C-8269A4FF3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4200" y="990600"/>
            <a:ext cx="39878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7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000">
                <a:solidFill>
                  <a:schemeClr val="tx1"/>
                </a:solidFill>
                <a:latin typeface="Helvetica" panose="020B0604020202020204" pitchFamily="34" charset="0"/>
              </a:rPr>
              <a:t>MINOS and MINERvA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BDA9EF-5517-4032-B8B0-821D7989D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2105025"/>
            <a:ext cx="8858250" cy="2647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65AEF0-5B68-49E4-B479-7916D3F61534}"/>
              </a:ext>
            </a:extLst>
          </p:cNvPr>
          <p:cNvSpPr txBox="1"/>
          <p:nvPr/>
        </p:nvSpPr>
        <p:spPr>
          <a:xfrm>
            <a:off x="533400" y="5834063"/>
            <a:ext cx="640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1800" u="sng" dirty="0">
                <a:solidFill>
                  <a:srgbClr val="000000"/>
                </a:solidFill>
                <a:latin typeface="Arial" panose="020B0604020202020204" pitchFamily="34" charset="0"/>
              </a:rPr>
              <a:t>Video Options</a:t>
            </a:r>
            <a:r>
              <a:rPr lang="en-GB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en-GB" altLang="en-US" sz="1800" i="1" dirty="0">
                <a:solidFill>
                  <a:schemeClr val="accent2"/>
                </a:solidFill>
                <a:latin typeface="Arial" panose="020B0604020202020204" pitchFamily="34" charset="0"/>
                <a:hlinkClick r:id="rId4"/>
              </a:rPr>
              <a:t>How to Make a Neutrino Beam</a:t>
            </a:r>
            <a:r>
              <a:rPr lang="en-GB" altLang="en-US" sz="1800" i="1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 </a:t>
            </a:r>
            <a:r>
              <a:rPr lang="en-GB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(cartoon) OR</a:t>
            </a:r>
            <a:br>
              <a:rPr lang="en-GB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altLang="en-US" sz="1800" i="1" dirty="0">
                <a:solidFill>
                  <a:schemeClr val="accent2"/>
                </a:solidFill>
                <a:latin typeface="Arial" panose="020B0604020202020204" pitchFamily="34" charset="0"/>
                <a:hlinkClick r:id="rId5"/>
              </a:rPr>
              <a:t>How do You Make a Neutrino Beam? </a:t>
            </a:r>
            <a:r>
              <a:rPr lang="en-GB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(Don Lincoln)</a:t>
            </a:r>
            <a:endParaRPr lang="en-GB" altLang="en-US" sz="18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6">
            <a:extLst>
              <a:ext uri="{FF2B5EF4-FFF2-40B4-BE49-F238E27FC236}">
                <a16:creationId xmlns:a16="http://schemas.microsoft.com/office/drawing/2014/main" id="{B8619B94-64A6-46C1-84DB-B448B2A40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9032" y="973687"/>
            <a:ext cx="4180568" cy="43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7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000" dirty="0">
                <a:solidFill>
                  <a:schemeClr val="tx1"/>
                </a:solidFill>
                <a:latin typeface="Helvetica" panose="020B0604020202020204" pitchFamily="34" charset="0"/>
              </a:rPr>
              <a:t>The MINERvA Detector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29F2D7-ADBA-420B-9ED7-EDED97B43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67881"/>
            <a:ext cx="9144000" cy="252223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FE784C3C-C9AF-4C50-AF75-0DF27E4B1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" y="5861050"/>
            <a:ext cx="861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95300" indent="-425450">
              <a:tabLst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  <a:tab pos="96393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00088" indent="-650875">
              <a:tabLst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  <a:tab pos="96393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990600" indent="-644525">
              <a:tabLst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  <a:tab pos="96393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  <a:tab pos="96393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  <a:tab pos="96393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  <a:tab pos="96393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  <a:tab pos="96393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  <a:tab pos="96393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  <a:tab pos="96393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550"/>
              </a:spcBef>
              <a:buClr>
                <a:srgbClr val="000000"/>
              </a:buClr>
              <a:buSzPct val="100000"/>
            </a:pPr>
            <a:r>
              <a:rPr lang="en-GB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    Muon neutrinos hit the carbon target. MINERvA measures the products of the interaction. </a:t>
            </a:r>
          </a:p>
        </p:txBody>
      </p:sp>
      <p:sp>
        <p:nvSpPr>
          <p:cNvPr id="12291" name="Title 1">
            <a:extLst>
              <a:ext uri="{FF2B5EF4-FFF2-40B4-BE49-F238E27FC236}">
                <a16:creationId xmlns:a16="http://schemas.microsoft.com/office/drawing/2014/main" id="{FFCC732E-4C6F-44F1-9B84-7A375F0E57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06964" y="761081"/>
            <a:ext cx="5762336" cy="685800"/>
          </a:xfrm>
        </p:spPr>
        <p:txBody>
          <a:bodyPr/>
          <a:lstStyle/>
          <a:p>
            <a:pPr algn="r"/>
            <a:r>
              <a:rPr lang="en-US" altLang="en-US" sz="2800" dirty="0"/>
              <a:t>MINERvA – Our interaction zone</a:t>
            </a:r>
          </a:p>
        </p:txBody>
      </p:sp>
      <p:grpSp>
        <p:nvGrpSpPr>
          <p:cNvPr id="12292" name="Group 7">
            <a:extLst>
              <a:ext uri="{FF2B5EF4-FFF2-40B4-BE49-F238E27FC236}">
                <a16:creationId xmlns:a16="http://schemas.microsoft.com/office/drawing/2014/main" id="{177A2824-244C-4E54-B899-4F02B5E73B85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3062288"/>
            <a:ext cx="3568700" cy="2798762"/>
            <a:chOff x="5410200" y="3276600"/>
            <a:chExt cx="3352800" cy="2667000"/>
          </a:xfrm>
        </p:grpSpPr>
        <p:sp>
          <p:nvSpPr>
            <p:cNvPr id="12294" name="Rectangle 4">
              <a:extLst>
                <a:ext uri="{FF2B5EF4-FFF2-40B4-BE49-F238E27FC236}">
                  <a16:creationId xmlns:a16="http://schemas.microsoft.com/office/drawing/2014/main" id="{2DE611C3-E2B5-4041-8A6B-B43FB586E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5257800"/>
              <a:ext cx="685800" cy="685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Times New Roman" panose="02020603050405020304" pitchFamily="18" charset="0"/>
                  <a:ea typeface="MS Gothic" panose="020B0609070205080204" pitchFamily="49" charset="-128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anose="02020603050405020304" pitchFamily="18" charset="0"/>
                  <a:ea typeface="MS Gothic" panose="020B0609070205080204" pitchFamily="49" charset="-128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anose="02020603050405020304" pitchFamily="18" charset="0"/>
                  <a:ea typeface="MS Gothic" panose="020B0609070205080204" pitchFamily="49" charset="-128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anose="02020603050405020304" pitchFamily="18" charset="0"/>
                  <a:ea typeface="MS Gothic" panose="020B0609070205080204" pitchFamily="49" charset="-128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anose="02020603050405020304" pitchFamily="18" charset="0"/>
                  <a:ea typeface="MS Gothic" panose="020B0609070205080204" pitchFamily="49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anose="02020603050405020304" pitchFamily="18" charset="0"/>
                  <a:ea typeface="MS Gothic" panose="020B0609070205080204" pitchFamily="49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anose="02020603050405020304" pitchFamily="18" charset="0"/>
                  <a:ea typeface="MS Gothic" panose="020B0609070205080204" pitchFamily="49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anose="02020603050405020304" pitchFamily="18" charset="0"/>
                  <a:ea typeface="MS Gothic" panose="020B0609070205080204" pitchFamily="49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anose="02020603050405020304" pitchFamily="18" charset="0"/>
                  <a:ea typeface="MS Gothic" panose="020B0609070205080204" pitchFamily="49" charset="-128"/>
                </a:defRPr>
              </a:lvl9pPr>
            </a:lstStyle>
            <a:p>
              <a:pPr>
                <a:lnSpc>
                  <a:spcPct val="75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12295" name="Rectangle 6">
              <a:extLst>
                <a:ext uri="{FF2B5EF4-FFF2-40B4-BE49-F238E27FC236}">
                  <a16:creationId xmlns:a16="http://schemas.microsoft.com/office/drawing/2014/main" id="{68B5BE8B-FAF0-4641-A901-3741CAA78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76600"/>
              <a:ext cx="9144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Times New Roman" panose="02020603050405020304" pitchFamily="18" charset="0"/>
                  <a:ea typeface="MS Gothic" panose="020B0609070205080204" pitchFamily="49" charset="-128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anose="02020603050405020304" pitchFamily="18" charset="0"/>
                  <a:ea typeface="MS Gothic" panose="020B0609070205080204" pitchFamily="49" charset="-128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anose="02020603050405020304" pitchFamily="18" charset="0"/>
                  <a:ea typeface="MS Gothic" panose="020B0609070205080204" pitchFamily="49" charset="-128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anose="02020603050405020304" pitchFamily="18" charset="0"/>
                  <a:ea typeface="MS Gothic" panose="020B0609070205080204" pitchFamily="49" charset="-128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anose="02020603050405020304" pitchFamily="18" charset="0"/>
                  <a:ea typeface="MS Gothic" panose="020B0609070205080204" pitchFamily="49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anose="02020603050405020304" pitchFamily="18" charset="0"/>
                  <a:ea typeface="MS Gothic" panose="020B0609070205080204" pitchFamily="49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anose="02020603050405020304" pitchFamily="18" charset="0"/>
                  <a:ea typeface="MS Gothic" panose="020B0609070205080204" pitchFamily="49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anose="02020603050405020304" pitchFamily="18" charset="0"/>
                  <a:ea typeface="MS Gothic" panose="020B0609070205080204" pitchFamily="49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anose="02020603050405020304" pitchFamily="18" charset="0"/>
                  <a:ea typeface="MS Gothic" panose="020B0609070205080204" pitchFamily="49" charset="-128"/>
                </a:defRPr>
              </a:lvl9pPr>
            </a:lstStyle>
            <a:p>
              <a:pPr>
                <a:lnSpc>
                  <a:spcPct val="75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</p:grpSp>
      <p:pic>
        <p:nvPicPr>
          <p:cNvPr id="12293" name="Picture 9" descr="https://lh3.googleusercontent.com/xvf1NqkqacjmurnXvRBN7Iwg2_uGQOJXTeiQODt3n4LD2k5WZE9Y5ad00oPd-JMesLpOvBT8Zn-PRtQKZwz4NVX-WXn1iHM0ktGc1sgNhVUpl986ioxCq0udIQ79mEgRnBwxpR9DZ1Y">
            <a:extLst>
              <a:ext uri="{FF2B5EF4-FFF2-40B4-BE49-F238E27FC236}">
                <a16:creationId xmlns:a16="http://schemas.microsoft.com/office/drawing/2014/main" id="{259216FA-C4FE-4EC1-BD2D-8945F97A9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682750"/>
            <a:ext cx="7446963" cy="4160838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44AD7C33-CD64-4278-BF76-7E53927130E1}"/>
              </a:ext>
            </a:extLst>
          </p:cNvPr>
          <p:cNvSpPr/>
          <p:nvPr/>
        </p:nvSpPr>
        <p:spPr bwMode="auto">
          <a:xfrm>
            <a:off x="30481" y="3496469"/>
            <a:ext cx="685482" cy="53340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A4031C-EF85-47EC-A4C0-0348AC7F262B}"/>
              </a:ext>
            </a:extLst>
          </p:cNvPr>
          <p:cNvSpPr txBox="1"/>
          <p:nvPr/>
        </p:nvSpPr>
        <p:spPr>
          <a:xfrm rot="16200000">
            <a:off x="-287269" y="2385181"/>
            <a:ext cx="13209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6"/>
                </a:solidFill>
                <a:latin typeface="+mn-lt"/>
              </a:rPr>
              <a:t>Incoming Neutrino Beam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1474D-E324-47FA-BC68-2390546A7C2B}"/>
              </a:ext>
            </a:extLst>
          </p:cNvPr>
          <p:cNvSpPr txBox="1"/>
          <p:nvPr/>
        </p:nvSpPr>
        <p:spPr>
          <a:xfrm rot="16200000">
            <a:off x="-294830" y="3934666"/>
            <a:ext cx="128292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accent6"/>
                </a:solidFill>
                <a:latin typeface="+mn-lt"/>
              </a:rPr>
              <a:t>Incoming Neutrino Beam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714116-86D9-4CE1-A15D-FCCD55AFF20E}"/>
              </a:ext>
            </a:extLst>
          </p:cNvPr>
          <p:cNvSpPr/>
          <p:nvPr/>
        </p:nvSpPr>
        <p:spPr bwMode="auto">
          <a:xfrm>
            <a:off x="742554" y="1682750"/>
            <a:ext cx="7626746" cy="1175105"/>
          </a:xfrm>
          <a:prstGeom prst="rect">
            <a:avLst/>
          </a:prstGeom>
          <a:solidFill>
            <a:srgbClr val="808080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DC7D4F-332E-4142-BD44-02D72C3D2595}"/>
              </a:ext>
            </a:extLst>
          </p:cNvPr>
          <p:cNvSpPr/>
          <p:nvPr/>
        </p:nvSpPr>
        <p:spPr bwMode="auto">
          <a:xfrm>
            <a:off x="2667000" y="2939320"/>
            <a:ext cx="4114800" cy="164229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3DE60F-BF12-45F5-BC7A-1369B71258D3}"/>
              </a:ext>
            </a:extLst>
          </p:cNvPr>
          <p:cNvSpPr/>
          <p:nvPr/>
        </p:nvSpPr>
        <p:spPr bwMode="auto">
          <a:xfrm>
            <a:off x="742554" y="4599078"/>
            <a:ext cx="7626746" cy="1320982"/>
          </a:xfrm>
          <a:prstGeom prst="rect">
            <a:avLst/>
          </a:prstGeom>
          <a:solidFill>
            <a:srgbClr val="808080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F56410-9C1B-4D38-9FD2-0D1883117182}"/>
              </a:ext>
            </a:extLst>
          </p:cNvPr>
          <p:cNvSpPr/>
          <p:nvPr/>
        </p:nvSpPr>
        <p:spPr bwMode="auto">
          <a:xfrm>
            <a:off x="6781800" y="2855937"/>
            <a:ext cx="1587500" cy="1743141"/>
          </a:xfrm>
          <a:prstGeom prst="rect">
            <a:avLst/>
          </a:prstGeom>
          <a:solidFill>
            <a:srgbClr val="808080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5F5C66-191B-42CE-ADE0-435A94F0FF78}"/>
              </a:ext>
            </a:extLst>
          </p:cNvPr>
          <p:cNvSpPr/>
          <p:nvPr/>
        </p:nvSpPr>
        <p:spPr bwMode="auto">
          <a:xfrm>
            <a:off x="733462" y="2855937"/>
            <a:ext cx="1873501" cy="1743141"/>
          </a:xfrm>
          <a:prstGeom prst="rect">
            <a:avLst/>
          </a:prstGeom>
          <a:solidFill>
            <a:srgbClr val="808080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4B074B4E-5F27-43D9-A798-94CC07EE1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078" y="5368955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95300" indent="-425450">
              <a:tabLst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  <a:tab pos="96393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00088" indent="-650875">
              <a:tabLst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  <a:tab pos="96393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990600" indent="-644525">
              <a:tabLst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  <a:tab pos="96393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  <a:tab pos="96393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  <a:tab pos="96393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  <a:tab pos="96393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  <a:tab pos="96393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  <a:tab pos="96393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  <a:tab pos="96393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550"/>
              </a:spcBef>
              <a:buClr>
                <a:srgbClr val="000000"/>
              </a:buClr>
              <a:buSzPct val="100000"/>
            </a:pPr>
            <a:r>
              <a:rPr lang="en-GB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    A muon neutrino interacts with a carbon nucleus. The interaction results in a muon and a proton that are ejected from the nucleus. </a:t>
            </a:r>
            <a:r>
              <a:rPr lang="en-GB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What happens to the momentum initially carried by the muon neutrino?</a:t>
            </a:r>
          </a:p>
        </p:txBody>
      </p:sp>
      <p:sp>
        <p:nvSpPr>
          <p:cNvPr id="14339" name="Title 1">
            <a:extLst>
              <a:ext uri="{FF2B5EF4-FFF2-40B4-BE49-F238E27FC236}">
                <a16:creationId xmlns:a16="http://schemas.microsoft.com/office/drawing/2014/main" id="{FA958709-6463-42E4-95C0-3738744D37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05400" y="762000"/>
            <a:ext cx="3200400" cy="609600"/>
          </a:xfrm>
        </p:spPr>
        <p:txBody>
          <a:bodyPr/>
          <a:lstStyle/>
          <a:p>
            <a:pPr algn="r"/>
            <a:r>
              <a:rPr lang="en-US" altLang="en-US" sz="3000"/>
              <a:t>The Interaction</a:t>
            </a:r>
          </a:p>
        </p:txBody>
      </p:sp>
      <p:pic>
        <p:nvPicPr>
          <p:cNvPr id="14340" name="Picture 6" descr="https://quarknet.org/sites/default/files/interact6.png">
            <a:extLst>
              <a:ext uri="{FF2B5EF4-FFF2-40B4-BE49-F238E27FC236}">
                <a16:creationId xmlns:a16="http://schemas.microsoft.com/office/drawing/2014/main" id="{A5D135D7-A787-4645-B4B5-9508ED870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564497"/>
            <a:ext cx="6515100" cy="384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A00A461E-C9C9-4662-A84A-C49D6AE99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831773"/>
            <a:ext cx="8915400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95300" indent="-425450">
              <a:tabLst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  <a:tab pos="96393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00088" indent="-650875">
              <a:tabLst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  <a:tab pos="96393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990600" indent="-644525">
              <a:tabLst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  <a:tab pos="96393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  <a:tab pos="96393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  <a:tab pos="96393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  <a:tab pos="96393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  <a:tab pos="96393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  <a:tab pos="96393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  <a:tab pos="96393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550"/>
              </a:spcBef>
              <a:buClr>
                <a:srgbClr val="000000"/>
              </a:buClr>
              <a:buSzPct val="100000"/>
            </a:pPr>
            <a:r>
              <a:rPr lang="en-GB" altLang="en-US" sz="3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Neutrino (no track)  </a:t>
            </a:r>
            <a:r>
              <a:rPr lang="en-GB" altLang="en-US" sz="3600" b="1" dirty="0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proton + muon</a:t>
            </a:r>
          </a:p>
          <a:p>
            <a:pPr eaLnBrk="1" hangingPunct="1">
              <a:spcBef>
                <a:spcPts val="550"/>
              </a:spcBef>
              <a:buClr>
                <a:srgbClr val="000000"/>
              </a:buClr>
              <a:buSzPct val="100000"/>
            </a:pPr>
            <a:r>
              <a:rPr lang="en-GB" altLang="en-US" sz="3600" i="1" dirty="0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MINERvA can measure the momentum of both the proton and muon.</a:t>
            </a:r>
            <a:endParaRPr lang="en-GB" altLang="en-US" sz="3600" i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387" name="Title 1">
            <a:extLst>
              <a:ext uri="{FF2B5EF4-FFF2-40B4-BE49-F238E27FC236}">
                <a16:creationId xmlns:a16="http://schemas.microsoft.com/office/drawing/2014/main" id="{4FAC4FFA-F31D-4870-A006-38A5D92FE4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05400" y="762000"/>
            <a:ext cx="3200400" cy="609600"/>
          </a:xfrm>
        </p:spPr>
        <p:txBody>
          <a:bodyPr/>
          <a:lstStyle/>
          <a:p>
            <a:pPr algn="r"/>
            <a:r>
              <a:rPr lang="en-US" altLang="en-US" sz="3000"/>
              <a:t>Measurement</a:t>
            </a:r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C7AB8C73-6484-4EC8-9300-FE9E328B8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1714500"/>
            <a:ext cx="778668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AA4415D-9062-46C0-BA47-66047B6EBB20}"/>
              </a:ext>
            </a:extLst>
          </p:cNvPr>
          <p:cNvSpPr txBox="1"/>
          <p:nvPr/>
        </p:nvSpPr>
        <p:spPr>
          <a:xfrm>
            <a:off x="609600" y="1616075"/>
            <a:ext cx="8153400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Background events: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Do not fit signal paradigm of one short proton track, one long muon track, or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Confound the ability of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MINERvA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to measure momentum accurately.</a:t>
            </a:r>
          </a:p>
        </p:txBody>
      </p:sp>
      <p:pic>
        <p:nvPicPr>
          <p:cNvPr id="22531" name="Picture 10">
            <a:extLst>
              <a:ext uri="{FF2B5EF4-FFF2-40B4-BE49-F238E27FC236}">
                <a16:creationId xmlns:a16="http://schemas.microsoft.com/office/drawing/2014/main" id="{DB71174A-F1C0-4B7D-94CC-F96FD2B07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76625"/>
            <a:ext cx="31813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1">
            <a:extLst>
              <a:ext uri="{FF2B5EF4-FFF2-40B4-BE49-F238E27FC236}">
                <a16:creationId xmlns:a16="http://schemas.microsoft.com/office/drawing/2014/main" id="{B8FF383D-942B-4DBB-8843-C0F272AE90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4367213"/>
            <a:ext cx="3082925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3">
            <a:extLst>
              <a:ext uri="{FF2B5EF4-FFF2-40B4-BE49-F238E27FC236}">
                <a16:creationId xmlns:a16="http://schemas.microsoft.com/office/drawing/2014/main" id="{92CCCB7C-E6A2-4BA0-92EF-4DB9BAC741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30588"/>
            <a:ext cx="304800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itle 1">
            <a:extLst>
              <a:ext uri="{FF2B5EF4-FFF2-40B4-BE49-F238E27FC236}">
                <a16:creationId xmlns:a16="http://schemas.microsoft.com/office/drawing/2014/main" id="{40A626FC-7CA3-4B1C-9606-27D23C5A3A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67200" y="762000"/>
            <a:ext cx="4038600" cy="609600"/>
          </a:xfrm>
        </p:spPr>
        <p:txBody>
          <a:bodyPr/>
          <a:lstStyle/>
          <a:p>
            <a:pPr algn="r"/>
            <a:r>
              <a:rPr lang="en-US" altLang="en-US" sz="3000"/>
              <a:t>Signal vs. Background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B2B2B2"/>
      </a:folHlink>
    </a:clrScheme>
    <a:fontScheme name="Blank Presentatio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7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7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5478</TotalTime>
  <Words>597</Words>
  <Application>Microsoft Office PowerPoint</Application>
  <PresentationFormat>On-screen Show (4:3)</PresentationFormat>
  <Paragraphs>92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Helvetica</vt:lpstr>
      <vt:lpstr>Symbol</vt:lpstr>
      <vt:lpstr>Times New Roman</vt:lpstr>
      <vt:lpstr>Wingdings</vt:lpstr>
      <vt:lpstr>Blank Presentation</vt:lpstr>
      <vt:lpstr>PowerPoint Presentation</vt:lpstr>
      <vt:lpstr>Fermilab</vt:lpstr>
      <vt:lpstr>PowerPoint Presentation</vt:lpstr>
      <vt:lpstr>PowerPoint Presentation</vt:lpstr>
      <vt:lpstr>PowerPoint Presentation</vt:lpstr>
      <vt:lpstr>MINERvA – Our interaction zone</vt:lpstr>
      <vt:lpstr>The Interaction</vt:lpstr>
      <vt:lpstr>Measurement</vt:lpstr>
      <vt:lpstr>Signal vs. Background</vt:lpstr>
      <vt:lpstr>Signal vs. Background</vt:lpstr>
      <vt:lpstr>Signal vs. Background</vt:lpstr>
      <vt:lpstr>Measure signal in Arachne</vt:lpstr>
      <vt:lpstr>Transfer to spreadsheet</vt:lpstr>
      <vt:lpstr>What do we know?</vt:lpstr>
      <vt:lpstr>What will we investigate?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All Starts With An Atom</dc:title>
  <dc:creator>Kenneth Cecire;Shane Wood</dc:creator>
  <cp:lastModifiedBy>Shane Wood</cp:lastModifiedBy>
  <cp:revision>466</cp:revision>
  <cp:lastPrinted>2011-02-22T21:04:55Z</cp:lastPrinted>
  <dcterms:created xsi:type="dcterms:W3CDTF">2011-02-16T16:43:02Z</dcterms:created>
  <dcterms:modified xsi:type="dcterms:W3CDTF">2022-02-15T15:08:41Z</dcterms:modified>
</cp:coreProperties>
</file>