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sldIdLst>
    <p:sldId id="266" r:id="rId2"/>
    <p:sldId id="269" r:id="rId3"/>
    <p:sldId id="272" r:id="rId4"/>
    <p:sldId id="271" r:id="rId5"/>
    <p:sldId id="27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CC0033"/>
    <a:srgbClr val="CC0000"/>
    <a:srgbClr val="660000"/>
    <a:srgbClr val="990000"/>
    <a:srgbClr val="01E2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42"/>
    <p:restoredTop sz="94626"/>
  </p:normalViewPr>
  <p:slideViewPr>
    <p:cSldViewPr snapToGrid="0" snapToObjects="1">
      <p:cViewPr varScale="1">
        <p:scale>
          <a:sx n="121" d="100"/>
          <a:sy n="121" d="100"/>
        </p:scale>
        <p:origin x="152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FD356E-2FF1-4BF7-9EA5-A9BCC1FD85F9}" type="datetimeFigureOut">
              <a:rPr lang="en-US" smtClean="0"/>
              <a:t>5/9/23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503F3E-DBFB-41DB-AB27-FDFC08015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249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52897C-AF53-C863-47A8-EB10FE342E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7200" y="623510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rgbClr val="000099"/>
                </a:solidFill>
              </a:defRPr>
            </a:lvl1pPr>
          </a:lstStyle>
          <a:p>
            <a:fld id="{8F322136-AF09-4CAE-9838-D1D12E1238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42900" y="307975"/>
            <a:ext cx="8480425" cy="12795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92062" y="594483"/>
            <a:ext cx="5894738" cy="6755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Overall Question for Review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044771" y="49540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4114800" y="27463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defTabSz="822325">
              <a:tabLst>
                <a:tab pos="754063" algn="l"/>
                <a:tab pos="4468813" algn="l"/>
              </a:tabLst>
              <a:defRPr/>
            </a:pPr>
            <a:r>
              <a:rPr lang="en-US" sz="1200" b="1" i="0" dirty="0">
                <a:solidFill>
                  <a:srgbClr val="CE000F"/>
                </a:solidFill>
                <a:latin typeface="Helvetica"/>
                <a:ea typeface="Helvetica" pitchFamily="-1" charset="0"/>
                <a:cs typeface="Helvetica"/>
                <a:sym typeface="Helvetica" pitchFamily="-1" charset="0"/>
              </a:rPr>
              <a:t>Helping Develop America’s STEM Workforce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5500423" y="6304002"/>
            <a:ext cx="318637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>
                <a:solidFill>
                  <a:srgbClr val="000099"/>
                </a:solidFill>
                <a:latin typeface="Arial"/>
                <a:cs typeface="Arial"/>
              </a:rPr>
              <a:t>LaMee</a:t>
            </a:r>
            <a:r>
              <a:rPr lang="en-US" sz="1200" dirty="0">
                <a:solidFill>
                  <a:srgbClr val="000099"/>
                </a:solidFill>
                <a:latin typeface="Arial"/>
                <a:cs typeface="Arial"/>
              </a:rPr>
              <a:t>, NSF Review, May, 2023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6022F6-4EAB-F891-0163-639D5526AF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7200" y="623510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rgbClr val="000099"/>
                </a:solidFill>
              </a:defRPr>
            </a:lvl1pPr>
          </a:lstStyle>
          <a:p>
            <a:fld id="{8F322136-AF09-4CAE-9838-D1D12E1238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sldNum="0" hdr="0" dt="0"/>
  <p:txStyles>
    <p:titleStyle>
      <a:lvl1pPr algn="r" defTabSz="457200" rtl="0" eaLnBrk="1" latinLnBrk="0" hangingPunct="1">
        <a:spcBef>
          <a:spcPct val="0"/>
        </a:spcBef>
        <a:buNone/>
        <a:defRPr sz="3200" b="1" i="0" kern="1200">
          <a:solidFill>
            <a:srgbClr val="000099"/>
          </a:solidFill>
          <a:latin typeface="Helvetica"/>
          <a:ea typeface="+mj-ea"/>
          <a:cs typeface="Helvetica"/>
        </a:defRPr>
      </a:lvl1pPr>
    </p:titleStyle>
    <p:bodyStyle>
      <a:lvl1pPr marL="12700" indent="-12700" algn="l" defTabSz="457200" rtl="0" eaLnBrk="1" latinLnBrk="0" hangingPunct="1">
        <a:spcBef>
          <a:spcPts val="0"/>
        </a:spcBef>
        <a:spcAft>
          <a:spcPts val="1200"/>
        </a:spcAft>
        <a:buFontTx/>
        <a:buNone/>
        <a:tabLst/>
        <a:defRPr lang="en-US" sz="2400" b="1" i="0" kern="1200" baseline="0" smtClean="0">
          <a:solidFill>
            <a:srgbClr val="000099"/>
          </a:solidFill>
          <a:effectLst/>
          <a:latin typeface="Helvetica"/>
          <a:ea typeface="+mn-ea"/>
          <a:cs typeface="Helvetica"/>
        </a:defRPr>
      </a:lvl1pPr>
      <a:lvl2pPr marL="458788" indent="-233363" algn="l" defTabSz="457200" rtl="0" eaLnBrk="1" latinLnBrk="0" hangingPunct="1">
        <a:spcBef>
          <a:spcPct val="20000"/>
        </a:spcBef>
        <a:buClr>
          <a:srgbClr val="CC0000"/>
        </a:buClr>
        <a:buFont typeface="Arial"/>
        <a:buChar char="•"/>
        <a:defRPr sz="2400" b="1" i="0" kern="1200" baseline="0">
          <a:solidFill>
            <a:srgbClr val="000099"/>
          </a:solidFill>
          <a:latin typeface="Helvetica"/>
          <a:ea typeface="+mn-ea"/>
          <a:cs typeface="Helvetica"/>
        </a:defRPr>
      </a:lvl2pPr>
      <a:lvl3pPr marL="684213" indent="-225425" algn="l" defTabSz="457200" rtl="0" eaLnBrk="1" latinLnBrk="0" hangingPunct="1">
        <a:spcBef>
          <a:spcPct val="20000"/>
        </a:spcBef>
        <a:buClr>
          <a:srgbClr val="CC0033"/>
        </a:buClr>
        <a:buFont typeface="Arial"/>
        <a:buChar char="•"/>
        <a:defRPr sz="2400" b="1" i="0" kern="1200">
          <a:solidFill>
            <a:srgbClr val="000099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Data Camp, Coding Camps 1 &amp;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38955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Common to All </a:t>
            </a:r>
            <a:r>
              <a:rPr lang="en-US" sz="2800" dirty="0">
                <a:solidFill>
                  <a:srgbClr val="C00000"/>
                </a:solidFill>
              </a:rPr>
              <a:t>3</a:t>
            </a:r>
            <a:r>
              <a:rPr lang="en-US" sz="2800" dirty="0"/>
              <a:t> Camps</a:t>
            </a:r>
          </a:p>
          <a:p>
            <a:pPr marL="0" indent="0"/>
            <a:r>
              <a:rPr lang="en-US" dirty="0"/>
              <a:t>One week of intensive, collaborative learning.</a:t>
            </a: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half in ‘student’ role: Analyze CMS Run 1 data. </a:t>
            </a: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half in ‘teacher’ role: develop lessons and plans.</a:t>
            </a:r>
          </a:p>
          <a:p>
            <a:pPr marL="0" indent="0"/>
            <a:r>
              <a:rPr lang="en-US" dirty="0">
                <a:solidFill>
                  <a:srgbClr val="C00000"/>
                </a:solidFill>
              </a:rPr>
              <a:t>24</a:t>
            </a:r>
            <a:r>
              <a:rPr lang="en-US" dirty="0"/>
              <a:t> Teachers with a range of experiences, </a:t>
            </a:r>
            <a:r>
              <a:rPr lang="en-US" dirty="0" err="1"/>
              <a:t>QNet</a:t>
            </a:r>
            <a:r>
              <a:rPr lang="en-US" dirty="0"/>
              <a:t> involvement.</a:t>
            </a:r>
          </a:p>
          <a:p>
            <a:pPr marL="0" indent="0"/>
            <a:r>
              <a:rPr lang="en-US" dirty="0"/>
              <a:t>Spreadsheets, Python, &amp; Data Activities Portfolio.</a:t>
            </a:r>
          </a:p>
          <a:p>
            <a:pPr marL="0" indent="0"/>
            <a:r>
              <a:rPr lang="en-US" dirty="0"/>
              <a:t>Talks and tours.</a:t>
            </a:r>
          </a:p>
          <a:p>
            <a:pPr marL="0" indent="0"/>
            <a:r>
              <a:rPr lang="en-US" dirty="0"/>
              <a:t>And networking with other teachers.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075C6414-3093-5284-77E0-468DA54F09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7200" y="626562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rgbClr val="000099"/>
                </a:solidFill>
              </a:defRPr>
            </a:lvl1pPr>
          </a:lstStyle>
          <a:p>
            <a:fld id="{1F139D53-1A59-4411-9D22-CD9A08C93950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Data Camp, Coding Camps 1 &amp;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2726"/>
            <a:ext cx="8229600" cy="4738955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3000" dirty="0"/>
              <a:t>Camps have Unique Goals</a:t>
            </a:r>
          </a:p>
          <a:p>
            <a:pPr marL="0" indent="0">
              <a:spcAft>
                <a:spcPts val="600"/>
              </a:spcAft>
            </a:pPr>
            <a:r>
              <a:rPr lang="en-US" sz="2600" dirty="0"/>
              <a:t>Data Camp (at Fermilab)</a:t>
            </a:r>
          </a:p>
          <a:p>
            <a:pPr marL="342900" indent="-3429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HEP content and calculations.</a:t>
            </a: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Good 1</a:t>
            </a:r>
            <a:r>
              <a:rPr lang="en-US" sz="2600" baseline="30000" dirty="0"/>
              <a:t>st</a:t>
            </a:r>
            <a:r>
              <a:rPr lang="en-US" sz="2600" dirty="0"/>
              <a:t> big workshop to attend.</a:t>
            </a:r>
          </a:p>
          <a:p>
            <a:pPr marL="0" indent="0">
              <a:spcAft>
                <a:spcPts val="600"/>
              </a:spcAft>
              <a:buClr>
                <a:srgbClr val="C00000"/>
              </a:buClr>
            </a:pPr>
            <a:r>
              <a:rPr lang="en-US" sz="2600" dirty="0"/>
              <a:t>Coding Camp 1 (virtual)</a:t>
            </a:r>
          </a:p>
          <a:p>
            <a:pPr marL="342900" indent="-3429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Develops comfort using existing coding activities.</a:t>
            </a: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HEP is the context; also use other data sources.</a:t>
            </a:r>
          </a:p>
          <a:p>
            <a:pPr marL="0" indent="0">
              <a:spcAft>
                <a:spcPts val="600"/>
              </a:spcAft>
              <a:buClr>
                <a:srgbClr val="C00000"/>
              </a:buClr>
            </a:pPr>
            <a:r>
              <a:rPr lang="en-US" sz="2600" dirty="0"/>
              <a:t>Coding Camp 2 (at Fermilab, w/IRIS-HEP funding)</a:t>
            </a:r>
          </a:p>
          <a:p>
            <a:pPr marL="342900" indent="-342900">
              <a:spcAft>
                <a:spcPts val="6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More advanced python analysis and visualization.</a:t>
            </a: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Users of coding activities become deve</a:t>
            </a:r>
            <a:r>
              <a:rPr lang="en-US" sz="2600" dirty="0">
                <a:sym typeface="Wingdings" pitchFamily="2" charset="2"/>
              </a:rPr>
              <a:t>lopers.</a:t>
            </a:r>
            <a:endParaRPr lang="en-US" sz="2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AA534001-20D4-D735-973D-38E45C78A0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7200" y="62906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rgbClr val="000099"/>
                </a:solidFill>
              </a:defRPr>
            </a:lvl1pPr>
          </a:lstStyle>
          <a:p>
            <a:fld id="{1F139D53-1A59-4411-9D22-CD9A08C9395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724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Teachers 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2726"/>
            <a:ext cx="8229600" cy="473895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AA534001-20D4-D735-973D-38E45C78A0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7200" y="62906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rgbClr val="000099"/>
                </a:solidFill>
              </a:defRPr>
            </a:lvl1pPr>
          </a:lstStyle>
          <a:p>
            <a:r>
              <a:rPr lang="en-US" dirty="0"/>
              <a:t>3</a:t>
            </a:r>
          </a:p>
        </p:txBody>
      </p:sp>
      <p:pic>
        <p:nvPicPr>
          <p:cNvPr id="6" name="Picture 5" descr="Chart, histogram&#10;&#10;Description automatically generated">
            <a:extLst>
              <a:ext uri="{FF2B5EF4-FFF2-40B4-BE49-F238E27FC236}">
                <a16:creationId xmlns:a16="http://schemas.microsoft.com/office/drawing/2014/main" id="{8B5333BA-1013-75CF-6A92-A7352BEBC7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225" y="2057400"/>
            <a:ext cx="3492500" cy="2743200"/>
          </a:xfrm>
          <a:prstGeom prst="rect">
            <a:avLst/>
          </a:prstGeom>
        </p:spPr>
      </p:pic>
      <p:pic>
        <p:nvPicPr>
          <p:cNvPr id="8" name="Picture 7" descr="Chart, histogram&#10;&#10;Description automatically generated">
            <a:extLst>
              <a:ext uri="{FF2B5EF4-FFF2-40B4-BE49-F238E27FC236}">
                <a16:creationId xmlns:a16="http://schemas.microsoft.com/office/drawing/2014/main" id="{1D0CF332-BF6B-CEBF-A3C0-08E0C8A8E1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8277" y="3987038"/>
            <a:ext cx="3407421" cy="2276479"/>
          </a:xfrm>
          <a:prstGeom prst="rect">
            <a:avLst/>
          </a:prstGeom>
        </p:spPr>
      </p:pic>
      <p:pic>
        <p:nvPicPr>
          <p:cNvPr id="10" name="Picture 9" descr="Chart, line chart&#10;&#10;Description automatically generated">
            <a:extLst>
              <a:ext uri="{FF2B5EF4-FFF2-40B4-BE49-F238E27FC236}">
                <a16:creationId xmlns:a16="http://schemas.microsoft.com/office/drawing/2014/main" id="{45ED7C09-53C5-BEC1-3F03-D7F7E547C2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1558" y="2650111"/>
            <a:ext cx="3052723" cy="2255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353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Data Camp, Coding Camps 1 &amp;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9974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Hidden Benefits of the Camps</a:t>
            </a:r>
          </a:p>
          <a:p>
            <a:pPr marL="0" indent="0"/>
            <a:r>
              <a:rPr lang="en-US" dirty="0"/>
              <a:t>Structure models reformed pedagogy.</a:t>
            </a:r>
          </a:p>
          <a:p>
            <a:pPr marL="0" indent="0"/>
            <a:r>
              <a:rPr lang="en-US" dirty="0"/>
              <a:t>Participants learn much from each other.</a:t>
            </a:r>
          </a:p>
          <a:p>
            <a:pPr marL="0" indent="0"/>
            <a:r>
              <a:rPr lang="en-US" dirty="0"/>
              <a:t>Builds an international community of educators.</a:t>
            </a:r>
          </a:p>
          <a:p>
            <a:pPr marL="0" indent="0"/>
            <a:r>
              <a:rPr lang="en-US" dirty="0"/>
              <a:t>Camps are run by fellows.</a:t>
            </a: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/>
              <a:t>Trains the next generation of teacher leaders.</a:t>
            </a:r>
          </a:p>
          <a:p>
            <a:pPr marL="342900" indent="-34290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/>
              <a:t>A ‘meta’ experience of teaching teachers.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4357B2B6-EE4A-6573-54D8-F312C5F62F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7200" y="626562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rgbClr val="000099"/>
                </a:solidFill>
              </a:defRPr>
            </a:lvl1pPr>
          </a:lstStyle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075319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Data Camp, Coding Camps 1 &amp;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38955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Next Steps</a:t>
            </a:r>
          </a:p>
          <a:p>
            <a:pPr marL="0" indent="0"/>
            <a:r>
              <a:rPr lang="en-US" dirty="0"/>
              <a:t>Further differentiate which CMS analyses are done in which camps.</a:t>
            </a:r>
          </a:p>
          <a:p>
            <a:pPr marL="0" indent="0"/>
            <a:r>
              <a:rPr lang="en-US" dirty="0"/>
              <a:t>Pursue solutions beyond Google </a:t>
            </a:r>
            <a:r>
              <a:rPr lang="en-US" dirty="0" err="1"/>
              <a:t>Colab</a:t>
            </a:r>
            <a:r>
              <a:rPr lang="en-US" dirty="0"/>
              <a:t>.</a:t>
            </a:r>
          </a:p>
          <a:p>
            <a:pPr marL="0" indent="0"/>
            <a:r>
              <a:rPr lang="en-US" dirty="0"/>
              <a:t>Grow the pool of fellows</a:t>
            </a:r>
          </a:p>
          <a:p>
            <a:pPr marL="0" indent="0"/>
            <a:r>
              <a:rPr lang="en-US" dirty="0"/>
              <a:t>Finding new HEP data to address physics content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EB0897EB-ACC1-6081-06A0-1BA936632C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7200" y="626562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rgbClr val="000099"/>
                </a:solidFill>
              </a:defRPr>
            </a:lvl1pPr>
          </a:lstStyle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581074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261</Words>
  <Application>Microsoft Macintosh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</vt:lpstr>
      <vt:lpstr>Office Theme</vt:lpstr>
      <vt:lpstr>Data Camp, Coding Camps 1 &amp; 2</vt:lpstr>
      <vt:lpstr>Data Camp, Coding Camps 1 &amp; 2</vt:lpstr>
      <vt:lpstr>Teachers Coding</vt:lpstr>
      <vt:lpstr>Data Camp, Coding Camps 1 &amp; 2</vt:lpstr>
      <vt:lpstr>Data Camp, Coding Camps 1 &amp; 2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does this go?</dc:title>
  <dc:creator>Marge Bardeen</dc:creator>
  <cp:lastModifiedBy>Adam LaMee</cp:lastModifiedBy>
  <cp:revision>65</cp:revision>
  <dcterms:created xsi:type="dcterms:W3CDTF">2012-03-16T12:43:17Z</dcterms:created>
  <dcterms:modified xsi:type="dcterms:W3CDTF">2023-05-09T17:24:57Z</dcterms:modified>
</cp:coreProperties>
</file>