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6" r:id="rId2"/>
    <p:sldId id="267" r:id="rId3"/>
    <p:sldId id="268" r:id="rId4"/>
    <p:sldId id="265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0033"/>
    <a:srgbClr val="CC0000"/>
    <a:srgbClr val="660000"/>
    <a:srgbClr val="990000"/>
    <a:srgbClr val="01E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31"/>
    <p:restoredTop sz="92869"/>
  </p:normalViewPr>
  <p:slideViewPr>
    <p:cSldViewPr snapToGrid="0" snapToObjects="1">
      <p:cViewPr>
        <p:scale>
          <a:sx n="55" d="100"/>
          <a:sy n="55" d="100"/>
        </p:scale>
        <p:origin x="2328" y="9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D572E-2AF5-B44A-A8D0-0FA82E2C970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9D9BF-82A1-9E4E-8FEE-ABB34C6F4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69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9D9BF-82A1-9E4E-8FEE-ABB34C6F48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39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QuarkNet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42900" y="307975"/>
            <a:ext cx="8480425" cy="12795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92062" y="594483"/>
            <a:ext cx="5894738" cy="675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QuarkNet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44771" y="4954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114800" y="27463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822325">
              <a:tabLst>
                <a:tab pos="754063" algn="l"/>
                <a:tab pos="4468813" algn="l"/>
              </a:tabLst>
              <a:defRPr/>
            </a:pPr>
            <a:r>
              <a:rPr lang="en-US" sz="1200" b="1" i="0" dirty="0">
                <a:solidFill>
                  <a:srgbClr val="CE000F"/>
                </a:solidFill>
                <a:latin typeface="Helvetica"/>
                <a:ea typeface="Helvetica" pitchFamily="-1" charset="0"/>
                <a:cs typeface="Helvetica"/>
                <a:sym typeface="Helvetica" pitchFamily="-1" charset="0"/>
              </a:rPr>
              <a:t>Helping Develop America’s Technological Workforce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5500423" y="6304002"/>
            <a:ext cx="3186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99"/>
                </a:solidFill>
                <a:latin typeface="Arial"/>
                <a:cs typeface="Arial"/>
              </a:rPr>
              <a:t>Bardeen, Ad Board Meeting, Jan. 2023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r" defTabSz="457200" rtl="0" eaLnBrk="1" latinLnBrk="0" hangingPunct="1">
        <a:spcBef>
          <a:spcPct val="0"/>
        </a:spcBef>
        <a:buNone/>
        <a:defRPr sz="3200" b="1" i="0" kern="1200">
          <a:solidFill>
            <a:srgbClr val="000099"/>
          </a:solidFill>
          <a:latin typeface="Helvetica"/>
          <a:ea typeface="+mj-ea"/>
          <a:cs typeface="Helvetica"/>
        </a:defRPr>
      </a:lvl1pPr>
    </p:titleStyle>
    <p:bodyStyle>
      <a:lvl1pPr marL="12700" indent="-12700" algn="l" defTabSz="457200" rtl="0" eaLnBrk="1" latinLnBrk="0" hangingPunct="1">
        <a:spcBef>
          <a:spcPts val="0"/>
        </a:spcBef>
        <a:spcAft>
          <a:spcPts val="1200"/>
        </a:spcAft>
        <a:buFontTx/>
        <a:buNone/>
        <a:tabLst/>
        <a:defRPr lang="en-US" sz="2400" b="1" i="0" kern="1200" baseline="0" smtClean="0">
          <a:solidFill>
            <a:srgbClr val="000099"/>
          </a:solidFill>
          <a:effectLst/>
          <a:latin typeface="Helvetica"/>
          <a:ea typeface="+mn-ea"/>
          <a:cs typeface="Helvetica"/>
        </a:defRPr>
      </a:lvl1pPr>
      <a:lvl2pPr marL="458788" indent="-233363" algn="l" defTabSz="457200" rtl="0" eaLnBrk="1" latinLnBrk="0" hangingPunct="1">
        <a:spcBef>
          <a:spcPct val="20000"/>
        </a:spcBef>
        <a:buClr>
          <a:srgbClr val="CC0000"/>
        </a:buClr>
        <a:buFont typeface="Arial"/>
        <a:buChar char="•"/>
        <a:defRPr sz="2400" b="1" i="0" kern="1200" baseline="0">
          <a:solidFill>
            <a:srgbClr val="000099"/>
          </a:solidFill>
          <a:latin typeface="Helvetica"/>
          <a:ea typeface="+mn-ea"/>
          <a:cs typeface="Helvetica"/>
        </a:defRPr>
      </a:lvl2pPr>
      <a:lvl3pPr marL="684213" indent="-225425" algn="l" defTabSz="457200" rtl="0" eaLnBrk="1" latinLnBrk="0" hangingPunct="1">
        <a:spcBef>
          <a:spcPct val="20000"/>
        </a:spcBef>
        <a:buClr>
          <a:srgbClr val="CC0033"/>
        </a:buClr>
        <a:buFont typeface="Arial"/>
        <a:buChar char="•"/>
        <a:defRPr sz="2400" b="1" i="0" kern="1200">
          <a:solidFill>
            <a:srgbClr val="000099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1AEB5-DDA0-FEF2-E5E9-D6E992541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Who Are We Again?</a:t>
            </a:r>
          </a:p>
          <a:p>
            <a:r>
              <a:rPr lang="en-US" dirty="0"/>
              <a:t>A professional development program that brings teachers into the HEP research community.</a:t>
            </a:r>
          </a:p>
          <a:p>
            <a:r>
              <a:rPr lang="en-US" dirty="0"/>
              <a:t>A collaboration of centers at research groups nation- wide &amp; a national office—PIs, staff teachers, IT specialists, support staff &amp; an independent evaluator.</a:t>
            </a:r>
          </a:p>
        </p:txBody>
      </p:sp>
      <p:pic>
        <p:nvPicPr>
          <p:cNvPr id="4" name="Picture 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A9F1A042-9F09-533B-831D-00803D907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280" y="4248831"/>
            <a:ext cx="2654210" cy="19906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9239457E-7E2E-A360-AB72-FBBEC6977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12" y="4248831"/>
            <a:ext cx="2662518" cy="19867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Two people talking&#10;&#10;Description automatically generated with medium confidence">
            <a:extLst>
              <a:ext uri="{FF2B5EF4-FFF2-40B4-BE49-F238E27FC236}">
                <a16:creationId xmlns:a16="http://schemas.microsoft.com/office/drawing/2014/main" id="{03C66885-3096-802C-DF8B-7325809B98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3" r="5681"/>
          <a:stretch/>
        </p:blipFill>
        <p:spPr>
          <a:xfrm>
            <a:off x="3285888" y="4248831"/>
            <a:ext cx="2662519" cy="19867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970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1AEB5-DDA0-FEF2-E5E9-D6E992541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Who Are We Again?</a:t>
            </a:r>
          </a:p>
          <a:p>
            <a:r>
              <a:rPr lang="en-US" dirty="0"/>
              <a:t>We immerse teachers in authentic physics research.</a:t>
            </a:r>
          </a:p>
          <a:p>
            <a:r>
              <a:rPr lang="en-US" dirty="0"/>
              <a:t>We engage them in the development of instructional strategies &amp; best practice that facilitate the implementation of these principles in their classrooms.</a:t>
            </a:r>
          </a:p>
          <a:p>
            <a:r>
              <a:rPr lang="en-US" dirty="0"/>
              <a:t>We want their students to be able to explain how scientists develop knowledge.</a:t>
            </a:r>
          </a:p>
        </p:txBody>
      </p:sp>
      <p:pic>
        <p:nvPicPr>
          <p:cNvPr id="4" name="Picture 3" descr="A group of people posing for a photo in front of a windmill&#10;&#10;Description automatically generated">
            <a:extLst>
              <a:ext uri="{FF2B5EF4-FFF2-40B4-BE49-F238E27FC236}">
                <a16:creationId xmlns:a16="http://schemas.microsoft.com/office/drawing/2014/main" id="{63EA03D4-3F38-700C-6B44-C747912D7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80" y="4811141"/>
            <a:ext cx="2575426" cy="17158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D1C78A0B-4E88-F262-3751-4015A7FDD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600" y="4787517"/>
            <a:ext cx="2609692" cy="1739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few peop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92D77EA2-F1EF-8049-7A10-9F04BE8B6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039" y="4399832"/>
            <a:ext cx="2569013" cy="19267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3833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1AEB5-DDA0-FEF2-E5E9-D6E992541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Who Are We Again?</a:t>
            </a:r>
          </a:p>
          <a:p>
            <a:r>
              <a:rPr lang="en-US" dirty="0" err="1"/>
              <a:t>QuarkNet</a:t>
            </a:r>
            <a:r>
              <a:rPr lang="en-US" dirty="0"/>
              <a:t> programs include:</a:t>
            </a:r>
          </a:p>
          <a:p>
            <a:pPr marL="520700" marR="0" indent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Research Internships</a:t>
            </a:r>
          </a:p>
          <a:p>
            <a:pPr marL="520700" marR="0" indent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Professional Development Workshops</a:t>
            </a:r>
          </a:p>
          <a:p>
            <a:pPr marL="520700" marR="0" indent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and Coding Camps</a:t>
            </a:r>
          </a:p>
          <a:p>
            <a:pPr marL="520700" marR="0" indent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Activities Portfolio</a:t>
            </a:r>
          </a:p>
          <a:p>
            <a:pPr marL="520700" marR="0" indent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Cosmic Ray Studies</a:t>
            </a:r>
          </a:p>
          <a:p>
            <a:pPr marL="520700" marR="0" indent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 to Authentic HEP Experimental Data</a:t>
            </a:r>
          </a:p>
          <a:p>
            <a:pPr marL="520700" indent="0"/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Masterclasses for Students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89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Response to Recommendation: Go Team!</a:t>
            </a:r>
          </a:p>
          <a:p>
            <a:pPr algn="ctr"/>
            <a:r>
              <a:rPr lang="en-US" sz="2800" dirty="0"/>
              <a:t>We’ve gone!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0FFC92-ED2C-D59E-7385-023F0589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135" y="2829154"/>
            <a:ext cx="4806315" cy="26915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731687-650A-3E4E-35CD-E146AD5941AE}"/>
              </a:ext>
            </a:extLst>
          </p:cNvPr>
          <p:cNvSpPr txBox="1"/>
          <p:nvPr/>
        </p:nvSpPr>
        <p:spPr>
          <a:xfrm>
            <a:off x="5726430" y="6290400"/>
            <a:ext cx="29603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Bardeen, Ad Board Meeting, Jan. 2023</a:t>
            </a:r>
          </a:p>
        </p:txBody>
      </p:sp>
    </p:spTree>
    <p:extLst>
      <p:ext uri="{BB962C8B-B14F-4D97-AF65-F5344CB8AC3E}">
        <p14:creationId xmlns:p14="http://schemas.microsoft.com/office/powerpoint/2010/main" val="1808255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150</Words>
  <Application>Microsoft Macintosh PowerPoint</Application>
  <PresentationFormat>On-screen Show (4:3)</PresentationFormat>
  <Paragraphs>20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Fermilab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does this go?</dc:title>
  <dc:creator>Marge Bardeen</dc:creator>
  <cp:lastModifiedBy>Marjorie Bardeen</cp:lastModifiedBy>
  <cp:revision>66</cp:revision>
  <dcterms:created xsi:type="dcterms:W3CDTF">2012-03-16T12:43:17Z</dcterms:created>
  <dcterms:modified xsi:type="dcterms:W3CDTF">2023-01-25T17:15:35Z</dcterms:modified>
</cp:coreProperties>
</file>