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6" r:id="rId2"/>
    <p:sldId id="277" r:id="rId3"/>
    <p:sldId id="275" r:id="rId4"/>
    <p:sldId id="266" r:id="rId5"/>
    <p:sldId id="259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0033"/>
    <a:srgbClr val="CC0000"/>
    <a:srgbClr val="660000"/>
    <a:srgbClr val="990000"/>
    <a:srgbClr val="01E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1"/>
    <p:restoredTop sz="80272" autoAdjust="0"/>
  </p:normalViewPr>
  <p:slideViewPr>
    <p:cSldViewPr snapToGrid="0" snapToObjects="1">
      <p:cViewPr varScale="1">
        <p:scale>
          <a:sx n="92" d="100"/>
          <a:sy n="92" d="100"/>
        </p:scale>
        <p:origin x="19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7D66D6A-5D50-9240-A0CA-54B8428690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D37B1-83D4-5E45-BFA1-20F68D600F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59CDC-A4A4-0B40-AC5A-8AF45939C8D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C13E8E-8D12-9346-AD81-3C5FD95738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A348D5-E7BF-BE4F-A671-C8664F2CE1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04E71-E8F0-D143-ADB1-2F3A7944C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59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08F4D-6103-B54D-8CFE-8642E7BB6BAE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689ED-BE96-DF48-9B84-1859274E5B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317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689ED-BE96-DF48-9B84-1859274E5B6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47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689ED-BE96-DF48-9B84-1859274E5B6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303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CCP: Deborah is outgoing chair, Marla Glover is incoming chair, Shane is a member, and Ken is a friend of the committee. QuarkNet members often provide talks and workshops in </a:t>
            </a:r>
            <a:r>
              <a:rPr lang="en-US" dirty="0" err="1"/>
              <a:t>CoCP</a:t>
            </a:r>
            <a:r>
              <a:rPr lang="en-US" dirty="0"/>
              <a:t> sessions.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689ED-BE96-DF48-9B84-1859274E5B6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86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East Asia: Hong Kong, Macao, Taiwan, Japan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689ED-BE96-DF48-9B84-1859274E5B6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21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" y="307975"/>
            <a:ext cx="8480425" cy="1279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2062" y="594483"/>
            <a:ext cx="5894738" cy="675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044771" y="4954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114800" y="2746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822325">
              <a:tabLst>
                <a:tab pos="754063" algn="l"/>
                <a:tab pos="4468813" algn="l"/>
              </a:tabLst>
              <a:defRPr/>
            </a:pPr>
            <a:r>
              <a:rPr lang="en-US" sz="1200" b="1" i="0" dirty="0">
                <a:solidFill>
                  <a:srgbClr val="CE000F"/>
                </a:solidFill>
                <a:latin typeface="Helvetica"/>
                <a:ea typeface="Helvetica" pitchFamily="-1" charset="0"/>
                <a:cs typeface="Helvetica"/>
                <a:sym typeface="Helvetica" pitchFamily="-1" charset="0"/>
              </a:rPr>
              <a:t>Helping Develop America’s Technological Workforce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605048" y="6304002"/>
            <a:ext cx="5081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99"/>
                </a:solidFill>
                <a:latin typeface="Arial"/>
                <a:cs typeface="Arial"/>
              </a:rPr>
              <a:t>Wood, Cecire, LaMee, Pasero, Roudebush, 2020 Ad Board Meeting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r" defTabSz="457200" rtl="0" eaLnBrk="1" latinLnBrk="0" hangingPunct="1">
        <a:spcBef>
          <a:spcPct val="0"/>
        </a:spcBef>
        <a:buNone/>
        <a:defRPr sz="3200" b="1" i="0" kern="1200">
          <a:solidFill>
            <a:srgbClr val="000099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Tx/>
        <a:buNone/>
        <a:defRPr sz="2400" b="1" i="0" kern="1200" baseline="0">
          <a:solidFill>
            <a:srgbClr val="000099"/>
          </a:solidFill>
          <a:latin typeface="Helvetica"/>
          <a:ea typeface="+mn-ea"/>
          <a:cs typeface="Helvetica"/>
        </a:defRPr>
      </a:lvl1pPr>
      <a:lvl2pPr marL="458788" indent="-233363" algn="l" defTabSz="457200" rtl="0" eaLnBrk="1" latinLnBrk="0" hangingPunct="1">
        <a:spcBef>
          <a:spcPct val="20000"/>
        </a:spcBef>
        <a:buClr>
          <a:srgbClr val="CC0000"/>
        </a:buClr>
        <a:buFont typeface="Arial"/>
        <a:buChar char="•"/>
        <a:defRPr sz="2400" b="1" i="0" kern="1200" baseline="0">
          <a:solidFill>
            <a:srgbClr val="000099"/>
          </a:solidFill>
          <a:latin typeface="Helvetica"/>
          <a:ea typeface="+mn-ea"/>
          <a:cs typeface="Helvetica"/>
        </a:defRPr>
      </a:lvl2pPr>
      <a:lvl3pPr marL="684213" indent="-225425" algn="l" defTabSz="457200" rtl="0" eaLnBrk="1" latinLnBrk="0" hangingPunct="1">
        <a:spcBef>
          <a:spcPct val="20000"/>
        </a:spcBef>
        <a:buClr>
          <a:srgbClr val="CC0033"/>
        </a:buClr>
        <a:buFont typeface="Arial"/>
        <a:buChar char="•"/>
        <a:defRPr sz="2400" b="1" i="0" kern="1200">
          <a:solidFill>
            <a:srgbClr val="000099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2062" y="636048"/>
            <a:ext cx="5894738" cy="675554"/>
          </a:xfrm>
        </p:spPr>
        <p:txBody>
          <a:bodyPr>
            <a:noAutofit/>
          </a:bodyPr>
          <a:lstStyle/>
          <a:p>
            <a:r>
              <a:rPr lang="en-US" dirty="0"/>
              <a:t>Diversity &amp; Inclusion </a:t>
            </a:r>
            <a:br>
              <a:rPr lang="en-US" dirty="0"/>
            </a:br>
            <a:r>
              <a:rPr lang="en-US" dirty="0"/>
              <a:t>Broader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630" y="1591216"/>
            <a:ext cx="8218170" cy="3590384"/>
          </a:xfrm>
        </p:spPr>
        <p:txBody>
          <a:bodyPr>
            <a:noAutofit/>
          </a:bodyPr>
          <a:lstStyle/>
          <a:p>
            <a:pPr marL="0" indent="0" algn="ctr">
              <a:spcAft>
                <a:spcPts val="600"/>
              </a:spcAft>
              <a:buClr>
                <a:srgbClr val="C00000"/>
              </a:buClr>
            </a:pPr>
            <a:r>
              <a:rPr lang="en-US" sz="2800" dirty="0"/>
              <a:t>Increasing Diversity</a:t>
            </a:r>
          </a:p>
          <a:p>
            <a:pPr marL="0" indent="0">
              <a:buClr>
                <a:srgbClr val="C00000"/>
              </a:buClr>
            </a:pPr>
            <a:r>
              <a:rPr lang="en-US" dirty="0"/>
              <a:t>New fellows</a:t>
            </a:r>
          </a:p>
          <a:p>
            <a:pPr marL="0" indent="0">
              <a:buClr>
                <a:srgbClr val="C00000"/>
              </a:buClr>
            </a:pPr>
            <a:r>
              <a:rPr lang="en-US" dirty="0"/>
              <a:t>Increase diversity of center teachers &amp; their students:</a:t>
            </a:r>
          </a:p>
          <a:p>
            <a:pPr marL="463550" indent="-4635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C0033"/>
                </a:solidFill>
              </a:rPr>
              <a:t>4</a:t>
            </a:r>
            <a:r>
              <a:rPr lang="en-US" dirty="0"/>
              <a:t> needs assessments, post-COVID</a:t>
            </a:r>
          </a:p>
          <a:p>
            <a:pPr marL="463550" indent="-4635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Lead teacher virtual institute – Spring 2021</a:t>
            </a:r>
          </a:p>
          <a:p>
            <a:pPr marL="0" indent="0">
              <a:buClr>
                <a:srgbClr val="C00000"/>
              </a:buClr>
            </a:pPr>
            <a:r>
              <a:rPr lang="en-US" dirty="0"/>
              <a:t>STEAM</a:t>
            </a:r>
          </a:p>
          <a:p>
            <a:pPr marL="225425" lvl="1" indent="0">
              <a:spcAft>
                <a:spcPts val="600"/>
              </a:spcAft>
              <a:buClr>
                <a:srgbClr val="C00000"/>
              </a:buClr>
              <a:buNone/>
            </a:pPr>
            <a:endParaRPr lang="en-US" dirty="0"/>
          </a:p>
          <a:p>
            <a:pPr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lvl="0" algn="ctr"/>
            <a:endParaRPr lang="en-US" sz="2800" dirty="0"/>
          </a:p>
          <a:p>
            <a:pPr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C279F0-F446-4A89-BC29-B9F427570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7553" y="3986687"/>
            <a:ext cx="1718598" cy="246662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614F2E5-3B80-4C19-879A-60E5249940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084" y="3986687"/>
            <a:ext cx="3022025" cy="219433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63473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2062" y="636048"/>
            <a:ext cx="5894738" cy="675554"/>
          </a:xfrm>
        </p:spPr>
        <p:txBody>
          <a:bodyPr>
            <a:noAutofit/>
          </a:bodyPr>
          <a:lstStyle/>
          <a:p>
            <a:r>
              <a:rPr lang="en-US" dirty="0"/>
              <a:t>Diversity &amp; Inclusion </a:t>
            </a:r>
            <a:br>
              <a:rPr lang="en-US" dirty="0"/>
            </a:br>
            <a:r>
              <a:rPr lang="en-US" dirty="0"/>
              <a:t>Broader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630" y="1591216"/>
            <a:ext cx="8218170" cy="2452689"/>
          </a:xfrm>
        </p:spPr>
        <p:txBody>
          <a:bodyPr>
            <a:noAutofit/>
          </a:bodyPr>
          <a:lstStyle/>
          <a:p>
            <a:pPr marL="0" indent="0" algn="ctr">
              <a:spcAft>
                <a:spcPts val="600"/>
              </a:spcAft>
              <a:buClr>
                <a:srgbClr val="C00000"/>
              </a:buClr>
            </a:pPr>
            <a:r>
              <a:rPr lang="en-US" sz="2800" dirty="0"/>
              <a:t>STEP UP</a:t>
            </a:r>
          </a:p>
          <a:p>
            <a:pPr marL="0" indent="0">
              <a:spcAft>
                <a:spcPts val="600"/>
              </a:spcAft>
              <a:buClr>
                <a:srgbClr val="C00000"/>
              </a:buClr>
            </a:pPr>
            <a:r>
              <a:rPr lang="en-US" dirty="0">
                <a:solidFill>
                  <a:srgbClr val="CC0033"/>
                </a:solidFill>
              </a:rPr>
              <a:t>8 </a:t>
            </a:r>
            <a:r>
              <a:rPr lang="en-US" dirty="0"/>
              <a:t>STEP UP Ambassador </a:t>
            </a:r>
            <a:r>
              <a:rPr lang="en-US" dirty="0" err="1"/>
              <a:t>QuarkNet</a:t>
            </a:r>
            <a:r>
              <a:rPr lang="en-US" dirty="0"/>
              <a:t> “Fellows”</a:t>
            </a:r>
          </a:p>
          <a:p>
            <a:pPr marL="0" indent="0">
              <a:spcAft>
                <a:spcPts val="600"/>
              </a:spcAft>
              <a:buClr>
                <a:srgbClr val="C00000"/>
              </a:buClr>
            </a:pPr>
            <a:r>
              <a:rPr lang="en-US" dirty="0"/>
              <a:t>Virtual STEP UP Fellows workshop in May</a:t>
            </a:r>
          </a:p>
          <a:p>
            <a:pPr marL="0" indent="0">
              <a:spcAft>
                <a:spcPts val="600"/>
              </a:spcAft>
              <a:buClr>
                <a:srgbClr val="C00000"/>
              </a:buClr>
            </a:pPr>
            <a:r>
              <a:rPr lang="en-US" dirty="0">
                <a:solidFill>
                  <a:srgbClr val="CC0033"/>
                </a:solidFill>
              </a:rPr>
              <a:t>5 </a:t>
            </a:r>
            <a:r>
              <a:rPr lang="en-US" dirty="0"/>
              <a:t>Virtual STEP UP workshops – </a:t>
            </a:r>
            <a:r>
              <a:rPr lang="en-US" dirty="0">
                <a:solidFill>
                  <a:srgbClr val="CC0033"/>
                </a:solidFill>
              </a:rPr>
              <a:t>35 </a:t>
            </a:r>
            <a:r>
              <a:rPr lang="en-US" dirty="0" err="1"/>
              <a:t>QuarkNet</a:t>
            </a:r>
            <a:r>
              <a:rPr lang="en-US" dirty="0"/>
              <a:t> teachers</a:t>
            </a:r>
          </a:p>
          <a:p>
            <a:pPr marL="0" indent="0">
              <a:spcAft>
                <a:spcPts val="600"/>
              </a:spcAft>
              <a:buClr>
                <a:srgbClr val="C00000"/>
              </a:buClr>
            </a:pPr>
            <a:endParaRPr lang="en-US" dirty="0"/>
          </a:p>
          <a:p>
            <a:pPr marL="0" indent="0">
              <a:spcAft>
                <a:spcPts val="600"/>
              </a:spcAft>
              <a:buClr>
                <a:srgbClr val="C00000"/>
              </a:buClr>
            </a:pPr>
            <a:endParaRPr lang="en-US" dirty="0"/>
          </a:p>
          <a:p>
            <a:pPr marL="225425" lvl="1" indent="0">
              <a:spcAft>
                <a:spcPts val="600"/>
              </a:spcAft>
              <a:buClr>
                <a:srgbClr val="C00000"/>
              </a:buClr>
              <a:buNone/>
            </a:pPr>
            <a:endParaRPr lang="en-US" dirty="0"/>
          </a:p>
          <a:p>
            <a:pPr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lvl="0" algn="ctr"/>
            <a:endParaRPr lang="en-US" sz="2800" dirty="0"/>
          </a:p>
          <a:p>
            <a:pPr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E92DEE-50F3-4EF9-A0BE-20432FF015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4134" y="3951998"/>
            <a:ext cx="3992353" cy="231151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2426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2062" y="636048"/>
            <a:ext cx="5894738" cy="675554"/>
          </a:xfrm>
        </p:spPr>
        <p:txBody>
          <a:bodyPr>
            <a:noAutofit/>
          </a:bodyPr>
          <a:lstStyle/>
          <a:p>
            <a:r>
              <a:rPr lang="en-US" dirty="0"/>
              <a:t>Diversity &amp; Inclusion </a:t>
            </a:r>
            <a:br>
              <a:rPr lang="en-US" dirty="0"/>
            </a:br>
            <a:r>
              <a:rPr lang="en-US" dirty="0"/>
              <a:t>Broader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3129"/>
            <a:ext cx="8229600" cy="4602001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Clr>
                <a:srgbClr val="C00000"/>
              </a:buClr>
            </a:pPr>
            <a:r>
              <a:rPr lang="en-US" sz="2800" dirty="0"/>
              <a:t>Professional Meetings</a:t>
            </a:r>
          </a:p>
          <a:p>
            <a:pPr marL="0" indent="0">
              <a:spcAft>
                <a:spcPts val="600"/>
              </a:spcAft>
              <a:buClr>
                <a:srgbClr val="C00000"/>
              </a:buClr>
            </a:pPr>
            <a:r>
              <a:rPr lang="en-US" dirty="0"/>
              <a:t>AAPT </a:t>
            </a:r>
          </a:p>
          <a:p>
            <a:pPr marL="463550" indent="-4635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Deborah, Ken &amp; Shane attend regularly.</a:t>
            </a:r>
          </a:p>
          <a:p>
            <a:pPr marL="463550" indent="-4635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Committee on Contemporary </a:t>
            </a:r>
          </a:p>
          <a:p>
            <a:pPr marL="0" indent="0">
              <a:buClr>
                <a:srgbClr val="C00000"/>
              </a:buClr>
            </a:pPr>
            <a:r>
              <a:rPr lang="en-US" dirty="0"/>
              <a:t>	Physics</a:t>
            </a:r>
          </a:p>
          <a:p>
            <a:pPr marL="463550" indent="-4635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Pre-AAPT workshop</a:t>
            </a:r>
          </a:p>
          <a:p>
            <a:pPr marL="0" indent="0">
              <a:spcAft>
                <a:spcPts val="600"/>
              </a:spcAft>
              <a:buClr>
                <a:srgbClr val="C00000"/>
              </a:buClr>
            </a:pPr>
            <a:r>
              <a:rPr lang="en-US" dirty="0"/>
              <a:t>APS</a:t>
            </a:r>
          </a:p>
          <a:p>
            <a:pPr marL="463550" indent="-4635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Ken attends April meeting.</a:t>
            </a:r>
          </a:p>
          <a:p>
            <a:pPr marL="463550" indent="-4635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Focus: Masterclasses</a:t>
            </a:r>
          </a:p>
          <a:p>
            <a:pPr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225425" lvl="1" indent="0">
              <a:spcAft>
                <a:spcPts val="600"/>
              </a:spcAft>
              <a:buClr>
                <a:srgbClr val="C00000"/>
              </a:buClr>
              <a:buNone/>
            </a:pPr>
            <a:endParaRPr lang="en-US" dirty="0"/>
          </a:p>
          <a:p>
            <a:pPr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lvl="0" algn="ctr"/>
            <a:endParaRPr lang="en-US" sz="2800" dirty="0"/>
          </a:p>
          <a:p>
            <a:pPr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7716A6-AB07-E04A-8A95-753F9AE0F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7548" y="3118609"/>
            <a:ext cx="3456126" cy="318872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4116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2062" y="636048"/>
            <a:ext cx="5894738" cy="675554"/>
          </a:xfrm>
        </p:spPr>
        <p:txBody>
          <a:bodyPr>
            <a:noAutofit/>
          </a:bodyPr>
          <a:lstStyle/>
          <a:p>
            <a:r>
              <a:rPr lang="en-US" dirty="0"/>
              <a:t>Diversity &amp; Inclusion </a:t>
            </a:r>
            <a:br>
              <a:rPr lang="en-US" dirty="0"/>
            </a:br>
            <a:r>
              <a:rPr lang="en-US" dirty="0"/>
              <a:t>Broader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896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Clr>
                <a:srgbClr val="CC0033"/>
              </a:buClr>
            </a:pPr>
            <a:r>
              <a:rPr lang="en-US" sz="2800" dirty="0"/>
              <a:t>International Masterclasses</a:t>
            </a:r>
            <a:endParaRPr lang="en-US" dirty="0"/>
          </a:p>
          <a:p>
            <a:pPr marL="0" indent="0">
              <a:buClr>
                <a:srgbClr val="CC0033"/>
              </a:buClr>
            </a:pPr>
            <a:r>
              <a:rPr lang="en-US" dirty="0"/>
              <a:t>TU Dresden &amp; QuarkNet coordinate IMC under IPPOG:</a:t>
            </a:r>
          </a:p>
          <a:p>
            <a:pPr marL="463550" lvl="1" indent="-452438">
              <a:buClr>
                <a:srgbClr val="CC0033"/>
              </a:buClr>
              <a:buFont typeface="Arial" charset="0"/>
              <a:buChar char="•"/>
            </a:pPr>
            <a:r>
              <a:rPr lang="en-US" dirty="0"/>
              <a:t>Normally</a:t>
            </a:r>
            <a:r>
              <a:rPr lang="en-US" dirty="0">
                <a:solidFill>
                  <a:srgbClr val="C00000"/>
                </a:solidFill>
              </a:rPr>
              <a:t> ~13,000 </a:t>
            </a:r>
            <a:r>
              <a:rPr lang="en-US" dirty="0"/>
              <a:t>students, </a:t>
            </a:r>
            <a:r>
              <a:rPr lang="en-US" dirty="0">
                <a:solidFill>
                  <a:srgbClr val="C00000"/>
                </a:solidFill>
              </a:rPr>
              <a:t>~50 </a:t>
            </a:r>
            <a:r>
              <a:rPr lang="en-US" dirty="0"/>
              <a:t>countries</a:t>
            </a:r>
          </a:p>
          <a:p>
            <a:pPr marL="463550" lvl="1" indent="-452438">
              <a:spcAft>
                <a:spcPts val="600"/>
              </a:spcAft>
              <a:buClr>
                <a:srgbClr val="CC0033"/>
              </a:buClr>
              <a:buFont typeface="Arial" charset="0"/>
              <a:buChar char="•"/>
            </a:pPr>
            <a:r>
              <a:rPr lang="en-US" dirty="0"/>
              <a:t>COVID changed 2020; challenges expected in 2021</a:t>
            </a:r>
          </a:p>
          <a:p>
            <a:pPr marL="0" indent="0">
              <a:buClr>
                <a:srgbClr val="CC0033"/>
              </a:buClr>
            </a:pPr>
            <a:r>
              <a:rPr lang="en-US" dirty="0" err="1"/>
              <a:t>QuarkNet</a:t>
            </a:r>
            <a:r>
              <a:rPr lang="en-US" dirty="0"/>
              <a:t> responsibilities:</a:t>
            </a:r>
          </a:p>
          <a:p>
            <a:pPr marL="463550" lvl="2" indent="-452438">
              <a:buFont typeface="Arial" charset="0"/>
              <a:buChar char="•"/>
            </a:pPr>
            <a:r>
              <a:rPr lang="en-US" dirty="0"/>
              <a:t>CMS &amp; Neutrino MC development</a:t>
            </a:r>
          </a:p>
          <a:p>
            <a:pPr marL="463550" lvl="2" indent="-452438">
              <a:buFont typeface="Arial" charset="0"/>
              <a:buChar char="•"/>
            </a:pPr>
            <a:r>
              <a:rPr lang="en-US" dirty="0"/>
              <a:t>Fermilab videoconferences</a:t>
            </a:r>
          </a:p>
          <a:p>
            <a:pPr marL="463550" lvl="2" indent="-452438">
              <a:buFont typeface="Arial" charset="0"/>
              <a:buChar char="•"/>
            </a:pPr>
            <a:r>
              <a:rPr lang="en-US" dirty="0"/>
              <a:t>World Wide Data Day</a:t>
            </a:r>
          </a:p>
          <a:p>
            <a:pPr marL="463550" lvl="2" indent="-452438">
              <a:buFont typeface="Arial" charset="0"/>
              <a:buChar char="•"/>
            </a:pPr>
            <a:r>
              <a:rPr lang="en-US" dirty="0"/>
              <a:t>BAMC/BAMA</a:t>
            </a:r>
          </a:p>
          <a:p>
            <a:pPr marL="334962" lvl="1" indent="0">
              <a:buClr>
                <a:srgbClr val="CC0033"/>
              </a:buClr>
              <a:buNone/>
            </a:pPr>
            <a:endParaRPr lang="en-US" dirty="0"/>
          </a:p>
        </p:txBody>
      </p:sp>
      <p:pic>
        <p:nvPicPr>
          <p:cNvPr id="4" name="Grafik 5">
            <a:extLst>
              <a:ext uri="{FF2B5EF4-FFF2-40B4-BE49-F238E27FC236}">
                <a16:creationId xmlns:a16="http://schemas.microsoft.com/office/drawing/2014/main" id="{0B6EAF4A-4633-429B-90EA-1A53455E3A8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18315" y="3643996"/>
            <a:ext cx="2754630" cy="2249614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4673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2062" y="636048"/>
            <a:ext cx="5894738" cy="675554"/>
          </a:xfrm>
        </p:spPr>
        <p:txBody>
          <a:bodyPr>
            <a:noAutofit/>
          </a:bodyPr>
          <a:lstStyle/>
          <a:p>
            <a:r>
              <a:rPr lang="en-US" dirty="0"/>
              <a:t>Diversity &amp; Inclusion </a:t>
            </a:r>
            <a:br>
              <a:rPr lang="en-US" dirty="0"/>
            </a:br>
            <a:r>
              <a:rPr lang="en-US" dirty="0"/>
              <a:t>Broader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635922" cy="4560570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Clr>
                <a:srgbClr val="CC0033"/>
              </a:buClr>
            </a:pPr>
            <a:r>
              <a:rPr lang="en-US" sz="2800" dirty="0"/>
              <a:t>International Outreach</a:t>
            </a:r>
            <a:endParaRPr lang="en-US" dirty="0"/>
          </a:p>
          <a:p>
            <a:pPr marL="0" indent="0">
              <a:buClr>
                <a:srgbClr val="CC0033"/>
              </a:buClr>
            </a:pPr>
            <a:r>
              <a:rPr lang="en-US" dirty="0"/>
              <a:t>Workshops &amp; Ongoing Work:</a:t>
            </a:r>
          </a:p>
          <a:p>
            <a:pPr marL="463550" lvl="1" indent="-452438">
              <a:buClr>
                <a:srgbClr val="CC0033"/>
              </a:buClr>
              <a:buFont typeface="Arial" charset="0"/>
              <a:buChar char="•"/>
            </a:pPr>
            <a:r>
              <a:rPr lang="en-US" dirty="0"/>
              <a:t>East Asia (</a:t>
            </a:r>
            <a:r>
              <a:rPr lang="en-US" dirty="0">
                <a:solidFill>
                  <a:srgbClr val="CC0033"/>
                </a:solidFill>
              </a:rPr>
              <a:t>4</a:t>
            </a:r>
            <a:r>
              <a:rPr lang="en-US" dirty="0"/>
              <a:t>)</a:t>
            </a:r>
          </a:p>
          <a:p>
            <a:pPr marL="463550" lvl="1" indent="-452438">
              <a:buClr>
                <a:srgbClr val="CC0033"/>
              </a:buClr>
              <a:buFont typeface="Arial" charset="0"/>
              <a:buChar char="•"/>
            </a:pPr>
            <a:r>
              <a:rPr lang="en-US" dirty="0"/>
              <a:t>IPPOG – IMC, more (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+</a:t>
            </a:r>
            <a:r>
              <a:rPr lang="en-US" dirty="0">
                <a:solidFill>
                  <a:srgbClr val="C00000"/>
                </a:solidFill>
              </a:rPr>
              <a:t>1 </a:t>
            </a:r>
            <a:r>
              <a:rPr lang="en-US" dirty="0"/>
              <a:t>virtual)</a:t>
            </a:r>
          </a:p>
          <a:p>
            <a:pPr marL="463550" lvl="1" indent="-452438">
              <a:buClr>
                <a:srgbClr val="CC0033"/>
              </a:buClr>
              <a:buFont typeface="Arial" charset="0"/>
              <a:buChar char="•"/>
            </a:pPr>
            <a:r>
              <a:rPr lang="en-US" dirty="0"/>
              <a:t>India – IMC, QN India (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)</a:t>
            </a:r>
          </a:p>
          <a:p>
            <a:pPr marL="463550" lvl="1" indent="-452438">
              <a:buClr>
                <a:srgbClr val="CC0033"/>
              </a:buClr>
              <a:buFont typeface="Arial" charset="0"/>
              <a:buChar char="•"/>
            </a:pPr>
            <a:r>
              <a:rPr lang="en-US" dirty="0"/>
              <a:t>African School of Physics (</a:t>
            </a:r>
            <a:r>
              <a:rPr lang="en-US" dirty="0">
                <a:solidFill>
                  <a:srgbClr val="C00000"/>
                </a:solidFill>
              </a:rPr>
              <a:t>1 </a:t>
            </a:r>
            <a:r>
              <a:rPr lang="en-US" dirty="0"/>
              <a:t>virtual)</a:t>
            </a:r>
          </a:p>
          <a:p>
            <a:pPr marL="0" indent="0">
              <a:buClr>
                <a:srgbClr val="CC0033"/>
              </a:buClr>
            </a:pPr>
            <a:endParaRPr lang="en-US" dirty="0"/>
          </a:p>
          <a:p>
            <a:pPr marL="0" indent="0">
              <a:buClr>
                <a:srgbClr val="CC0033"/>
              </a:buClr>
            </a:pPr>
            <a:endParaRPr lang="en-US" sz="2000" dirty="0"/>
          </a:p>
          <a:p>
            <a:pPr marL="0" indent="0">
              <a:buClr>
                <a:srgbClr val="CC0033"/>
              </a:buClr>
            </a:pPr>
            <a:r>
              <a:rPr lang="en-US" sz="2000" dirty="0"/>
              <a:t>Funding: Notre Dame International, QuarkNet, India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Diversity, Inclusion &amp; </a:t>
            </a:r>
            <a:br>
              <a:rPr lang="en-US" dirty="0"/>
            </a:br>
            <a:r>
              <a:rPr lang="en-US" dirty="0"/>
              <a:t>Broader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330" y="1597518"/>
            <a:ext cx="8093470" cy="4240530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CC0033"/>
              </a:buClr>
            </a:pPr>
            <a:r>
              <a:rPr lang="en-US" sz="2800" dirty="0"/>
              <a:t>Why International Outreach?</a:t>
            </a:r>
            <a:endParaRPr lang="en-US" dirty="0"/>
          </a:p>
          <a:p>
            <a:pPr marL="0" indent="0">
              <a:buClr>
                <a:srgbClr val="CC0033"/>
              </a:buClr>
            </a:pPr>
            <a:r>
              <a:rPr lang="en-US" dirty="0"/>
              <a:t>Benefits our teachers and students:</a:t>
            </a:r>
          </a:p>
          <a:p>
            <a:pPr marL="407988" lvl="1" indent="-396875">
              <a:buClr>
                <a:srgbClr val="CC0033"/>
              </a:buClr>
              <a:buFont typeface="Arial" charset="0"/>
              <a:buChar char="•"/>
            </a:pPr>
            <a:r>
              <a:rPr lang="en-US" dirty="0"/>
              <a:t>Bring closer to particle physics </a:t>
            </a:r>
          </a:p>
          <a:p>
            <a:pPr marL="11113" lvl="1" indent="0">
              <a:buClr>
                <a:srgbClr val="CC0033"/>
              </a:buClr>
              <a:buNone/>
            </a:pPr>
            <a:r>
              <a:rPr lang="en-US" dirty="0"/>
              <a:t>     culture.</a:t>
            </a:r>
          </a:p>
          <a:p>
            <a:pPr marL="407988" lvl="1" indent="-396875">
              <a:buClr>
                <a:srgbClr val="CC0033"/>
              </a:buClr>
              <a:buFont typeface="Arial" charset="0"/>
              <a:buChar char="•"/>
            </a:pPr>
            <a:r>
              <a:rPr lang="en-US" dirty="0"/>
              <a:t>Build professionalism.</a:t>
            </a:r>
          </a:p>
          <a:p>
            <a:pPr marL="0" indent="0">
              <a:buClr>
                <a:srgbClr val="CC0033"/>
              </a:buClr>
            </a:pPr>
            <a:r>
              <a:rPr lang="en-US" dirty="0" err="1"/>
              <a:t>QuarkNet</a:t>
            </a:r>
            <a:r>
              <a:rPr lang="en-US" dirty="0"/>
              <a:t> is a good:  </a:t>
            </a:r>
          </a:p>
          <a:p>
            <a:pPr marL="407988" lvl="1" indent="-396875">
              <a:buClr>
                <a:srgbClr val="CC0033"/>
              </a:buClr>
              <a:buFont typeface="Arial" charset="0"/>
              <a:buChar char="•"/>
            </a:pPr>
            <a:r>
              <a:rPr lang="en-US" dirty="0"/>
              <a:t>Program – Spread our model.</a:t>
            </a:r>
          </a:p>
          <a:p>
            <a:pPr marL="407988" lvl="1" indent="-396875">
              <a:buClr>
                <a:srgbClr val="CC0033"/>
              </a:buClr>
              <a:buFont typeface="Arial" charset="0"/>
              <a:buChar char="•"/>
            </a:pPr>
            <a:r>
              <a:rPr lang="en-US"/>
              <a:t>Collaborator</a:t>
            </a:r>
            <a:endParaRPr lang="en-US" dirty="0"/>
          </a:p>
          <a:p>
            <a:pPr marL="407988" lvl="1" indent="-396875">
              <a:buClr>
                <a:srgbClr val="CC0033"/>
              </a:buClr>
              <a:buFont typeface="Arial" charset="0"/>
              <a:buChar char="•"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614D40-7685-460A-87EA-EF71F21CC49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2192" y="3170339"/>
            <a:ext cx="3068478" cy="2192302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7347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293</Words>
  <Application>Microsoft Office PowerPoint</Application>
  <PresentationFormat>On-screen Show (4:3)</PresentationFormat>
  <Paragraphs>66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Office Theme</vt:lpstr>
      <vt:lpstr>Diversity &amp; Inclusion  Broader Impacts</vt:lpstr>
      <vt:lpstr>Diversity &amp; Inclusion  Broader Impacts</vt:lpstr>
      <vt:lpstr>Diversity &amp; Inclusion  Broader Impacts</vt:lpstr>
      <vt:lpstr>Diversity &amp; Inclusion  Broader Impacts</vt:lpstr>
      <vt:lpstr>Diversity &amp; Inclusion  Broader Impacts</vt:lpstr>
      <vt:lpstr>Diversity, Inclusion &amp;  Broader Impacts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this go?</dc:title>
  <dc:creator>Marge Bardeen</dc:creator>
  <cp:lastModifiedBy>Shane Wood</cp:lastModifiedBy>
  <cp:revision>130</cp:revision>
  <cp:lastPrinted>2019-12-03T20:36:57Z</cp:lastPrinted>
  <dcterms:created xsi:type="dcterms:W3CDTF">2012-03-16T12:43:17Z</dcterms:created>
  <dcterms:modified xsi:type="dcterms:W3CDTF">2020-10-29T14:29:56Z</dcterms:modified>
</cp:coreProperties>
</file>