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102475" cy="9388475"/>
  <p:custDataLst>
    <p:tags r:id="rId3"/>
  </p:custDataLst>
  <p:defaultTextStyle>
    <a:defPPr>
      <a:defRPr lang="en-US"/>
    </a:defPPr>
    <a:lvl1pPr algn="l" rtl="0" fontAlgn="base">
      <a:spcBef>
        <a:spcPct val="0"/>
      </a:spcBef>
      <a:spcAft>
        <a:spcPct val="0"/>
      </a:spcAft>
      <a:defRPr sz="9100" kern="1200">
        <a:solidFill>
          <a:schemeClr val="tx1"/>
        </a:solidFill>
        <a:latin typeface="Arial"/>
        <a:ea typeface="+mn-ea"/>
        <a:cs typeface="+mn-cs"/>
      </a:defRPr>
    </a:lvl1pPr>
    <a:lvl2pPr marL="457128" algn="l" rtl="0" fontAlgn="base">
      <a:spcBef>
        <a:spcPct val="0"/>
      </a:spcBef>
      <a:spcAft>
        <a:spcPct val="0"/>
      </a:spcAft>
      <a:defRPr sz="9100" kern="1200">
        <a:solidFill>
          <a:schemeClr val="tx1"/>
        </a:solidFill>
        <a:latin typeface="Arial"/>
        <a:ea typeface="+mn-ea"/>
        <a:cs typeface="+mn-cs"/>
      </a:defRPr>
    </a:lvl2pPr>
    <a:lvl3pPr marL="914256" algn="l" rtl="0" fontAlgn="base">
      <a:spcBef>
        <a:spcPct val="0"/>
      </a:spcBef>
      <a:spcAft>
        <a:spcPct val="0"/>
      </a:spcAft>
      <a:defRPr sz="9100" kern="1200">
        <a:solidFill>
          <a:schemeClr val="tx1"/>
        </a:solidFill>
        <a:latin typeface="Arial"/>
        <a:ea typeface="+mn-ea"/>
        <a:cs typeface="+mn-cs"/>
      </a:defRPr>
    </a:lvl3pPr>
    <a:lvl4pPr marL="1371379" algn="l" rtl="0" fontAlgn="base">
      <a:spcBef>
        <a:spcPct val="0"/>
      </a:spcBef>
      <a:spcAft>
        <a:spcPct val="0"/>
      </a:spcAft>
      <a:defRPr sz="9100" kern="1200">
        <a:solidFill>
          <a:schemeClr val="tx1"/>
        </a:solidFill>
        <a:latin typeface="Arial"/>
        <a:ea typeface="+mn-ea"/>
        <a:cs typeface="+mn-cs"/>
      </a:defRPr>
    </a:lvl4pPr>
    <a:lvl5pPr marL="1828507" algn="l" rtl="0" fontAlgn="base">
      <a:spcBef>
        <a:spcPct val="0"/>
      </a:spcBef>
      <a:spcAft>
        <a:spcPct val="0"/>
      </a:spcAft>
      <a:defRPr sz="9100" kern="1200">
        <a:solidFill>
          <a:schemeClr val="tx1"/>
        </a:solidFill>
        <a:latin typeface="Arial"/>
        <a:ea typeface="+mn-ea"/>
        <a:cs typeface="+mn-cs"/>
      </a:defRPr>
    </a:lvl5pPr>
    <a:lvl6pPr marL="2285635" algn="l" defTabSz="914256" rtl="0" eaLnBrk="1" latinLnBrk="0" hangingPunct="1">
      <a:defRPr sz="9100" kern="1200">
        <a:solidFill>
          <a:schemeClr val="tx1"/>
        </a:solidFill>
        <a:latin typeface="Arial"/>
        <a:ea typeface="+mn-ea"/>
        <a:cs typeface="+mn-cs"/>
      </a:defRPr>
    </a:lvl6pPr>
    <a:lvl7pPr marL="2742763" algn="l" defTabSz="914256" rtl="0" eaLnBrk="1" latinLnBrk="0" hangingPunct="1">
      <a:defRPr sz="9100" kern="1200">
        <a:solidFill>
          <a:schemeClr val="tx1"/>
        </a:solidFill>
        <a:latin typeface="Arial"/>
        <a:ea typeface="+mn-ea"/>
        <a:cs typeface="+mn-cs"/>
      </a:defRPr>
    </a:lvl7pPr>
    <a:lvl8pPr marL="3199886" algn="l" defTabSz="914256" rtl="0" eaLnBrk="1" latinLnBrk="0" hangingPunct="1">
      <a:defRPr sz="9100" kern="1200">
        <a:solidFill>
          <a:schemeClr val="tx1"/>
        </a:solidFill>
        <a:latin typeface="Arial"/>
        <a:ea typeface="+mn-ea"/>
        <a:cs typeface="+mn-cs"/>
      </a:defRPr>
    </a:lvl8pPr>
    <a:lvl9pPr marL="3657014" algn="l" defTabSz="914256" rtl="0" eaLnBrk="1" latinLnBrk="0" hangingPunct="1">
      <a:defRPr sz="91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8F4"/>
    <a:srgbClr val="FFCCCC"/>
    <a:srgbClr val="0066FF"/>
    <a:srgbClr val="CCECFF"/>
    <a:srgbClr val="001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17" d="100"/>
          <a:sy n="17" d="100"/>
        </p:scale>
        <p:origin x="254" y="10"/>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0%20GBN\Clubs\COLOSSAL\Technical%20Files\6703%20Files\Plateau-B124-Detector-6703-28_Mar_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0" i="0" u="none" strike="noStrike" baseline="0">
                <a:solidFill>
                  <a:srgbClr val="000000"/>
                </a:solidFill>
                <a:latin typeface="Arial"/>
                <a:ea typeface="Arial"/>
                <a:cs typeface="Arial"/>
              </a:defRPr>
            </a:pPr>
            <a:r>
              <a:rPr lang="en-US" dirty="0"/>
              <a:t>Combined Data for Counter1</a:t>
            </a:r>
          </a:p>
        </c:rich>
      </c:tx>
      <c:layout>
        <c:manualLayout>
          <c:xMode val="edge"/>
          <c:yMode val="edge"/>
          <c:x val="0.31654683533410799"/>
          <c:y val="3.7500077196232801E-2"/>
        </c:manualLayout>
      </c:layout>
      <c:overlay val="0"/>
      <c:spPr>
        <a:noFill/>
        <a:ln w="25400">
          <a:noFill/>
        </a:ln>
      </c:spPr>
    </c:title>
    <c:autoTitleDeleted val="0"/>
    <c:plotArea>
      <c:layout>
        <c:manualLayout>
          <c:layoutTarget val="inner"/>
          <c:xMode val="edge"/>
          <c:yMode val="edge"/>
          <c:x val="0.133196721311475"/>
          <c:y val="0.31176515361493801"/>
          <c:w val="0.63114754098360704"/>
          <c:h val="0.49411835667273202"/>
        </c:manualLayout>
      </c:layout>
      <c:scatterChart>
        <c:scatterStyle val="lineMarker"/>
        <c:varyColors val="0"/>
        <c:ser>
          <c:idx val="0"/>
          <c:order val="0"/>
          <c:tx>
            <c:strRef>
              <c:f>Data!$G$20</c:f>
              <c:strCache>
                <c:ptCount val="1"/>
                <c:pt idx="0">
                  <c:v>S0</c:v>
                </c:pt>
              </c:strCache>
            </c:strRef>
          </c:tx>
          <c:spPr>
            <a:ln w="38100">
              <a:solidFill>
                <a:srgbClr val="004586"/>
              </a:solidFill>
              <a:prstDash val="solid"/>
            </a:ln>
          </c:spPr>
          <c:marker>
            <c:symbol val="square"/>
            <c:size val="7"/>
            <c:spPr>
              <a:solidFill>
                <a:srgbClr val="004586"/>
              </a:solidFill>
              <a:ln>
                <a:solidFill>
                  <a:srgbClr val="004586"/>
                </a:solidFill>
                <a:prstDash val="solid"/>
              </a:ln>
            </c:spPr>
          </c:marker>
          <c:xVal>
            <c:numRef>
              <c:f>Data!$C$21:$C$38</c:f>
              <c:numCache>
                <c:formatCode>General</c:formatCode>
                <c:ptCount val="18"/>
                <c:pt idx="1">
                  <c:v>0.65600000000000003</c:v>
                </c:pt>
                <c:pt idx="2">
                  <c:v>0.66400000000000003</c:v>
                </c:pt>
                <c:pt idx="3">
                  <c:v>0.7</c:v>
                </c:pt>
                <c:pt idx="4">
                  <c:v>0.73099999999999998</c:v>
                </c:pt>
                <c:pt idx="5">
                  <c:v>0.76500000000000001</c:v>
                </c:pt>
                <c:pt idx="6">
                  <c:v>0.79100000000000004</c:v>
                </c:pt>
                <c:pt idx="7">
                  <c:v>0.79900000000000004</c:v>
                </c:pt>
                <c:pt idx="8">
                  <c:v>0.81599999999999995</c:v>
                </c:pt>
                <c:pt idx="9">
                  <c:v>0.82899999999999996</c:v>
                </c:pt>
                <c:pt idx="10">
                  <c:v>0.83899999999999997</c:v>
                </c:pt>
                <c:pt idx="11">
                  <c:v>0.85499999999999998</c:v>
                </c:pt>
                <c:pt idx="12">
                  <c:v>0.87</c:v>
                </c:pt>
                <c:pt idx="13">
                  <c:v>0.91100000000000003</c:v>
                </c:pt>
              </c:numCache>
            </c:numRef>
          </c:xVal>
          <c:yVal>
            <c:numRef>
              <c:f>Data!$G$21:$G$38</c:f>
              <c:numCache>
                <c:formatCode>General</c:formatCode>
                <c:ptCount val="18"/>
                <c:pt idx="0">
                  <c:v>0</c:v>
                </c:pt>
                <c:pt idx="1">
                  <c:v>2955</c:v>
                </c:pt>
                <c:pt idx="2">
                  <c:v>2953</c:v>
                </c:pt>
                <c:pt idx="3">
                  <c:v>2985</c:v>
                </c:pt>
                <c:pt idx="4">
                  <c:v>3021</c:v>
                </c:pt>
                <c:pt idx="5">
                  <c:v>3067</c:v>
                </c:pt>
                <c:pt idx="6">
                  <c:v>3027</c:v>
                </c:pt>
                <c:pt idx="7">
                  <c:v>2992</c:v>
                </c:pt>
                <c:pt idx="8">
                  <c:v>2913</c:v>
                </c:pt>
                <c:pt idx="9">
                  <c:v>2991</c:v>
                </c:pt>
                <c:pt idx="10">
                  <c:v>3098</c:v>
                </c:pt>
                <c:pt idx="11">
                  <c:v>3089</c:v>
                </c:pt>
                <c:pt idx="12">
                  <c:v>2942</c:v>
                </c:pt>
                <c:pt idx="13">
                  <c:v>2963</c:v>
                </c:pt>
                <c:pt idx="14">
                  <c:v>0</c:v>
                </c:pt>
                <c:pt idx="15">
                  <c:v>0</c:v>
                </c:pt>
                <c:pt idx="16">
                  <c:v>0</c:v>
                </c:pt>
                <c:pt idx="17">
                  <c:v>0</c:v>
                </c:pt>
              </c:numCache>
            </c:numRef>
          </c:yVal>
          <c:smooth val="0"/>
          <c:extLst>
            <c:ext xmlns:c16="http://schemas.microsoft.com/office/drawing/2014/chart" uri="{C3380CC4-5D6E-409C-BE32-E72D297353CC}">
              <c16:uniqueId val="{00000000-6C66-4170-B9DA-EED9EC7A5741}"/>
            </c:ext>
          </c:extLst>
        </c:ser>
        <c:ser>
          <c:idx val="1"/>
          <c:order val="1"/>
          <c:tx>
            <c:strRef>
              <c:f>Data!$I$20</c:f>
              <c:strCache>
                <c:ptCount val="1"/>
                <c:pt idx="0">
                  <c:v>S1</c:v>
                </c:pt>
              </c:strCache>
            </c:strRef>
          </c:tx>
          <c:spPr>
            <a:ln w="38100">
              <a:solidFill>
                <a:srgbClr val="FF420E"/>
              </a:solidFill>
              <a:prstDash val="solid"/>
            </a:ln>
          </c:spPr>
          <c:marker>
            <c:symbol val="diamond"/>
            <c:size val="7"/>
            <c:spPr>
              <a:solidFill>
                <a:srgbClr val="FF420E"/>
              </a:solidFill>
              <a:ln>
                <a:solidFill>
                  <a:srgbClr val="FF420E"/>
                </a:solidFill>
                <a:prstDash val="solid"/>
              </a:ln>
            </c:spPr>
          </c:marker>
          <c:xVal>
            <c:numRef>
              <c:f>Data!$C$21:$C$38</c:f>
              <c:numCache>
                <c:formatCode>General</c:formatCode>
                <c:ptCount val="18"/>
                <c:pt idx="1">
                  <c:v>0.65600000000000003</c:v>
                </c:pt>
                <c:pt idx="2">
                  <c:v>0.66400000000000003</c:v>
                </c:pt>
                <c:pt idx="3">
                  <c:v>0.7</c:v>
                </c:pt>
                <c:pt idx="4">
                  <c:v>0.73099999999999998</c:v>
                </c:pt>
                <c:pt idx="5">
                  <c:v>0.76500000000000001</c:v>
                </c:pt>
                <c:pt idx="6">
                  <c:v>0.79100000000000004</c:v>
                </c:pt>
                <c:pt idx="7">
                  <c:v>0.79900000000000004</c:v>
                </c:pt>
                <c:pt idx="8">
                  <c:v>0.81599999999999995</c:v>
                </c:pt>
                <c:pt idx="9">
                  <c:v>0.82899999999999996</c:v>
                </c:pt>
                <c:pt idx="10">
                  <c:v>0.83899999999999997</c:v>
                </c:pt>
                <c:pt idx="11">
                  <c:v>0.85499999999999998</c:v>
                </c:pt>
                <c:pt idx="12">
                  <c:v>0.87</c:v>
                </c:pt>
                <c:pt idx="13">
                  <c:v>0.91100000000000003</c:v>
                </c:pt>
              </c:numCache>
            </c:numRef>
          </c:xVal>
          <c:yVal>
            <c:numRef>
              <c:f>Data!$I$21:$I$38</c:f>
              <c:numCache>
                <c:formatCode>General</c:formatCode>
                <c:ptCount val="18"/>
                <c:pt idx="0">
                  <c:v>0</c:v>
                </c:pt>
                <c:pt idx="1">
                  <c:v>21</c:v>
                </c:pt>
                <c:pt idx="2">
                  <c:v>26</c:v>
                </c:pt>
                <c:pt idx="3">
                  <c:v>91</c:v>
                </c:pt>
                <c:pt idx="4">
                  <c:v>221</c:v>
                </c:pt>
                <c:pt idx="5">
                  <c:v>543</c:v>
                </c:pt>
                <c:pt idx="6">
                  <c:v>803</c:v>
                </c:pt>
                <c:pt idx="7">
                  <c:v>931</c:v>
                </c:pt>
                <c:pt idx="8">
                  <c:v>939</c:v>
                </c:pt>
                <c:pt idx="9">
                  <c:v>1055</c:v>
                </c:pt>
                <c:pt idx="10">
                  <c:v>1165</c:v>
                </c:pt>
                <c:pt idx="11">
                  <c:v>1349</c:v>
                </c:pt>
                <c:pt idx="12">
                  <c:v>1898</c:v>
                </c:pt>
                <c:pt idx="13">
                  <c:v>2507</c:v>
                </c:pt>
                <c:pt idx="14">
                  <c:v>0</c:v>
                </c:pt>
                <c:pt idx="15">
                  <c:v>0</c:v>
                </c:pt>
                <c:pt idx="16">
                  <c:v>0</c:v>
                </c:pt>
                <c:pt idx="17">
                  <c:v>0</c:v>
                </c:pt>
              </c:numCache>
            </c:numRef>
          </c:yVal>
          <c:smooth val="0"/>
          <c:extLst>
            <c:ext xmlns:c16="http://schemas.microsoft.com/office/drawing/2014/chart" uri="{C3380CC4-5D6E-409C-BE32-E72D297353CC}">
              <c16:uniqueId val="{00000001-6C66-4170-B9DA-EED9EC7A5741}"/>
            </c:ext>
          </c:extLst>
        </c:ser>
        <c:ser>
          <c:idx val="2"/>
          <c:order val="2"/>
          <c:tx>
            <c:strRef>
              <c:f>Data!$K$58</c:f>
              <c:strCache>
                <c:ptCount val="1"/>
                <c:pt idx="0">
                  <c:v>Coincidence</c:v>
                </c:pt>
              </c:strCache>
            </c:strRef>
          </c:tx>
          <c:spPr>
            <a:ln w="38100">
              <a:solidFill>
                <a:srgbClr val="FFD320"/>
              </a:solidFill>
              <a:prstDash val="solid"/>
            </a:ln>
          </c:spPr>
          <c:marker>
            <c:symbol val="dash"/>
            <c:size val="7"/>
            <c:spPr>
              <a:noFill/>
              <a:ln>
                <a:solidFill>
                  <a:srgbClr val="FFD320"/>
                </a:solidFill>
                <a:prstDash val="solid"/>
              </a:ln>
            </c:spPr>
          </c:marker>
          <c:xVal>
            <c:numRef>
              <c:f>Data!$C$21:$C$38</c:f>
              <c:numCache>
                <c:formatCode>General</c:formatCode>
                <c:ptCount val="18"/>
                <c:pt idx="1">
                  <c:v>0.65600000000000003</c:v>
                </c:pt>
                <c:pt idx="2">
                  <c:v>0.66400000000000003</c:v>
                </c:pt>
                <c:pt idx="3">
                  <c:v>0.7</c:v>
                </c:pt>
                <c:pt idx="4">
                  <c:v>0.73099999999999998</c:v>
                </c:pt>
                <c:pt idx="5">
                  <c:v>0.76500000000000001</c:v>
                </c:pt>
                <c:pt idx="6">
                  <c:v>0.79100000000000004</c:v>
                </c:pt>
                <c:pt idx="7">
                  <c:v>0.79900000000000004</c:v>
                </c:pt>
                <c:pt idx="8">
                  <c:v>0.81599999999999995</c:v>
                </c:pt>
                <c:pt idx="9">
                  <c:v>0.82899999999999996</c:v>
                </c:pt>
                <c:pt idx="10">
                  <c:v>0.83899999999999997</c:v>
                </c:pt>
                <c:pt idx="11">
                  <c:v>0.85499999999999998</c:v>
                </c:pt>
                <c:pt idx="12">
                  <c:v>0.87</c:v>
                </c:pt>
                <c:pt idx="13">
                  <c:v>0.91100000000000003</c:v>
                </c:pt>
              </c:numCache>
            </c:numRef>
          </c:xVal>
          <c:yVal>
            <c:numRef>
              <c:f>Data!$K$21:$K$38</c:f>
              <c:numCache>
                <c:formatCode>General</c:formatCode>
                <c:ptCount val="18"/>
                <c:pt idx="0">
                  <c:v>0</c:v>
                </c:pt>
                <c:pt idx="1">
                  <c:v>10</c:v>
                </c:pt>
                <c:pt idx="2">
                  <c:v>14</c:v>
                </c:pt>
                <c:pt idx="3">
                  <c:v>41</c:v>
                </c:pt>
                <c:pt idx="4">
                  <c:v>117</c:v>
                </c:pt>
                <c:pt idx="5">
                  <c:v>331</c:v>
                </c:pt>
                <c:pt idx="6">
                  <c:v>478</c:v>
                </c:pt>
                <c:pt idx="7">
                  <c:v>533</c:v>
                </c:pt>
                <c:pt idx="8">
                  <c:v>538</c:v>
                </c:pt>
                <c:pt idx="9">
                  <c:v>521</c:v>
                </c:pt>
                <c:pt idx="10">
                  <c:v>541</c:v>
                </c:pt>
                <c:pt idx="11">
                  <c:v>556</c:v>
                </c:pt>
                <c:pt idx="12">
                  <c:v>594</c:v>
                </c:pt>
                <c:pt idx="13">
                  <c:v>534</c:v>
                </c:pt>
                <c:pt idx="14">
                  <c:v>0</c:v>
                </c:pt>
                <c:pt idx="15">
                  <c:v>0</c:v>
                </c:pt>
                <c:pt idx="16">
                  <c:v>0</c:v>
                </c:pt>
                <c:pt idx="17">
                  <c:v>0</c:v>
                </c:pt>
              </c:numCache>
            </c:numRef>
          </c:yVal>
          <c:smooth val="0"/>
          <c:extLst>
            <c:ext xmlns:c16="http://schemas.microsoft.com/office/drawing/2014/chart" uri="{C3380CC4-5D6E-409C-BE32-E72D297353CC}">
              <c16:uniqueId val="{00000002-6C66-4170-B9DA-EED9EC7A5741}"/>
            </c:ext>
          </c:extLst>
        </c:ser>
        <c:dLbls>
          <c:showLegendKey val="0"/>
          <c:showVal val="0"/>
          <c:showCatName val="0"/>
          <c:showSerName val="0"/>
          <c:showPercent val="0"/>
          <c:showBubbleSize val="0"/>
        </c:dLbls>
        <c:axId val="389828744"/>
        <c:axId val="389829136"/>
      </c:scatterChart>
      <c:valAx>
        <c:axId val="389828744"/>
        <c:scaling>
          <c:orientation val="minMax"/>
          <c:min val="0.5"/>
        </c:scaling>
        <c:delete val="0"/>
        <c:axPos val="b"/>
        <c:majorGridlines>
          <c:spPr>
            <a:ln w="3175">
              <a:solidFill>
                <a:srgbClr val="B3B3B3"/>
              </a:solidFill>
              <a:prstDash val="solid"/>
            </a:ln>
          </c:spPr>
        </c:majorGridlines>
        <c:minorGridlines>
          <c:spPr>
            <a:ln w="3175">
              <a:solidFill>
                <a:srgbClr val="B3B3B3"/>
              </a:solidFill>
              <a:prstDash val="solid"/>
            </a:ln>
          </c:spPr>
        </c:minorGridlines>
        <c:title>
          <c:tx>
            <c:rich>
              <a:bodyPr/>
              <a:lstStyle/>
              <a:p>
                <a:pPr>
                  <a:defRPr sz="900" b="0" i="0" u="none" strike="noStrike" baseline="0">
                    <a:solidFill>
                      <a:srgbClr val="000000"/>
                    </a:solidFill>
                    <a:latin typeface="Arial"/>
                    <a:ea typeface="Arial"/>
                    <a:cs typeface="Arial"/>
                  </a:defRPr>
                </a:pPr>
                <a:r>
                  <a:rPr lang="en-US"/>
                  <a:t>Counter 1 PMT Voltage (Volts)</a:t>
                </a:r>
              </a:p>
            </c:rich>
          </c:tx>
          <c:layout>
            <c:manualLayout>
              <c:xMode val="edge"/>
              <c:yMode val="edge"/>
              <c:x val="0.287769889419561"/>
              <c:y val="0.87916504554577801"/>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89829136"/>
        <c:crossesAt val="0"/>
        <c:crossBetween val="midCat"/>
      </c:valAx>
      <c:valAx>
        <c:axId val="389829136"/>
        <c:scaling>
          <c:orientation val="minMax"/>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US"/>
                  <a:t>Counts per Minute</a:t>
                </a:r>
              </a:p>
            </c:rich>
          </c:tx>
          <c:layout>
            <c:manualLayout>
              <c:xMode val="edge"/>
              <c:yMode val="edge"/>
              <c:x val="3.5971128608924E-2"/>
              <c:y val="0.345832638567238"/>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89828744"/>
        <c:crossesAt val="0"/>
        <c:crossBetween val="midCat"/>
      </c:valAx>
      <c:spPr>
        <a:solidFill>
          <a:srgbClr val="CCFFFF"/>
        </a:solidFill>
        <a:ln w="3175">
          <a:solidFill>
            <a:srgbClr val="B3B3B3"/>
          </a:solidFill>
          <a:prstDash val="solid"/>
        </a:ln>
      </c:spPr>
    </c:plotArea>
    <c:legend>
      <c:legendPos val="r"/>
      <c:layout>
        <c:manualLayout>
          <c:xMode val="edge"/>
          <c:yMode val="edge"/>
          <c:x val="0.78893442622950904"/>
          <c:y val="0.49705944109927502"/>
          <c:w val="0.20286885245901601"/>
          <c:h val="0.12941207349081399"/>
        </c:manualLayout>
      </c:layout>
      <c:overlay val="0"/>
      <c:spPr>
        <a:noFill/>
        <a:ln w="25400">
          <a:noFill/>
        </a:ln>
      </c:spPr>
      <c:txPr>
        <a:bodyPr/>
        <a:lstStyle/>
        <a:p>
          <a:pPr>
            <a:defRPr sz="675" b="0" i="0" u="none" strike="noStrike" baseline="0">
              <a:solidFill>
                <a:srgbClr val="000000"/>
              </a:solidFill>
              <a:latin typeface="Arial"/>
              <a:ea typeface="Arial"/>
              <a:cs typeface="Arial"/>
            </a:defRPr>
          </a:pPr>
          <a:endParaRPr lang="en-US"/>
        </a:p>
      </c:txPr>
    </c:legend>
    <c:plotVisOnly val="1"/>
    <c:dispBlanksAs val="span"/>
    <c:showDLblsOverMax val="0"/>
  </c:chart>
  <c:spPr>
    <a:solidFill>
      <a:srgbClr val="FFFFFF"/>
    </a:solidFill>
    <a:ln w="381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9"/>
            <a:ext cx="30724474" cy="8413752"/>
          </a:xfrm>
        </p:spPr>
        <p:txBody>
          <a:bodyPr/>
          <a:lstStyle>
            <a:defPPr>
              <a:defRPr kern="1200" smtId="4294967295"/>
            </a:defPPr>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7" y="1317626"/>
            <a:ext cx="9875837" cy="28087637"/>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7" y="1317626"/>
            <a:ext cx="29475110" cy="28087637"/>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439"/>
            <a:ext cx="37307837" cy="6537326"/>
          </a:xfrm>
        </p:spPr>
        <p:txBody>
          <a:bodyPr anchor="t"/>
          <a:lstStyle>
            <a:defPPr>
              <a:defRPr kern="1200" smtId="4294967295"/>
            </a:defPPr>
            <a:lvl1pPr algn="l">
              <a:defRPr sz="3800" b="1" cap="all"/>
            </a:lvl1pPr>
          </a:lstStyle>
          <a:p>
            <a:r>
              <a:rPr lang="en-US"/>
              <a:t>Click to edit Master title style</a:t>
            </a:r>
          </a:p>
        </p:txBody>
      </p:sp>
      <p:sp>
        <p:nvSpPr>
          <p:cNvPr id="3" name="Text Placeholder 2"/>
          <p:cNvSpPr>
            <a:spLocks noGrp="1"/>
          </p:cNvSpPr>
          <p:nvPr>
            <p:ph type="body" idx="1"/>
          </p:nvPr>
        </p:nvSpPr>
        <p:spPr>
          <a:xfrm>
            <a:off x="3467102" y="13952539"/>
            <a:ext cx="37307837" cy="7200902"/>
          </a:xfrm>
        </p:spPr>
        <p:txBody>
          <a:bodyPr anchor="b"/>
          <a:lstStyle>
            <a:defPPr>
              <a:defRPr kern="1200" smtId="4294967295"/>
            </a:defPPr>
            <a:lvl1pPr marL="0" indent="0">
              <a:buNone/>
              <a:defRPr sz="1900"/>
            </a:lvl1pPr>
            <a:lvl2pPr marL="457128" indent="0">
              <a:buNone/>
              <a:defRPr sz="1900"/>
            </a:lvl2pPr>
            <a:lvl3pPr marL="914256" indent="0">
              <a:buNone/>
              <a:defRPr sz="1400"/>
            </a:lvl3pPr>
            <a:lvl4pPr marL="1371379" indent="0">
              <a:buNone/>
              <a:defRPr sz="1400"/>
            </a:lvl4pPr>
            <a:lvl5pPr marL="1828507" indent="0">
              <a:buNone/>
              <a:defRPr sz="1400"/>
            </a:lvl5pPr>
            <a:lvl6pPr marL="2285635" indent="0">
              <a:buNone/>
              <a:defRPr sz="1400"/>
            </a:lvl6pPr>
            <a:lvl7pPr marL="2742763" indent="0">
              <a:buNone/>
              <a:defRPr sz="1400"/>
            </a:lvl7pPr>
            <a:lvl8pPr marL="3199886" indent="0">
              <a:buNone/>
              <a:defRPr sz="1400"/>
            </a:lvl8pPr>
            <a:lvl9pPr marL="365701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9" y="7680329"/>
            <a:ext cx="19675474" cy="21724939"/>
          </a:xfrm>
        </p:spPr>
        <p:txBody>
          <a:bodyPr/>
          <a:lstStyle>
            <a:defPPr>
              <a:defRPr kern="1200" smtId="4294967295"/>
            </a:defPPr>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2" y="7680329"/>
            <a:ext cx="19675474" cy="21724939"/>
          </a:xfrm>
        </p:spPr>
        <p:txBody>
          <a:bodyPr/>
          <a:lstStyle>
            <a:defPPr>
              <a:defRPr kern="1200" smtId="4294967295"/>
            </a:defPPr>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2" y="7369176"/>
            <a:ext cx="19392902" cy="3070224"/>
          </a:xfrm>
        </p:spPr>
        <p:txBody>
          <a:bodyPr anchor="b"/>
          <a:lstStyle>
            <a:defPPr>
              <a:defRPr kern="1200" smtId="4294967295"/>
            </a:defPPr>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a:t>Click to edit Master text styles</a:t>
            </a:r>
          </a:p>
        </p:txBody>
      </p:sp>
      <p:sp>
        <p:nvSpPr>
          <p:cNvPr id="4" name="Content Placeholder 3"/>
          <p:cNvSpPr>
            <a:spLocks noGrp="1"/>
          </p:cNvSpPr>
          <p:nvPr>
            <p:ph sz="half" idx="2"/>
          </p:nvPr>
        </p:nvSpPr>
        <p:spPr>
          <a:xfrm>
            <a:off x="2193922" y="10439402"/>
            <a:ext cx="19392902" cy="18965861"/>
          </a:xfrm>
        </p:spPr>
        <p:txBody>
          <a:bodyPr/>
          <a:lstStyle>
            <a:defPPr>
              <a:defRPr kern="1200" smtId="4294967295"/>
            </a:defPPr>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9" y="7369176"/>
            <a:ext cx="19400837" cy="3070224"/>
          </a:xfrm>
        </p:spPr>
        <p:txBody>
          <a:bodyPr anchor="b"/>
          <a:lstStyle>
            <a:defPPr>
              <a:defRPr kern="1200" smtId="4294967295"/>
            </a:defPPr>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a:t>Click to edit Master text styles</a:t>
            </a:r>
          </a:p>
        </p:txBody>
      </p:sp>
      <p:sp>
        <p:nvSpPr>
          <p:cNvPr id="6" name="Content Placeholder 5"/>
          <p:cNvSpPr>
            <a:spLocks noGrp="1"/>
          </p:cNvSpPr>
          <p:nvPr>
            <p:ph sz="quarter" idx="4"/>
          </p:nvPr>
        </p:nvSpPr>
        <p:spPr>
          <a:xfrm>
            <a:off x="22296439" y="10439402"/>
            <a:ext cx="19400837" cy="18965861"/>
          </a:xfrm>
        </p:spPr>
        <p:txBody>
          <a:bodyPr/>
          <a:lstStyle>
            <a:defPPr>
              <a:defRPr kern="1200" smtId="4294967295"/>
            </a:defPPr>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3"/>
            <a:ext cx="14439902" cy="5576890"/>
          </a:xfrm>
        </p:spPr>
        <p:txBody>
          <a:bodyPr anchor="b"/>
          <a:lstStyle>
            <a:defPPr>
              <a:defRPr kern="1200" smtId="4294967295"/>
            </a:defPPr>
            <a:lvl1pPr algn="l">
              <a:defRPr sz="1900" b="1"/>
            </a:lvl1pPr>
          </a:lstStyle>
          <a:p>
            <a:r>
              <a:rPr lang="en-US"/>
              <a:t>Click to edit Master title style</a:t>
            </a:r>
          </a:p>
        </p:txBody>
      </p:sp>
      <p:sp>
        <p:nvSpPr>
          <p:cNvPr id="3" name="Content Placeholder 2"/>
          <p:cNvSpPr>
            <a:spLocks noGrp="1"/>
          </p:cNvSpPr>
          <p:nvPr>
            <p:ph idx="1"/>
          </p:nvPr>
        </p:nvSpPr>
        <p:spPr>
          <a:xfrm>
            <a:off x="17160874" y="1311274"/>
            <a:ext cx="24536400" cy="28093987"/>
          </a:xfrm>
        </p:spPr>
        <p:txBody>
          <a:bodyPr/>
          <a:lstStyle>
            <a:defPPr>
              <a:defRPr kern="1200" smtId="4294967295"/>
            </a:defPPr>
            <a:lvl1pPr>
              <a:defRPr sz="3400"/>
            </a:lvl1pPr>
            <a:lvl2pPr>
              <a:defRPr sz="29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6"/>
            <a:ext cx="14439902" cy="22517102"/>
          </a:xfrm>
        </p:spPr>
        <p:txBody>
          <a:bodyPr/>
          <a:lstStyle>
            <a:defPPr>
              <a:defRPr kern="1200" smtId="4294967295"/>
            </a:defPPr>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63"/>
            <a:ext cx="26335037" cy="2720976"/>
          </a:xfrm>
        </p:spPr>
        <p:txBody>
          <a:bodyPr anchor="b"/>
          <a:lstStyle>
            <a:defPPr>
              <a:defRPr kern="1200" smtId="4294967295"/>
            </a:defPPr>
            <a:lvl1pPr algn="l">
              <a:defRPr sz="1900" b="1"/>
            </a:lvl1pPr>
          </a:lstStyle>
          <a:p>
            <a:r>
              <a:rPr lang="en-US"/>
              <a:t>Click to edit Master title style</a:t>
            </a:r>
          </a:p>
        </p:txBody>
      </p:sp>
      <p:sp>
        <p:nvSpPr>
          <p:cNvPr id="3" name="Picture Placeholder 2"/>
          <p:cNvSpPr>
            <a:spLocks noGrp="1"/>
          </p:cNvSpPr>
          <p:nvPr>
            <p:ph type="pic" idx="1"/>
          </p:nvPr>
        </p:nvSpPr>
        <p:spPr>
          <a:xfrm>
            <a:off x="8602666" y="2941637"/>
            <a:ext cx="26335037" cy="19750090"/>
          </a:xfrm>
        </p:spPr>
        <p:txBody>
          <a:bodyPr/>
          <a:lstStyle>
            <a:defPPr>
              <a:defRPr kern="1200" smtId="4294967295"/>
            </a:defPPr>
            <a:lvl1pPr marL="0" indent="0">
              <a:buNone/>
              <a:defRPr sz="3400"/>
            </a:lvl1pPr>
            <a:lvl2pPr marL="457128" indent="0">
              <a:buNone/>
              <a:defRPr sz="2900"/>
            </a:lvl2pPr>
            <a:lvl3pPr marL="914256" indent="0">
              <a:buNone/>
              <a:defRPr sz="2400"/>
            </a:lvl3pPr>
            <a:lvl4pPr marL="1371379" indent="0">
              <a:buNone/>
              <a:defRPr sz="1900"/>
            </a:lvl4pPr>
            <a:lvl5pPr marL="1828507" indent="0">
              <a:buNone/>
              <a:defRPr sz="1900"/>
            </a:lvl5pPr>
            <a:lvl6pPr marL="2285635" indent="0">
              <a:buNone/>
              <a:defRPr sz="1900"/>
            </a:lvl6pPr>
            <a:lvl7pPr marL="2742763" indent="0">
              <a:buNone/>
              <a:defRPr sz="1900"/>
            </a:lvl7pPr>
            <a:lvl8pPr marL="3199886" indent="0">
              <a:buNone/>
              <a:defRPr sz="1900"/>
            </a:lvl8pPr>
            <a:lvl9pPr marL="3657014" indent="0">
              <a:buNone/>
              <a:defRPr sz="1900"/>
            </a:lvl9pPr>
          </a:lstStyle>
          <a:p>
            <a:pPr lvl="0"/>
            <a:endParaRPr lang="en-US" noProof="0"/>
          </a:p>
        </p:txBody>
      </p:sp>
      <p:sp>
        <p:nvSpPr>
          <p:cNvPr id="4" name="Text Placeholder 3"/>
          <p:cNvSpPr>
            <a:spLocks noGrp="1"/>
          </p:cNvSpPr>
          <p:nvPr>
            <p:ph type="body" sz="half" idx="2"/>
          </p:nvPr>
        </p:nvSpPr>
        <p:spPr>
          <a:xfrm>
            <a:off x="8602666" y="25763539"/>
            <a:ext cx="26335037" cy="3862387"/>
          </a:xfrm>
        </p:spPr>
        <p:txBody>
          <a:bodyPr/>
          <a:lstStyle>
            <a:defPPr>
              <a:defRPr kern="1200" smtId="4294967295"/>
            </a:defPPr>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9" y="1317624"/>
            <a:ext cx="3950335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9" y="7680329"/>
            <a:ext cx="39503352" cy="2172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9" y="29976763"/>
            <a:ext cx="102425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t" anchorCtr="0" compatLnSpc="1">
            <a:prstTxWarp prst="textNoShape">
              <a:avLst/>
            </a:prstTxWarp>
          </a:bodyPr>
          <a:lstStyle>
            <a:defPPr>
              <a:defRPr kern="1200" smtId="4294967295"/>
            </a:defPPr>
            <a:lvl1pPr defTabSz="4701422">
              <a:defRPr sz="72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9" y="29976763"/>
            <a:ext cx="139001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t" anchorCtr="0" compatLnSpc="1">
            <a:prstTxWarp prst="textNoShape">
              <a:avLst/>
            </a:prstTxWarp>
          </a:bodyPr>
          <a:lstStyle>
            <a:defPPr>
              <a:defRPr kern="1200" smtId="4294967295"/>
            </a:defPPr>
            <a:lvl1pPr algn="ctr" defTabSz="4701422">
              <a:defRPr sz="72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9" y="29976763"/>
            <a:ext cx="102425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t" anchorCtr="0" compatLnSpc="1">
            <a:prstTxWarp prst="textNoShape">
              <a:avLst/>
            </a:prstTxWarp>
          </a:bodyPr>
          <a:lstStyle>
            <a:defPPr>
              <a:defRPr kern="1200" smtId="4294967295"/>
            </a:defPPr>
            <a:lvl1pPr algn="r" defTabSz="4701422">
              <a:defRPr sz="72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dpi="0">
          <a:blip r:embed="rId13"/>
          <a:stretch>
            <a:fillRect/>
          </a:stretch>
        </p:blipFill>
        <p:spPr>
          <a:xfrm rot="16200000">
            <a:off x="-9245601" y="16459200"/>
            <a:ext cx="15366998" cy="1562102"/>
          </a:xfrm>
          <a:prstGeom prst="rect">
            <a:avLst/>
          </a:prstGeom>
        </p:spPr>
      </p:pic>
      <p:pic>
        <p:nvPicPr>
          <p:cNvPr id="1032" name="New picture"/>
          <p:cNvPicPr/>
          <p:nvPr/>
        </p:nvPicPr>
        <p:blipFill dpi="0">
          <a:blip r:embed="rId13"/>
          <a:stretch>
            <a:fillRect/>
          </a:stretch>
        </p:blipFill>
        <p:spPr>
          <a:xfrm rot="5400000">
            <a:off x="37769803" y="16459200"/>
            <a:ext cx="15366998" cy="1562102"/>
          </a:xfrm>
          <a:prstGeom prst="rect">
            <a:avLst/>
          </a:prstGeom>
        </p:spPr>
      </p:pic>
      <p:pic>
        <p:nvPicPr>
          <p:cNvPr id="1033" name="New picture"/>
          <p:cNvPicPr/>
          <p:nvPr/>
        </p:nvPicPr>
        <p:blipFill dpi="0">
          <a:blip r:embed="rId14"/>
          <a:stretch>
            <a:fillRect/>
          </a:stretch>
        </p:blipFill>
        <p:spPr>
          <a:xfrm>
            <a:off x="57149" y="33426399"/>
            <a:ext cx="43776902" cy="2019302"/>
          </a:xfrm>
          <a:prstGeom prst="rect">
            <a:avLst/>
          </a:prstGeom>
        </p:spPr>
      </p:pic>
      <p:sp>
        <p:nvSpPr>
          <p:cNvPr id="1034" name="New shape"/>
          <p:cNvSpPr/>
          <p:nvPr/>
        </p:nvSpPr>
        <p:spPr>
          <a:xfrm>
            <a:off x="57149" y="33997903"/>
            <a:ext cx="21945600" cy="1269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defPPr>
              <a:defRPr kern="1200" smtId="4294967295"/>
            </a:defPPr>
          </a:lstStyle>
          <a:p>
            <a:pPr algn="l"/>
            <a:r>
              <a:rPr sz="6200" dirty="0">
                <a:solidFill>
                  <a:srgbClr val="808080"/>
                </a:solidFill>
              </a:rPr>
              <a:t>Template ID: bluediamonds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1422" rtl="0" eaLnBrk="0" fontAlgn="base" hangingPunct="0">
        <a:spcBef>
          <a:spcPct val="0"/>
        </a:spcBef>
        <a:spcAft>
          <a:spcPct val="0"/>
        </a:spcAft>
        <a:defRPr sz="22600">
          <a:solidFill>
            <a:schemeClr val="tx2"/>
          </a:solidFill>
          <a:latin typeface="+mj-lt"/>
          <a:ea typeface="+mj-ea"/>
          <a:cs typeface="+mj-cs"/>
        </a:defRPr>
      </a:lvl1pPr>
      <a:lvl2pPr algn="ctr" defTabSz="4701422" rtl="0" eaLnBrk="0" fontAlgn="base" hangingPunct="0">
        <a:spcBef>
          <a:spcPct val="0"/>
        </a:spcBef>
        <a:spcAft>
          <a:spcPct val="0"/>
        </a:spcAft>
        <a:defRPr sz="22600">
          <a:solidFill>
            <a:schemeClr val="tx2"/>
          </a:solidFill>
          <a:latin typeface="Arial" pitchFamily="34" charset="0"/>
        </a:defRPr>
      </a:lvl2pPr>
      <a:lvl3pPr algn="ctr" defTabSz="4701422" rtl="0" eaLnBrk="0" fontAlgn="base" hangingPunct="0">
        <a:spcBef>
          <a:spcPct val="0"/>
        </a:spcBef>
        <a:spcAft>
          <a:spcPct val="0"/>
        </a:spcAft>
        <a:defRPr sz="22600">
          <a:solidFill>
            <a:schemeClr val="tx2"/>
          </a:solidFill>
          <a:latin typeface="Arial" pitchFamily="34" charset="0"/>
        </a:defRPr>
      </a:lvl3pPr>
      <a:lvl4pPr algn="ctr" defTabSz="4701422" rtl="0" eaLnBrk="0" fontAlgn="base" hangingPunct="0">
        <a:spcBef>
          <a:spcPct val="0"/>
        </a:spcBef>
        <a:spcAft>
          <a:spcPct val="0"/>
        </a:spcAft>
        <a:defRPr sz="22600">
          <a:solidFill>
            <a:schemeClr val="tx2"/>
          </a:solidFill>
          <a:latin typeface="Arial" pitchFamily="34" charset="0"/>
        </a:defRPr>
      </a:lvl4pPr>
      <a:lvl5pPr algn="ctr" defTabSz="4701422" rtl="0" eaLnBrk="0" fontAlgn="base" hangingPunct="0">
        <a:spcBef>
          <a:spcPct val="0"/>
        </a:spcBef>
        <a:spcAft>
          <a:spcPct val="0"/>
        </a:spcAft>
        <a:defRPr sz="22600">
          <a:solidFill>
            <a:schemeClr val="tx2"/>
          </a:solidFill>
          <a:latin typeface="Arial" pitchFamily="34" charset="0"/>
        </a:defRPr>
      </a:lvl5pPr>
      <a:lvl6pPr marL="457128" algn="ctr" defTabSz="4701422" rtl="0" fontAlgn="base">
        <a:spcBef>
          <a:spcPct val="0"/>
        </a:spcBef>
        <a:spcAft>
          <a:spcPct val="0"/>
        </a:spcAft>
        <a:defRPr sz="22600">
          <a:solidFill>
            <a:schemeClr val="tx2"/>
          </a:solidFill>
          <a:latin typeface="Arial" pitchFamily="34" charset="0"/>
        </a:defRPr>
      </a:lvl6pPr>
      <a:lvl7pPr marL="914256" algn="ctr" defTabSz="4701422" rtl="0" fontAlgn="base">
        <a:spcBef>
          <a:spcPct val="0"/>
        </a:spcBef>
        <a:spcAft>
          <a:spcPct val="0"/>
        </a:spcAft>
        <a:defRPr sz="22600">
          <a:solidFill>
            <a:schemeClr val="tx2"/>
          </a:solidFill>
          <a:latin typeface="Arial" pitchFamily="34" charset="0"/>
        </a:defRPr>
      </a:lvl7pPr>
      <a:lvl8pPr marL="1371379" algn="ctr" defTabSz="4701422" rtl="0" fontAlgn="base">
        <a:spcBef>
          <a:spcPct val="0"/>
        </a:spcBef>
        <a:spcAft>
          <a:spcPct val="0"/>
        </a:spcAft>
        <a:defRPr sz="22600">
          <a:solidFill>
            <a:schemeClr val="tx2"/>
          </a:solidFill>
          <a:latin typeface="Arial" pitchFamily="34" charset="0"/>
        </a:defRPr>
      </a:lvl8pPr>
      <a:lvl9pPr marL="1828507" algn="ctr" defTabSz="4701422" rtl="0" fontAlgn="base">
        <a:spcBef>
          <a:spcPct val="0"/>
        </a:spcBef>
        <a:spcAft>
          <a:spcPct val="0"/>
        </a:spcAft>
        <a:defRPr sz="22600">
          <a:solidFill>
            <a:schemeClr val="tx2"/>
          </a:solidFill>
          <a:latin typeface="Arial" pitchFamily="34" charset="0"/>
        </a:defRPr>
      </a:lvl9pPr>
    </p:titleStyle>
    <p:bodyStyle>
      <a:defPPr>
        <a:defRPr kern="1200" smtId="4294967295"/>
      </a:defPPr>
      <a:lvl1pPr marL="1763429" indent="-1763429" algn="l" defTabSz="4701422" rtl="0" eaLnBrk="0" fontAlgn="base" hangingPunct="0">
        <a:spcBef>
          <a:spcPct val="20000"/>
        </a:spcBef>
        <a:spcAft>
          <a:spcPct val="0"/>
        </a:spcAft>
        <a:buChar char="•"/>
        <a:defRPr sz="16300">
          <a:solidFill>
            <a:schemeClr val="tx1"/>
          </a:solidFill>
          <a:latin typeface="+mn-lt"/>
          <a:ea typeface="+mn-ea"/>
          <a:cs typeface="+mn-cs"/>
        </a:defRPr>
      </a:lvl1pPr>
      <a:lvl2pPr marL="3820502" indent="-1469789" algn="l" defTabSz="4701422" rtl="0" eaLnBrk="0" fontAlgn="base" hangingPunct="0">
        <a:spcBef>
          <a:spcPct val="20000"/>
        </a:spcBef>
        <a:spcAft>
          <a:spcPct val="0"/>
        </a:spcAft>
        <a:buChar char="–"/>
        <a:defRPr sz="14400">
          <a:solidFill>
            <a:schemeClr val="tx1"/>
          </a:solidFill>
          <a:latin typeface="+mn-lt"/>
        </a:defRPr>
      </a:lvl2pPr>
      <a:lvl3pPr marL="5877571" indent="-1176149" algn="l" defTabSz="4701422" rtl="0" eaLnBrk="0" fontAlgn="base" hangingPunct="0">
        <a:spcBef>
          <a:spcPct val="20000"/>
        </a:spcBef>
        <a:spcAft>
          <a:spcPct val="0"/>
        </a:spcAft>
        <a:buChar char="•"/>
        <a:defRPr sz="12500">
          <a:solidFill>
            <a:schemeClr val="tx1"/>
          </a:solidFill>
          <a:latin typeface="+mn-lt"/>
        </a:defRPr>
      </a:lvl3pPr>
      <a:lvl4pPr marL="8228285" indent="-1176149" algn="l" defTabSz="4701422" rtl="0" eaLnBrk="0" fontAlgn="base" hangingPunct="0">
        <a:spcBef>
          <a:spcPct val="20000"/>
        </a:spcBef>
        <a:spcAft>
          <a:spcPct val="0"/>
        </a:spcAft>
        <a:buChar char="–"/>
        <a:defRPr sz="10100">
          <a:solidFill>
            <a:schemeClr val="tx1"/>
          </a:solidFill>
          <a:latin typeface="+mn-lt"/>
        </a:defRPr>
      </a:lvl4pPr>
      <a:lvl5pPr marL="10578994" indent="-1174560" algn="l" defTabSz="4701422" rtl="0" eaLnBrk="0" fontAlgn="base" hangingPunct="0">
        <a:spcBef>
          <a:spcPct val="20000"/>
        </a:spcBef>
        <a:spcAft>
          <a:spcPct val="0"/>
        </a:spcAft>
        <a:buChar char="»"/>
        <a:defRPr sz="10100">
          <a:solidFill>
            <a:schemeClr val="tx1"/>
          </a:solidFill>
          <a:latin typeface="+mn-lt"/>
        </a:defRPr>
      </a:lvl5pPr>
      <a:lvl6pPr marL="11036122" indent="-1174560" algn="l" defTabSz="4701422" rtl="0" fontAlgn="base">
        <a:spcBef>
          <a:spcPct val="20000"/>
        </a:spcBef>
        <a:spcAft>
          <a:spcPct val="0"/>
        </a:spcAft>
        <a:buChar char="»"/>
        <a:defRPr sz="10100">
          <a:solidFill>
            <a:schemeClr val="tx1"/>
          </a:solidFill>
          <a:latin typeface="+mn-lt"/>
        </a:defRPr>
      </a:lvl6pPr>
      <a:lvl7pPr marL="11493250" indent="-1174560" algn="l" defTabSz="4701422" rtl="0" fontAlgn="base">
        <a:spcBef>
          <a:spcPct val="20000"/>
        </a:spcBef>
        <a:spcAft>
          <a:spcPct val="0"/>
        </a:spcAft>
        <a:buChar char="»"/>
        <a:defRPr sz="10100">
          <a:solidFill>
            <a:schemeClr val="tx1"/>
          </a:solidFill>
          <a:latin typeface="+mn-lt"/>
        </a:defRPr>
      </a:lvl7pPr>
      <a:lvl8pPr marL="11950378" indent="-1174560" algn="l" defTabSz="4701422" rtl="0" fontAlgn="base">
        <a:spcBef>
          <a:spcPct val="20000"/>
        </a:spcBef>
        <a:spcAft>
          <a:spcPct val="0"/>
        </a:spcAft>
        <a:buChar char="»"/>
        <a:defRPr sz="10100">
          <a:solidFill>
            <a:schemeClr val="tx1"/>
          </a:solidFill>
          <a:latin typeface="+mn-lt"/>
        </a:defRPr>
      </a:lvl8pPr>
      <a:lvl9pPr marL="12407501" indent="-1174560" algn="l" defTabSz="4701422" rtl="0" fontAlgn="base">
        <a:spcBef>
          <a:spcPct val="20000"/>
        </a:spcBef>
        <a:spcAft>
          <a:spcPct val="0"/>
        </a:spcAft>
        <a:buChar char="»"/>
        <a:defRPr sz="10100">
          <a:solidFill>
            <a:schemeClr val="tx1"/>
          </a:solidFill>
          <a:latin typeface="+mn-lt"/>
        </a:defRPr>
      </a:lvl9pPr>
    </p:bodyStyle>
    <p:otherStyle>
      <a:defPPr>
        <a:defRPr lang="en-US"/>
      </a:defPPr>
      <a:lvl1pPr marL="0" algn="l" defTabSz="914256" rtl="0" eaLnBrk="1" latinLnBrk="0" hangingPunct="1">
        <a:defRPr sz="1900" kern="1200">
          <a:solidFill>
            <a:schemeClr val="tx1"/>
          </a:solidFill>
          <a:latin typeface="+mn-lt"/>
          <a:ea typeface="+mn-ea"/>
          <a:cs typeface="+mn-cs"/>
        </a:defRPr>
      </a:lvl1pPr>
      <a:lvl2pPr marL="457128" algn="l" defTabSz="914256" rtl="0" eaLnBrk="1" latinLnBrk="0" hangingPunct="1">
        <a:defRPr sz="1900" kern="1200">
          <a:solidFill>
            <a:schemeClr val="tx1"/>
          </a:solidFill>
          <a:latin typeface="+mn-lt"/>
          <a:ea typeface="+mn-ea"/>
          <a:cs typeface="+mn-cs"/>
        </a:defRPr>
      </a:lvl2pPr>
      <a:lvl3pPr marL="914256" algn="l" defTabSz="914256" rtl="0" eaLnBrk="1" latinLnBrk="0" hangingPunct="1">
        <a:defRPr sz="1900" kern="1200">
          <a:solidFill>
            <a:schemeClr val="tx1"/>
          </a:solidFill>
          <a:latin typeface="+mn-lt"/>
          <a:ea typeface="+mn-ea"/>
          <a:cs typeface="+mn-cs"/>
        </a:defRPr>
      </a:lvl3pPr>
      <a:lvl4pPr marL="1371379" algn="l" defTabSz="914256" rtl="0" eaLnBrk="1" latinLnBrk="0" hangingPunct="1">
        <a:defRPr sz="1900" kern="1200">
          <a:solidFill>
            <a:schemeClr val="tx1"/>
          </a:solidFill>
          <a:latin typeface="+mn-lt"/>
          <a:ea typeface="+mn-ea"/>
          <a:cs typeface="+mn-cs"/>
        </a:defRPr>
      </a:lvl4pPr>
      <a:lvl5pPr marL="1828507" algn="l" defTabSz="914256" rtl="0" eaLnBrk="1" latinLnBrk="0" hangingPunct="1">
        <a:defRPr sz="1900" kern="1200">
          <a:solidFill>
            <a:schemeClr val="tx1"/>
          </a:solidFill>
          <a:latin typeface="+mn-lt"/>
          <a:ea typeface="+mn-ea"/>
          <a:cs typeface="+mn-cs"/>
        </a:defRPr>
      </a:lvl5pPr>
      <a:lvl6pPr marL="2285635" algn="l" defTabSz="914256" rtl="0" eaLnBrk="1" latinLnBrk="0" hangingPunct="1">
        <a:defRPr sz="1900" kern="1200">
          <a:solidFill>
            <a:schemeClr val="tx1"/>
          </a:solidFill>
          <a:latin typeface="+mn-lt"/>
          <a:ea typeface="+mn-ea"/>
          <a:cs typeface="+mn-cs"/>
        </a:defRPr>
      </a:lvl6pPr>
      <a:lvl7pPr marL="2742763" algn="l" defTabSz="914256" rtl="0" eaLnBrk="1" latinLnBrk="0" hangingPunct="1">
        <a:defRPr sz="1900" kern="1200">
          <a:solidFill>
            <a:schemeClr val="tx1"/>
          </a:solidFill>
          <a:latin typeface="+mn-lt"/>
          <a:ea typeface="+mn-ea"/>
          <a:cs typeface="+mn-cs"/>
        </a:defRPr>
      </a:lvl7pPr>
      <a:lvl8pPr marL="3199886" algn="l" defTabSz="914256" rtl="0" eaLnBrk="1" latinLnBrk="0" hangingPunct="1">
        <a:defRPr sz="1900" kern="1200">
          <a:solidFill>
            <a:schemeClr val="tx1"/>
          </a:solidFill>
          <a:latin typeface="+mn-lt"/>
          <a:ea typeface="+mn-ea"/>
          <a:cs typeface="+mn-cs"/>
        </a:defRPr>
      </a:lvl8pPr>
      <a:lvl9pPr marL="3657014" algn="l" defTabSz="91425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3.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chemeClr val="accent5">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6370" y="15620203"/>
            <a:ext cx="4514851" cy="430530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6029" y="10524365"/>
            <a:ext cx="4815542" cy="434036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6031" y="5677870"/>
            <a:ext cx="4592818" cy="3984331"/>
          </a:xfrm>
          <a:prstGeom prst="rect">
            <a:avLst/>
          </a:prstGeom>
        </p:spPr>
      </p:pic>
      <p:sp>
        <p:nvSpPr>
          <p:cNvPr id="30" name="Rectangle 27"/>
          <p:cNvSpPr>
            <a:spLocks noChangeArrowheads="1"/>
          </p:cNvSpPr>
          <p:nvPr/>
        </p:nvSpPr>
        <p:spPr bwMode="auto">
          <a:xfrm>
            <a:off x="0" y="2"/>
            <a:ext cx="43891200" cy="4089864"/>
          </a:xfrm>
          <a:prstGeom prst="rect">
            <a:avLst/>
          </a:prstGeom>
          <a:solidFill>
            <a:schemeClr val="accent6">
              <a:lumMod val="75000"/>
            </a:schemeClr>
          </a:solidFill>
          <a:ln>
            <a:noFill/>
          </a:ln>
        </p:spPr>
        <p:txBody>
          <a:bodyPr wrap="none" lIns="91426" tIns="45710" rIns="91426" bIns="45710" anchor="ctr"/>
          <a:lstStyle>
            <a:defPPr>
              <a:defRPr kern="1200" smtId="4294967295"/>
            </a:defPPr>
          </a:lstStyle>
          <a:p>
            <a:endParaRPr lang="en-US"/>
          </a:p>
        </p:txBody>
      </p:sp>
      <p:sp>
        <p:nvSpPr>
          <p:cNvPr id="32" name="Rectangle 27"/>
          <p:cNvSpPr>
            <a:spLocks noChangeArrowheads="1"/>
          </p:cNvSpPr>
          <p:nvPr/>
        </p:nvSpPr>
        <p:spPr bwMode="auto">
          <a:xfrm>
            <a:off x="0" y="56146"/>
            <a:ext cx="43891200" cy="3881558"/>
          </a:xfrm>
          <a:prstGeom prst="rect">
            <a:avLst/>
          </a:prstGeom>
          <a:gradFill>
            <a:gsLst>
              <a:gs pos="5000">
                <a:schemeClr val="accent6">
                  <a:lumMod val="75000"/>
                </a:schemeClr>
              </a:gs>
              <a:gs pos="100000">
                <a:schemeClr val="accent5">
                  <a:lumMod val="60000"/>
                  <a:lumOff val="40000"/>
                </a:schemeClr>
              </a:gs>
            </a:gsLst>
            <a:lin ang="0" scaled="1"/>
            <a:tileRect/>
          </a:gradFill>
          <a:ln>
            <a:noFill/>
          </a:ln>
        </p:spPr>
        <p:txBody>
          <a:bodyPr wrap="none" lIns="91426" tIns="45710" rIns="91426" bIns="45710" anchor="ctr"/>
          <a:lstStyle>
            <a:defPPr>
              <a:defRPr kern="1200" smtId="4294967295"/>
            </a:defPPr>
          </a:lstStyle>
          <a:p>
            <a:endParaRPr lang="en-US"/>
          </a:p>
        </p:txBody>
      </p:sp>
      <p:sp>
        <p:nvSpPr>
          <p:cNvPr id="2052" name="Rectangle 4"/>
          <p:cNvSpPr>
            <a:spLocks noChangeArrowheads="1"/>
          </p:cNvSpPr>
          <p:nvPr/>
        </p:nvSpPr>
        <p:spPr bwMode="auto">
          <a:xfrm>
            <a:off x="3765552" y="2"/>
            <a:ext cx="40125648" cy="3886200"/>
          </a:xfrm>
          <a:prstGeom prst="rect">
            <a:avLst/>
          </a:prstGeom>
          <a:noFill/>
          <a:ln>
            <a:noFill/>
          </a:ln>
        </p:spPr>
        <p:txBody>
          <a:bodyPr lIns="137136" tIns="68568" rIns="137136" bIns="68568" anchor="ctr"/>
          <a:lstStyle>
            <a:defPPr>
              <a:defRPr kern="1200" smtId="4294967295"/>
            </a:defPPr>
          </a:lstStyle>
          <a:p>
            <a:pPr defTabSz="4703011" eaLnBrk="0" hangingPunct="0">
              <a:defRPr/>
            </a:pPr>
            <a:r>
              <a:rPr lang="en-US" sz="9600" b="1" dirty="0">
                <a:solidFill>
                  <a:srgbClr val="FFFFFF"/>
                </a:solidFill>
                <a:effectLst>
                  <a:outerShdw blurRad="38100" dist="38100" dir="2700000" algn="tl">
                    <a:srgbClr val="000000"/>
                  </a:outerShdw>
                </a:effectLst>
                <a:latin typeface="Trebuchet MS" pitchFamily="34" charset="0"/>
              </a:rPr>
              <a:t>Cosmic Rays and Cosmic Ray Muon Detection</a:t>
            </a:r>
            <a:endParaRPr lang="en-US" sz="8200" dirty="0">
              <a:solidFill>
                <a:srgbClr val="001E78"/>
              </a:solidFill>
              <a:latin typeface="Trebuchet MS" pitchFamily="34" charset="0"/>
            </a:endParaRPr>
          </a:p>
          <a:p>
            <a:pPr defTabSz="4703011">
              <a:defRPr/>
            </a:pPr>
            <a:endParaRPr lang="en-US" sz="4300" i="1" dirty="0">
              <a:solidFill>
                <a:schemeClr val="bg1"/>
              </a:solidFill>
              <a:latin typeface="Trebuchet MS" pitchFamily="34" charset="0"/>
            </a:endParaRPr>
          </a:p>
        </p:txBody>
      </p:sp>
      <p:sp>
        <p:nvSpPr>
          <p:cNvPr id="2" name="Rectangle 5"/>
          <p:cNvSpPr>
            <a:spLocks noChangeArrowheads="1"/>
          </p:cNvSpPr>
          <p:nvPr/>
        </p:nvSpPr>
        <p:spPr bwMode="auto">
          <a:xfrm>
            <a:off x="374074" y="431006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latin typeface="Trebuchet MS" pitchFamily="34" charset="0"/>
                <a:sym typeface="Symbol" pitchFamily="18" charset="2"/>
              </a:rPr>
              <a:t> </a:t>
            </a:r>
            <a:r>
              <a:rPr lang="en-US" sz="5300" dirty="0">
                <a:solidFill>
                  <a:schemeClr val="bg1"/>
                </a:solidFill>
                <a:latin typeface="Trebuchet MS" pitchFamily="34" charset="0"/>
              </a:rPr>
              <a:t>Background</a:t>
            </a:r>
          </a:p>
        </p:txBody>
      </p:sp>
      <p:sp>
        <p:nvSpPr>
          <p:cNvPr id="2053" name="Text Box 6"/>
          <p:cNvSpPr txBox="1">
            <a:spLocks noChangeArrowheads="1"/>
          </p:cNvSpPr>
          <p:nvPr/>
        </p:nvSpPr>
        <p:spPr bwMode="auto">
          <a:xfrm>
            <a:off x="831278" y="5387333"/>
            <a:ext cx="9448800" cy="986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6" tIns="68568" rIns="137136" bIns="68568">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dirty="0"/>
              <a:t>Cosmic rays are primarily high-energy protons and helium nuclei.  When these particles collide with gas atoms in the upper atmosphere, an air shower is created.  The air shower consists primarily of pions that decay into muons and other particles created by the high energy collision. Since the muons carry much energy, weakly interact with the air, and have a relatively long mean lifetime, many muons are detected at Earth’s surface. </a:t>
            </a:r>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1000" dirty="0"/>
          </a:p>
          <a:p>
            <a:pPr eaLnBrk="1" hangingPunct="1"/>
            <a:r>
              <a:rPr lang="en-US" sz="1000" dirty="0"/>
              <a:t>                                                                                                                                                                         Photo: H. J. </a:t>
            </a:r>
            <a:r>
              <a:rPr lang="en-US" sz="1000" dirty="0" err="1"/>
              <a:t>Drescher</a:t>
            </a:r>
            <a:r>
              <a:rPr lang="en-US" sz="1000" dirty="0"/>
              <a:t>, </a:t>
            </a:r>
            <a:r>
              <a:rPr lang="en-US" sz="1000" dirty="0" err="1"/>
              <a:t>Universitat</a:t>
            </a:r>
            <a:r>
              <a:rPr lang="en-US" sz="1000" dirty="0"/>
              <a:t> Frankfort</a:t>
            </a:r>
          </a:p>
        </p:txBody>
      </p:sp>
      <p:sp>
        <p:nvSpPr>
          <p:cNvPr id="2054" name="Rectangle 7"/>
          <p:cNvSpPr>
            <a:spLocks noChangeArrowheads="1"/>
          </p:cNvSpPr>
          <p:nvPr/>
        </p:nvSpPr>
        <p:spPr bwMode="auto">
          <a:xfrm>
            <a:off x="611981" y="15577877"/>
            <a:ext cx="10358438" cy="782640"/>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a:solidFill>
                  <a:schemeClr val="bg1"/>
                </a:solidFill>
                <a:latin typeface="Trebuchet MS" pitchFamily="34" charset="0"/>
              </a:rPr>
              <a:t>Kinds of Measurement</a:t>
            </a:r>
          </a:p>
        </p:txBody>
      </p:sp>
      <p:sp>
        <p:nvSpPr>
          <p:cNvPr id="2056" name="Text Box 9"/>
          <p:cNvSpPr txBox="1">
            <a:spLocks noChangeArrowheads="1"/>
          </p:cNvSpPr>
          <p:nvPr/>
        </p:nvSpPr>
        <p:spPr bwMode="auto">
          <a:xfrm>
            <a:off x="831274" y="17217374"/>
            <a:ext cx="8744525" cy="903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36" tIns="68568" rIns="137136" bIns="68568">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dirty="0"/>
              <a:t>Using a setup of various scintillators (counters) for a given detector, many aspects can be studied.</a:t>
            </a:r>
          </a:p>
          <a:p>
            <a:pPr eaLnBrk="1" hangingPunct="1"/>
            <a:endParaRPr lang="en-US" sz="3400" dirty="0"/>
          </a:p>
          <a:p>
            <a:pPr eaLnBrk="1" hangingPunct="1"/>
            <a:r>
              <a:rPr lang="en-US" sz="3400" dirty="0"/>
              <a:t>Stacked configuration:</a:t>
            </a:r>
          </a:p>
          <a:p>
            <a:pPr marL="457128" indent="-457128" eaLnBrk="1" hangingPunct="1">
              <a:buFont typeface="Wingdings" panose="05000000000000000000" pitchFamily="2" charset="2"/>
              <a:buChar char="§"/>
            </a:pPr>
            <a:r>
              <a:rPr lang="en-US" sz="3400" dirty="0"/>
              <a:t>Flux</a:t>
            </a:r>
          </a:p>
          <a:p>
            <a:pPr marL="457128" indent="-457128" eaLnBrk="1" hangingPunct="1">
              <a:buFont typeface="Wingdings" panose="05000000000000000000" pitchFamily="2" charset="2"/>
              <a:buChar char="§"/>
            </a:pPr>
            <a:r>
              <a:rPr lang="en-US" sz="3400" dirty="0"/>
              <a:t>Time of Flight</a:t>
            </a:r>
          </a:p>
          <a:p>
            <a:pPr marL="457128" indent="-457128" eaLnBrk="1" hangingPunct="1">
              <a:buFont typeface="Wingdings" panose="05000000000000000000" pitchFamily="2" charset="2"/>
              <a:buChar char="§"/>
            </a:pPr>
            <a:r>
              <a:rPr lang="en-US" sz="3400" dirty="0"/>
              <a:t>Muon Lifetime</a:t>
            </a:r>
          </a:p>
          <a:p>
            <a:pPr marL="457128" indent="-457128" eaLnBrk="1" hangingPunct="1">
              <a:buFont typeface="Wingdings" panose="05000000000000000000" pitchFamily="2" charset="2"/>
              <a:buChar char="§"/>
            </a:pPr>
            <a:endParaRPr lang="en-US" sz="3400" dirty="0"/>
          </a:p>
          <a:p>
            <a:pPr marL="457128" indent="-457128" eaLnBrk="1" hangingPunct="1">
              <a:buFont typeface="Wingdings" panose="05000000000000000000" pitchFamily="2" charset="2"/>
              <a:buChar char="§"/>
            </a:pPr>
            <a:endParaRPr lang="en-US" sz="3400" dirty="0"/>
          </a:p>
          <a:p>
            <a:pPr eaLnBrk="1" hangingPunct="1"/>
            <a:r>
              <a:rPr lang="en-US" sz="3400" dirty="0"/>
              <a:t>Array configuration:</a:t>
            </a:r>
          </a:p>
          <a:p>
            <a:pPr marL="457128" indent="-457128" eaLnBrk="1" hangingPunct="1">
              <a:buFont typeface="Wingdings" panose="05000000000000000000" pitchFamily="2" charset="2"/>
              <a:buChar char="§"/>
            </a:pPr>
            <a:r>
              <a:rPr lang="en-US" sz="3400" dirty="0"/>
              <a:t>Shower study</a:t>
            </a:r>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p:txBody>
      </p:sp>
      <p:sp>
        <p:nvSpPr>
          <p:cNvPr id="2059" name="Rectangle 12"/>
          <p:cNvSpPr>
            <a:spLocks noChangeArrowheads="1"/>
          </p:cNvSpPr>
          <p:nvPr/>
        </p:nvSpPr>
        <p:spPr bwMode="auto">
          <a:xfrm>
            <a:off x="22098000" y="431006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a:solidFill>
                  <a:schemeClr val="bg1"/>
                </a:solidFill>
                <a:latin typeface="Trebuchet MS" pitchFamily="34" charset="0"/>
              </a:rPr>
              <a:t>Sample Results</a:t>
            </a:r>
          </a:p>
        </p:txBody>
      </p:sp>
      <p:sp>
        <p:nvSpPr>
          <p:cNvPr id="2061" name="Text Box 14"/>
          <p:cNvSpPr txBox="1">
            <a:spLocks noChangeArrowheads="1"/>
          </p:cNvSpPr>
          <p:nvPr/>
        </p:nvSpPr>
        <p:spPr bwMode="auto">
          <a:xfrm>
            <a:off x="22245638" y="5449383"/>
            <a:ext cx="10210800" cy="2573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b="1" dirty="0"/>
              <a:t>Blessing plots</a:t>
            </a:r>
          </a:p>
          <a:p>
            <a:pPr eaLnBrk="1" hangingPunct="1"/>
            <a:r>
              <a:rPr lang="en-US" sz="3400" dirty="0"/>
              <a:t>These plots show characteristics of the detector behavior and helps determine the validity of the data. All horizontal axes are in seconds past midnight Universal Time.</a:t>
            </a:r>
          </a:p>
          <a:p>
            <a:pPr eaLnBrk="1" hangingPunct="1"/>
            <a:endParaRPr lang="en-US" sz="3400" dirty="0"/>
          </a:p>
          <a:p>
            <a:pPr eaLnBrk="1" hangingPunct="1"/>
            <a:r>
              <a:rPr lang="en-US" sz="3400" dirty="0"/>
              <a:t>RATES</a:t>
            </a:r>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b="1" dirty="0"/>
          </a:p>
          <a:p>
            <a:pPr eaLnBrk="1" hangingPunct="1"/>
            <a:r>
              <a:rPr lang="en-US" sz="3400" dirty="0"/>
              <a:t>SATELLITES</a:t>
            </a:r>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r>
              <a:rPr lang="en-US" sz="3400" dirty="0"/>
              <a:t>VOLTAGE on DAQ</a:t>
            </a:r>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r>
              <a:rPr lang="en-US" sz="3400" dirty="0"/>
              <a:t>TEMPERATURE</a:t>
            </a:r>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r>
              <a:rPr lang="en-US" sz="3400" dirty="0"/>
              <a:t>PRESSURE</a:t>
            </a:r>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r>
              <a:rPr lang="en-US" sz="3400" dirty="0"/>
              <a:t>PERFORMANCE</a:t>
            </a:r>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p:txBody>
      </p:sp>
      <p:sp>
        <p:nvSpPr>
          <p:cNvPr id="2062" name="Rectangle 15"/>
          <p:cNvSpPr>
            <a:spLocks noChangeArrowheads="1"/>
          </p:cNvSpPr>
          <p:nvPr/>
        </p:nvSpPr>
        <p:spPr bwMode="auto">
          <a:xfrm>
            <a:off x="11236037" y="433093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a:solidFill>
                  <a:schemeClr val="bg1"/>
                </a:solidFill>
                <a:latin typeface="Trebuchet MS" pitchFamily="34" charset="0"/>
              </a:rPr>
              <a:t>Setup Specifications</a:t>
            </a:r>
          </a:p>
        </p:txBody>
      </p:sp>
      <p:sp>
        <p:nvSpPr>
          <p:cNvPr id="2063" name="Text Box 16"/>
          <p:cNvSpPr txBox="1">
            <a:spLocks noChangeArrowheads="1"/>
          </p:cNvSpPr>
          <p:nvPr/>
        </p:nvSpPr>
        <p:spPr bwMode="auto">
          <a:xfrm>
            <a:off x="11741304" y="5539066"/>
            <a:ext cx="9448800" cy="2468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b="1" dirty="0"/>
              <a:t>Plateauing</a:t>
            </a:r>
          </a:p>
          <a:p>
            <a:pPr eaLnBrk="1" hangingPunct="1"/>
            <a:r>
              <a:rPr lang="en-US" sz="3400" dirty="0"/>
              <a:t>High voltage on each photomultiplier tube must be optimized for efficient performance.</a:t>
            </a:r>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r>
              <a:rPr lang="en-US" sz="3400" b="1" dirty="0"/>
              <a:t>Time over threshold</a:t>
            </a:r>
          </a:p>
          <a:p>
            <a:pPr eaLnBrk="1" hangingPunct="1"/>
            <a:r>
              <a:rPr lang="en-US" sz="3400" dirty="0"/>
              <a:t>The photomultiplier tube sends electrical pulses to the data acquisition board.  A balance needs to be struck between too low of a threshold, which yields a noisy signal, and too high of a threshold that discards legitimate counts.</a:t>
            </a:r>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b="1" dirty="0"/>
          </a:p>
          <a:p>
            <a:pPr eaLnBrk="1" hangingPunct="1"/>
            <a:r>
              <a:rPr lang="en-US" sz="3400" b="1" dirty="0"/>
              <a:t>Gate</a:t>
            </a:r>
          </a:p>
          <a:p>
            <a:pPr eaLnBrk="1" hangingPunct="1"/>
            <a:r>
              <a:rPr lang="en-US" sz="3400" dirty="0"/>
              <a:t>The gate window is how close in time pulses must occur to cause a trigger.</a:t>
            </a:r>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b="1" dirty="0"/>
          </a:p>
          <a:p>
            <a:pPr eaLnBrk="1" hangingPunct="1"/>
            <a:endParaRPr lang="en-US" sz="3400" b="1" dirty="0"/>
          </a:p>
          <a:p>
            <a:pPr eaLnBrk="1" hangingPunct="1"/>
            <a:r>
              <a:rPr lang="en-US" sz="3400" b="1" dirty="0"/>
              <a:t>Coincidence</a:t>
            </a:r>
          </a:p>
          <a:p>
            <a:pPr eaLnBrk="1" hangingPunct="1"/>
            <a:r>
              <a:rPr lang="en-US" sz="3400" dirty="0"/>
              <a:t>To discern that counts in different channels are coming from the same event, 2-fold or higher coincidence is chosen.  This means that within a certain gate of time, at least two counters show signal.</a:t>
            </a:r>
          </a:p>
          <a:p>
            <a:pPr eaLnBrk="1" hangingPunct="1"/>
            <a:endParaRPr lang="en-US" sz="3400" dirty="0"/>
          </a:p>
        </p:txBody>
      </p:sp>
      <p:sp>
        <p:nvSpPr>
          <p:cNvPr id="2064" name="Rectangle 17"/>
          <p:cNvSpPr>
            <a:spLocks noChangeArrowheads="1"/>
          </p:cNvSpPr>
          <p:nvPr/>
        </p:nvSpPr>
        <p:spPr bwMode="auto">
          <a:xfrm>
            <a:off x="625224" y="24256731"/>
            <a:ext cx="10358438" cy="782635"/>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a:solidFill>
                  <a:schemeClr val="bg1"/>
                </a:solidFill>
                <a:latin typeface="Trebuchet MS" pitchFamily="34" charset="0"/>
              </a:rPr>
              <a:t>Factors to be Considered</a:t>
            </a:r>
          </a:p>
        </p:txBody>
      </p:sp>
      <p:sp>
        <p:nvSpPr>
          <p:cNvPr id="2065" name="Text Box 18"/>
          <p:cNvSpPr txBox="1">
            <a:spLocks noChangeArrowheads="1"/>
          </p:cNvSpPr>
          <p:nvPr/>
        </p:nvSpPr>
        <p:spPr bwMode="auto">
          <a:xfrm>
            <a:off x="625224" y="25421434"/>
            <a:ext cx="9753600" cy="480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457128" indent="-457128" eaLnBrk="1" hangingPunct="1">
              <a:buFont typeface="Wingdings" panose="05000000000000000000" pitchFamily="2" charset="2"/>
              <a:buChar char="§"/>
            </a:pPr>
            <a:r>
              <a:rPr lang="en-US" sz="3400" dirty="0"/>
              <a:t>Geometry of setup</a:t>
            </a:r>
          </a:p>
          <a:p>
            <a:pPr marL="457128" indent="-457128" eaLnBrk="1" hangingPunct="1">
              <a:buFont typeface="Wingdings" panose="05000000000000000000" pitchFamily="2" charset="2"/>
              <a:buChar char="§"/>
            </a:pPr>
            <a:r>
              <a:rPr lang="en-US" sz="3400" dirty="0"/>
              <a:t>North-South versus East-West orientation</a:t>
            </a:r>
          </a:p>
          <a:p>
            <a:pPr marL="457128" indent="-457128" eaLnBrk="1" hangingPunct="1">
              <a:buFont typeface="Wingdings" panose="05000000000000000000" pitchFamily="2" charset="2"/>
              <a:buChar char="§"/>
            </a:pPr>
            <a:r>
              <a:rPr lang="en-US" sz="3400" dirty="0"/>
              <a:t>Overlap area, separation</a:t>
            </a:r>
          </a:p>
          <a:p>
            <a:pPr marL="457128" indent="-457128" eaLnBrk="1" hangingPunct="1">
              <a:buFont typeface="Wingdings" panose="05000000000000000000" pitchFamily="2" charset="2"/>
              <a:buChar char="§"/>
            </a:pPr>
            <a:r>
              <a:rPr lang="en-US" sz="3400" dirty="0"/>
              <a:t>Zenith angle</a:t>
            </a:r>
          </a:p>
          <a:p>
            <a:pPr marL="457128" indent="-457128" eaLnBrk="1" hangingPunct="1">
              <a:buFont typeface="Wingdings" panose="05000000000000000000" pitchFamily="2" charset="2"/>
              <a:buChar char="§"/>
            </a:pPr>
            <a:r>
              <a:rPr lang="en-US" sz="3400" dirty="0"/>
              <a:t>Amount of material muons pass through</a:t>
            </a:r>
          </a:p>
          <a:p>
            <a:pPr marL="457128" indent="-457128" eaLnBrk="1" hangingPunct="1">
              <a:buFont typeface="Wingdings" panose="05000000000000000000" pitchFamily="2" charset="2"/>
              <a:buChar char="§"/>
            </a:pPr>
            <a:r>
              <a:rPr lang="en-US" sz="3400" dirty="0"/>
              <a:t>Angle of Acceptance</a:t>
            </a:r>
          </a:p>
          <a:p>
            <a:pPr marL="457128" indent="-457128" eaLnBrk="1" hangingPunct="1">
              <a:buFont typeface="Wingdings" panose="05000000000000000000" pitchFamily="2" charset="2"/>
              <a:buChar char="§"/>
            </a:pPr>
            <a:r>
              <a:rPr lang="en-US" sz="3400" dirty="0"/>
              <a:t>Latitude, longitude, altitude</a:t>
            </a:r>
          </a:p>
          <a:p>
            <a:pPr marL="457128" indent="-457128" eaLnBrk="1" hangingPunct="1">
              <a:buFont typeface="Wingdings" panose="05000000000000000000" pitchFamily="2" charset="2"/>
              <a:buChar char="§"/>
            </a:pPr>
            <a:r>
              <a:rPr lang="en-US" sz="3400" dirty="0"/>
              <a:t>Barometric pressure</a:t>
            </a:r>
          </a:p>
          <a:p>
            <a:pPr marL="457128" indent="-457128" eaLnBrk="1" hangingPunct="1">
              <a:buFont typeface="Wingdings" panose="05000000000000000000" pitchFamily="2" charset="2"/>
              <a:buChar char="§"/>
            </a:pPr>
            <a:r>
              <a:rPr lang="en-US" sz="3400" dirty="0"/>
              <a:t>Veto</a:t>
            </a:r>
          </a:p>
        </p:txBody>
      </p:sp>
      <p:sp>
        <p:nvSpPr>
          <p:cNvPr id="2066" name="Rectangle 19"/>
          <p:cNvSpPr>
            <a:spLocks noChangeArrowheads="1"/>
          </p:cNvSpPr>
          <p:nvPr/>
        </p:nvSpPr>
        <p:spPr bwMode="auto">
          <a:xfrm>
            <a:off x="33075557" y="431006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a:solidFill>
                  <a:schemeClr val="bg1"/>
                </a:solidFill>
                <a:latin typeface="Trebuchet MS" pitchFamily="34" charset="0"/>
              </a:rPr>
              <a:t>Sample Studies</a:t>
            </a:r>
          </a:p>
        </p:txBody>
      </p:sp>
      <p:sp>
        <p:nvSpPr>
          <p:cNvPr id="2067" name="Text Box 20"/>
          <p:cNvSpPr txBox="1">
            <a:spLocks noChangeArrowheads="1"/>
          </p:cNvSpPr>
          <p:nvPr/>
        </p:nvSpPr>
        <p:spPr bwMode="auto">
          <a:xfrm>
            <a:off x="33511975" y="5359097"/>
            <a:ext cx="9541022" cy="1683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b="1" dirty="0"/>
              <a:t>Flux Rate of Muons</a:t>
            </a:r>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r>
              <a:rPr lang="en-US" sz="3400" b="1" dirty="0"/>
              <a:t>Shower of Muons from a 100 </a:t>
            </a:r>
            <a:r>
              <a:rPr lang="en-US" sz="3400" b="1" dirty="0" err="1"/>
              <a:t>TeV</a:t>
            </a:r>
            <a:r>
              <a:rPr lang="en-US" sz="3400" b="1" dirty="0"/>
              <a:t> Event</a:t>
            </a:r>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r>
              <a:rPr lang="en-US" sz="3400" b="1" dirty="0"/>
              <a:t>Muon Lifetime</a:t>
            </a:r>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endParaRPr lang="en-US" sz="3400" b="1" dirty="0"/>
          </a:p>
          <a:p>
            <a:pPr eaLnBrk="1" hangingPunct="1"/>
            <a:r>
              <a:rPr lang="en-US" sz="3400" b="1" dirty="0"/>
              <a:t>Time of Flight</a:t>
            </a:r>
          </a:p>
          <a:p>
            <a:pPr eaLnBrk="1" hangingPunct="1"/>
            <a:endParaRPr lang="en-US" sz="3400" dirty="0"/>
          </a:p>
          <a:p>
            <a:pPr eaLnBrk="1" hangingPunct="1"/>
            <a:endParaRPr lang="en-US" sz="3400" dirty="0"/>
          </a:p>
        </p:txBody>
      </p:sp>
      <p:sp>
        <p:nvSpPr>
          <p:cNvPr id="2070" name="Rectangle 23"/>
          <p:cNvSpPr>
            <a:spLocks noChangeArrowheads="1"/>
          </p:cNvSpPr>
          <p:nvPr/>
        </p:nvSpPr>
        <p:spPr bwMode="auto">
          <a:xfrm>
            <a:off x="33075557" y="2854166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err="1">
                <a:solidFill>
                  <a:schemeClr val="bg1"/>
                </a:solidFill>
                <a:sym typeface="Symbol" pitchFamily="18" charset="2"/>
              </a:rPr>
              <a:t></a:t>
            </a:r>
            <a:r>
              <a:rPr lang="en-US" sz="4800" dirty="0"/>
              <a:t> </a:t>
            </a:r>
            <a:r>
              <a:rPr lang="en-US" sz="5300" dirty="0">
                <a:solidFill>
                  <a:schemeClr val="bg1"/>
                </a:solidFill>
                <a:latin typeface="Trebuchet MS" pitchFamily="34" charset="0"/>
              </a:rPr>
              <a:t>Acknowledgements</a:t>
            </a:r>
          </a:p>
        </p:txBody>
      </p:sp>
      <p:sp>
        <p:nvSpPr>
          <p:cNvPr id="2071" name="Text Box 24"/>
          <p:cNvSpPr txBox="1">
            <a:spLocks noChangeArrowheads="1"/>
          </p:cNvSpPr>
          <p:nvPr/>
        </p:nvSpPr>
        <p:spPr bwMode="auto">
          <a:xfrm>
            <a:off x="78150091" y="60131808"/>
            <a:ext cx="5323824" cy="113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dirty="0"/>
              <a:t>Fermi National Accelerator Laboratory</a:t>
            </a:r>
          </a:p>
        </p:txBody>
      </p:sp>
      <p:grpSp>
        <p:nvGrpSpPr>
          <p:cNvPr id="29" name="Group 28"/>
          <p:cNvGrpSpPr/>
          <p:nvPr/>
        </p:nvGrpSpPr>
        <p:grpSpPr>
          <a:xfrm>
            <a:off x="-48492" y="31319789"/>
            <a:ext cx="43939694" cy="1598611"/>
            <a:chOff x="-48492" y="31702229"/>
            <a:chExt cx="49377600" cy="1216171"/>
          </a:xfrm>
        </p:grpSpPr>
        <p:sp>
          <p:nvSpPr>
            <p:cNvPr id="33" name="Rectangle 29"/>
            <p:cNvSpPr>
              <a:spLocks noChangeArrowheads="1"/>
            </p:cNvSpPr>
            <p:nvPr/>
          </p:nvSpPr>
          <p:spPr bwMode="auto">
            <a:xfrm>
              <a:off x="-48492" y="31799212"/>
              <a:ext cx="49377600" cy="1119187"/>
            </a:xfrm>
            <a:prstGeom prst="rect">
              <a:avLst/>
            </a:prstGeom>
            <a:gradFill>
              <a:gsLst>
                <a:gs pos="5000">
                  <a:schemeClr val="accent6">
                    <a:lumMod val="75000"/>
                  </a:schemeClr>
                </a:gs>
                <a:gs pos="100000">
                  <a:schemeClr val="accent5">
                    <a:lumMod val="60000"/>
                    <a:lumOff val="40000"/>
                  </a:schemeClr>
                </a:gs>
              </a:gsLst>
              <a:lin ang="0" scaled="1"/>
              <a:tileRect/>
            </a:gradFill>
            <a:ln>
              <a:noFill/>
            </a:ln>
          </p:spPr>
          <p:txBody>
            <a:bodyPr lIns="137160" tIns="68580" rIns="137160" bIns="68580" anchor="ctr"/>
            <a:lstStyle>
              <a:defPPr>
                <a:defRPr kern="1200" smtId="4294967295"/>
              </a:defPPr>
            </a:lstStyle>
            <a:p>
              <a:pPr defTabSz="4703011"/>
              <a:endParaRPr lang="en-US" dirty="0">
                <a:solidFill>
                  <a:schemeClr val="bg1"/>
                </a:solidFill>
                <a:sym typeface="Symbol" pitchFamily="18" charset="2"/>
              </a:endParaRPr>
            </a:p>
          </p:txBody>
        </p:sp>
        <p:sp>
          <p:nvSpPr>
            <p:cNvPr id="34" name="Rectangle 29"/>
            <p:cNvSpPr>
              <a:spLocks noChangeArrowheads="1"/>
            </p:cNvSpPr>
            <p:nvPr/>
          </p:nvSpPr>
          <p:spPr bwMode="auto">
            <a:xfrm>
              <a:off x="-48492" y="31702229"/>
              <a:ext cx="49377600" cy="1119187"/>
            </a:xfrm>
            <a:prstGeom prst="rect">
              <a:avLst/>
            </a:prstGeom>
            <a:noFill/>
            <a:ln>
              <a:noFill/>
            </a:ln>
          </p:spPr>
          <p:txBody>
            <a:bodyPr lIns="137160" tIns="68580" rIns="137160" bIns="68580" anchor="ctr"/>
            <a:lstStyle>
              <a:defPPr>
                <a:defRPr kern="1200" smtId="4294967295"/>
              </a:defPPr>
            </a:lstStyle>
            <a:p>
              <a:pPr defTabSz="4703011"/>
              <a:r>
                <a:rPr lang="en-US" dirty="0">
                  <a:solidFill>
                    <a:schemeClr val="bg1"/>
                  </a:solidFill>
                  <a:sym typeface="Symbol" pitchFamily="18" charset="2"/>
                </a:rPr>
                <a:t>                                    </a:t>
              </a:r>
            </a:p>
          </p:txBody>
        </p:sp>
      </p:grpSp>
      <p:pic>
        <p:nvPicPr>
          <p:cNvPr id="36" name="Picture 35"/>
          <p:cNvPicPr/>
          <p:nvPr/>
        </p:nvPicPr>
        <p:blipFill>
          <a:blip r:embed="rId5">
            <a:extLst>
              <a:ext uri="{28A0092B-C50C-407E-A947-70E740481C1C}">
                <a14:useLocalDpi xmlns:a14="http://schemas.microsoft.com/office/drawing/2010/main" val="0"/>
              </a:ext>
            </a:extLst>
          </a:blip>
          <a:stretch>
            <a:fillRect/>
          </a:stretch>
        </p:blipFill>
        <p:spPr>
          <a:xfrm>
            <a:off x="6097711" y="10760949"/>
            <a:ext cx="4051301" cy="3911602"/>
          </a:xfrm>
          <a:prstGeom prst="rect">
            <a:avLst/>
          </a:prstGeom>
        </p:spPr>
      </p:pic>
      <p:sp>
        <p:nvSpPr>
          <p:cNvPr id="39" name="Text Box 2"/>
          <p:cNvSpPr txBox="1">
            <a:spLocks noChangeArrowheads="1"/>
          </p:cNvSpPr>
          <p:nvPr/>
        </p:nvSpPr>
        <p:spPr bwMode="auto">
          <a:xfrm>
            <a:off x="8874751" y="12108658"/>
            <a:ext cx="730248" cy="400051"/>
          </a:xfrm>
          <a:prstGeom prst="rect">
            <a:avLst/>
          </a:prstGeom>
          <a:solidFill>
            <a:srgbClr val="FFFFFF"/>
          </a:solidFill>
          <a:ln w="9525">
            <a:noFill/>
            <a:miter lim="800000"/>
            <a:headEnd/>
            <a:tailEnd/>
          </a:ln>
        </p:spPr>
        <p:txBody>
          <a:bodyPr rot="0" vert="horz" wrap="square" lIns="91426" tIns="45710" rIns="91426" bIns="45710" anchor="t" anchorCtr="0">
            <a:noAutofit/>
          </a:bodyPr>
          <a:lstStyle/>
          <a:p>
            <a:pPr>
              <a:lnSpc>
                <a:spcPct val="107000"/>
              </a:lnSpc>
              <a:spcBef>
                <a:spcPts val="0"/>
              </a:spcBef>
              <a:spcAft>
                <a:spcPts val="802"/>
              </a:spcAft>
            </a:pPr>
            <a:r>
              <a:rPr lang="en-US" sz="1900" dirty="0">
                <a:latin typeface="Arial Black" panose="020B0A04020102020204" pitchFamily="34" charset="0"/>
                <a:ea typeface="Calibri" panose="020F0502020204030204" pitchFamily="34" charset="0"/>
                <a:cs typeface="Arial" panose="020B0604020202020204" pitchFamily="34" charset="0"/>
              </a:rPr>
              <a:t>gas</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6236847" y="22179519"/>
            <a:ext cx="2856259" cy="1640419"/>
          </a:xfrm>
          <a:prstGeom prst="rect">
            <a:avLst/>
          </a:prstGeom>
        </p:spPr>
      </p:pic>
      <p:pic>
        <p:nvPicPr>
          <p:cNvPr id="6" name="Picture 5"/>
          <p:cNvPicPr>
            <a:picLocks noChangeAspect="1"/>
          </p:cNvPicPr>
          <p:nvPr/>
        </p:nvPicPr>
        <p:blipFill>
          <a:blip r:embed="rId7"/>
          <a:stretch>
            <a:fillRect/>
          </a:stretch>
        </p:blipFill>
        <p:spPr>
          <a:xfrm>
            <a:off x="6257088" y="19412969"/>
            <a:ext cx="2769955" cy="2074795"/>
          </a:xfrm>
          <a:prstGeom prst="rect">
            <a:avLst/>
          </a:prstGeom>
        </p:spPr>
      </p:pic>
      <p:graphicFrame>
        <p:nvGraphicFramePr>
          <p:cNvPr id="44" name="Chart 43"/>
          <p:cNvGraphicFramePr>
            <a:graphicFrameLocks/>
          </p:cNvGraphicFramePr>
          <p:nvPr>
            <p:extLst>
              <p:ext uri="{D42A27DB-BD31-4B8C-83A1-F6EECF244321}">
                <p14:modId xmlns:p14="http://schemas.microsoft.com/office/powerpoint/2010/main" val="1262570573"/>
              </p:ext>
            </p:extLst>
          </p:nvPr>
        </p:nvGraphicFramePr>
        <p:xfrm>
          <a:off x="12589162" y="7477061"/>
          <a:ext cx="7989456" cy="4757395"/>
        </p:xfrm>
        <a:graphic>
          <a:graphicData uri="http://schemas.openxmlformats.org/drawingml/2006/chart">
            <c:chart xmlns:c="http://schemas.openxmlformats.org/drawingml/2006/chart" xmlns:r="http://schemas.openxmlformats.org/officeDocument/2006/relationships" r:id="rId8"/>
          </a:graphicData>
        </a:graphic>
      </p:graphicFrame>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25369" y="16361957"/>
            <a:ext cx="4687685" cy="2680944"/>
          </a:xfrm>
          <a:prstGeom prst="rect">
            <a:avLst/>
          </a:prstGeom>
        </p:spPr>
      </p:pic>
      <p:cxnSp>
        <p:nvCxnSpPr>
          <p:cNvPr id="10" name="Straight Connector 9"/>
          <p:cNvCxnSpPr/>
          <p:nvPr/>
        </p:nvCxnSpPr>
        <p:spPr bwMode="auto">
          <a:xfrm flipH="1" flipV="1">
            <a:off x="15295419" y="16754765"/>
            <a:ext cx="27710" cy="111532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flipH="1" flipV="1">
            <a:off x="15909780" y="16754765"/>
            <a:ext cx="27710" cy="111532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6007292" y="16754765"/>
            <a:ext cx="1847947" cy="313910"/>
          </a:xfrm>
          <a:prstGeom prst="rect">
            <a:avLst/>
          </a:prstGeom>
          <a:noFill/>
        </p:spPr>
        <p:txBody>
          <a:bodyPr wrap="square" lIns="91426" tIns="45710" rIns="91426" bIns="45710" rtlCol="0">
            <a:spAutoFit/>
          </a:bodyPr>
          <a:lstStyle/>
          <a:p>
            <a:r>
              <a:rPr lang="en-US" sz="1400" dirty="0"/>
              <a:t>Time over threshold</a:t>
            </a:r>
          </a:p>
        </p:txBody>
      </p:sp>
      <p:cxnSp>
        <p:nvCxnSpPr>
          <p:cNvPr id="15" name="Straight Arrow Connector 14"/>
          <p:cNvCxnSpPr/>
          <p:nvPr/>
        </p:nvCxnSpPr>
        <p:spPr bwMode="auto">
          <a:xfrm>
            <a:off x="15309274" y="16908653"/>
            <a:ext cx="62821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18570" y="21733999"/>
            <a:ext cx="7193381" cy="382834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43846" y="9112990"/>
            <a:ext cx="7619050" cy="277418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33125" y="12877781"/>
            <a:ext cx="7188202" cy="2286000"/>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33127" y="16047667"/>
            <a:ext cx="7283448" cy="2311402"/>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28376" y="19727873"/>
            <a:ext cx="7175501" cy="2279650"/>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783926" y="23250557"/>
            <a:ext cx="7181851" cy="2343149"/>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056929" y="26899010"/>
            <a:ext cx="4369109" cy="4369109"/>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717706" y="21335213"/>
            <a:ext cx="6577781" cy="6772392"/>
          </a:xfrm>
          <a:prstGeom prst="rect">
            <a:avLst/>
          </a:prstGeom>
        </p:spPr>
      </p:pic>
      <p:sp>
        <p:nvSpPr>
          <p:cNvPr id="27" name="Rectangle 26"/>
          <p:cNvSpPr/>
          <p:nvPr/>
        </p:nvSpPr>
        <p:spPr bwMode="auto">
          <a:xfrm>
            <a:off x="6097709" y="14206392"/>
            <a:ext cx="459120" cy="340243"/>
          </a:xfrm>
          <a:prstGeom prst="rect">
            <a:avLst/>
          </a:prstGeom>
          <a:solidFill>
            <a:schemeClr val="bg1"/>
          </a:solidFill>
          <a:ln w="9525" cap="flat" cmpd="sng" algn="ctr">
            <a:noFill/>
            <a:prstDash val="solid"/>
            <a:round/>
            <a:headEnd type="none" w="med" len="med"/>
            <a:tailEnd type="none" w="med" len="med"/>
          </a:ln>
          <a:effectLst/>
        </p:spPr>
        <p:txBody>
          <a:bodyPr vert="horz" wrap="square" lIns="91426" tIns="45710" rIns="91426" bIns="45710" numCol="1" rtlCol="0" anchor="t" anchorCtr="0" compatLnSpc="1">
            <a:prstTxWarp prst="textNoShape">
              <a:avLst/>
            </a:prstTxWarp>
          </a:bodyPr>
          <a:lstStyle/>
          <a:p>
            <a:pPr defTabSz="4701422"/>
            <a:endParaRPr lang="en-US" dirty="0">
              <a:latin typeface="Arial" pitchFamily="34" charset="0"/>
            </a:endParaRPr>
          </a:p>
        </p:txBody>
      </p:sp>
      <p:pic>
        <p:nvPicPr>
          <p:cNvPr id="1026" name="Picture 2" descr="The Standard Model of elementary particles (more schematic depiction), with the three generations of matter, gauge bosons in the fourth column, and the Higgs boson in the fift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2293" y="10811107"/>
            <a:ext cx="4084176" cy="39099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947973" y="876734"/>
            <a:ext cx="12085042" cy="2064528"/>
          </a:xfrm>
          <a:prstGeom prst="rect">
            <a:avLst/>
          </a:prstGeom>
        </p:spPr>
      </p:pic>
      <p:pic>
        <p:nvPicPr>
          <p:cNvPr id="7" name="Picture 2" descr="Related imag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966107" y="29663189"/>
            <a:ext cx="1523995" cy="10159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306327" y="29624599"/>
            <a:ext cx="7105073" cy="692477"/>
          </a:xfrm>
          <a:prstGeom prst="rect">
            <a:avLst/>
          </a:prstGeom>
          <a:noFill/>
        </p:spPr>
        <p:txBody>
          <a:bodyPr wrap="square" lIns="91426" tIns="45710" rIns="91426" bIns="45710" rtlCol="0">
            <a:spAutoFit/>
          </a:bodyPr>
          <a:lstStyle/>
          <a:p>
            <a:r>
              <a:rPr lang="en-US" sz="2900" dirty="0"/>
              <a:t>Fermi National Accelerator Laboratory</a:t>
            </a:r>
          </a:p>
          <a:p>
            <a:r>
              <a:rPr lang="en-US" sz="1000" dirty="0"/>
              <a:t>2017</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5379</TotalTime>
  <Words>415</Words>
  <Application>Microsoft Office PowerPoint</Application>
  <PresentationFormat>Custom</PresentationFormat>
  <Paragraphs>160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Trebuchet MS</vt:lpstr>
      <vt:lpstr>Wingdings</vt:lpstr>
      <vt:lpstr>Default Design</vt:lpstr>
      <vt:lpstr>PowerPoint Presentation</vt:lpstr>
    </vt:vector>
  </TitlesOfParts>
  <Manager/>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Shane Wood</cp:lastModifiedBy>
  <cp:revision>50</cp:revision>
  <cp:lastPrinted>2017-08-08T16:47:46Z</cp:lastPrinted>
  <dcterms:created xsi:type="dcterms:W3CDTF">2017-08-08T16:43:40Z</dcterms:created>
  <dcterms:modified xsi:type="dcterms:W3CDTF">2022-07-26T18:24:45Z</dcterms:modified>
  <cp:category>scientific poster PowerPoint</cp:category>
</cp:coreProperties>
</file>