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33"/>
    <a:srgbClr val="000099"/>
    <a:srgbClr val="CC0000"/>
    <a:srgbClr val="660000"/>
    <a:srgbClr val="990000"/>
    <a:srgbClr val="01E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CEB1E-F9BF-3048-892C-53893A09FE7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A50DE-5511-0D4F-8DC8-BF1BE7702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09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42900" y="307975"/>
            <a:ext cx="8480425" cy="1279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2062" y="594483"/>
            <a:ext cx="5894738" cy="675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Overall Question for 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44771" y="4954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114800" y="2746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822325">
              <a:tabLst>
                <a:tab pos="754063" algn="l"/>
                <a:tab pos="4468813" algn="l"/>
              </a:tabLst>
              <a:defRPr/>
            </a:pPr>
            <a:r>
              <a:rPr lang="en-US" sz="1200" b="1" i="0" dirty="0">
                <a:solidFill>
                  <a:srgbClr val="CE000F"/>
                </a:solidFill>
                <a:latin typeface="Helvetica"/>
                <a:ea typeface="Helvetica" pitchFamily="-1" charset="0"/>
                <a:cs typeface="Helvetica"/>
                <a:sym typeface="Helvetica" pitchFamily="-1" charset="0"/>
              </a:rPr>
              <a:t>Helping Develop America’s Technological Workforce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5500423" y="6304002"/>
            <a:ext cx="31863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99"/>
                </a:solidFill>
                <a:latin typeface="Arial"/>
                <a:cs typeface="Arial"/>
              </a:rPr>
              <a:t>Schroeder, Ad Board Meeting, Jan. 2023</a:t>
            </a:r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r" defTabSz="457200" rtl="0" eaLnBrk="1" latinLnBrk="0" hangingPunct="1">
        <a:spcBef>
          <a:spcPct val="0"/>
        </a:spcBef>
        <a:buNone/>
        <a:defRPr sz="3200" b="1" i="0" kern="1200">
          <a:solidFill>
            <a:srgbClr val="000099"/>
          </a:solidFill>
          <a:latin typeface="Helvetica"/>
          <a:ea typeface="+mj-ea"/>
          <a:cs typeface="Helvetica"/>
        </a:defRPr>
      </a:lvl1pPr>
    </p:titleStyle>
    <p:bodyStyle>
      <a:lvl1pPr marL="12700" indent="-12700" algn="l" defTabSz="457200" rtl="0" eaLnBrk="1" latinLnBrk="0" hangingPunct="1">
        <a:spcBef>
          <a:spcPts val="0"/>
        </a:spcBef>
        <a:spcAft>
          <a:spcPts val="1200"/>
        </a:spcAft>
        <a:buFontTx/>
        <a:buNone/>
        <a:tabLst/>
        <a:defRPr lang="en-US" sz="2400" b="1" i="0" kern="1200" baseline="0" smtClean="0">
          <a:solidFill>
            <a:srgbClr val="000099"/>
          </a:solidFill>
          <a:effectLst/>
          <a:latin typeface="Helvetica"/>
          <a:ea typeface="+mn-ea"/>
          <a:cs typeface="Helvetica"/>
        </a:defRPr>
      </a:lvl1pPr>
      <a:lvl2pPr marL="458788" indent="-233363" algn="l" defTabSz="457200" rtl="0" eaLnBrk="1" latinLnBrk="0" hangingPunct="1">
        <a:spcBef>
          <a:spcPct val="20000"/>
        </a:spcBef>
        <a:buClr>
          <a:srgbClr val="CC0000"/>
        </a:buClr>
        <a:buFont typeface="Arial"/>
        <a:buChar char="•"/>
        <a:defRPr sz="2400" b="1" i="0" kern="1200" baseline="0">
          <a:solidFill>
            <a:srgbClr val="000099"/>
          </a:solidFill>
          <a:latin typeface="Helvetica"/>
          <a:ea typeface="+mn-ea"/>
          <a:cs typeface="Helvetica"/>
        </a:defRPr>
      </a:lvl2pPr>
      <a:lvl3pPr marL="684213" indent="-225425" algn="l" defTabSz="457200" rtl="0" eaLnBrk="1" latinLnBrk="0" hangingPunct="1">
        <a:spcBef>
          <a:spcPct val="20000"/>
        </a:spcBef>
        <a:buClr>
          <a:srgbClr val="CC0033"/>
        </a:buClr>
        <a:buFont typeface="Arial"/>
        <a:buChar char="•"/>
        <a:defRPr sz="2400" b="1" i="0" kern="1200">
          <a:solidFill>
            <a:srgbClr val="000099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QuarkNet</a:t>
            </a:r>
            <a:r>
              <a:rPr lang="en-US" dirty="0"/>
              <a:t> &amp; Coding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6112"/>
            <a:ext cx="8229600" cy="379423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Clr>
                <a:srgbClr val="CC0033"/>
              </a:buClr>
            </a:pPr>
            <a:r>
              <a:rPr lang="en-US" sz="2800" dirty="0"/>
              <a:t>Currently, Coding is Embedded</a:t>
            </a:r>
          </a:p>
          <a:p>
            <a:pPr marL="0" indent="0">
              <a:buClr>
                <a:srgbClr val="CC0033"/>
              </a:buClr>
            </a:pPr>
            <a:r>
              <a:rPr lang="en-US" dirty="0"/>
              <a:t>Data Camp @ FNAL (</a:t>
            </a:r>
            <a:r>
              <a:rPr lang="en-US" dirty="0">
                <a:solidFill>
                  <a:srgbClr val="CC0033"/>
                </a:solidFill>
              </a:rPr>
              <a:t>24</a:t>
            </a:r>
            <a:r>
              <a:rPr lang="en-US" dirty="0"/>
              <a:t> teachers/summer)</a:t>
            </a:r>
          </a:p>
          <a:p>
            <a:pPr marL="0" indent="0">
              <a:buClr>
                <a:srgbClr val="CC0033"/>
              </a:buClr>
            </a:pPr>
            <a:r>
              <a:rPr lang="en-US" dirty="0"/>
              <a:t>Virtual Coding Camp 1 (</a:t>
            </a:r>
            <a:r>
              <a:rPr lang="en-US" dirty="0">
                <a:solidFill>
                  <a:srgbClr val="CC0033"/>
                </a:solidFill>
              </a:rPr>
              <a:t>24</a:t>
            </a:r>
            <a:r>
              <a:rPr lang="en-US" dirty="0"/>
              <a:t> teachers/summer)</a:t>
            </a:r>
          </a:p>
          <a:p>
            <a:pPr marL="0" indent="0">
              <a:buClr>
                <a:srgbClr val="CC0033"/>
              </a:buClr>
            </a:pPr>
            <a:r>
              <a:rPr lang="en-US" dirty="0"/>
              <a:t>Coding Camp 2 @ FNAL (</a:t>
            </a:r>
            <a:r>
              <a:rPr lang="en-US" dirty="0">
                <a:solidFill>
                  <a:srgbClr val="CC0033"/>
                </a:solidFill>
              </a:rPr>
              <a:t>24</a:t>
            </a:r>
            <a:r>
              <a:rPr lang="en-US" dirty="0"/>
              <a:t> teachers/summer)</a:t>
            </a:r>
          </a:p>
          <a:p>
            <a:pPr marL="0" indent="0">
              <a:buClr>
                <a:srgbClr val="CC0033"/>
              </a:buClr>
            </a:pPr>
            <a:r>
              <a:rPr lang="en-US" dirty="0"/>
              <a:t>Center workshops (</a:t>
            </a:r>
            <a:r>
              <a:rPr lang="en-US" dirty="0">
                <a:solidFill>
                  <a:srgbClr val="CC0033"/>
                </a:solidFill>
              </a:rPr>
              <a:t>~100 </a:t>
            </a:r>
            <a:r>
              <a:rPr lang="en-US" dirty="0"/>
              <a:t>teachers in 2022)</a:t>
            </a:r>
          </a:p>
          <a:p>
            <a:pPr marL="0" indent="0">
              <a:buClr>
                <a:srgbClr val="CC0033"/>
              </a:buClr>
            </a:pPr>
            <a:endParaRPr lang="en-US" dirty="0"/>
          </a:p>
          <a:p>
            <a:pPr marL="0" indent="0">
              <a:buClr>
                <a:srgbClr val="CC0033"/>
              </a:buClr>
            </a:pPr>
            <a:r>
              <a:rPr lang="en-US" dirty="0"/>
              <a:t>Partnership with IRIS-HEP funded $100k in 2022, $200k in 2023</a:t>
            </a:r>
          </a:p>
          <a:p>
            <a:pPr marL="350838" indent="-350838">
              <a:buClr>
                <a:srgbClr val="CC0033"/>
              </a:buCl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6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QuarkNet</a:t>
            </a:r>
            <a:r>
              <a:rPr lang="en-US" dirty="0"/>
              <a:t> &amp; Coding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Clr>
                <a:srgbClr val="CC0033"/>
              </a:buClr>
            </a:pPr>
            <a:r>
              <a:rPr lang="en-US" sz="2800" dirty="0" err="1"/>
              <a:t>QuarkNet</a:t>
            </a:r>
            <a:r>
              <a:rPr lang="en-US" sz="2800" dirty="0"/>
              <a:t> is Using</a:t>
            </a:r>
          </a:p>
          <a:p>
            <a:pPr marL="0" indent="0">
              <a:buClr>
                <a:srgbClr val="CC0033"/>
              </a:buClr>
            </a:pPr>
            <a:r>
              <a:rPr lang="en-US" dirty="0"/>
              <a:t>Python in </a:t>
            </a:r>
            <a:r>
              <a:rPr lang="en-US" dirty="0" err="1"/>
              <a:t>Jupyter</a:t>
            </a:r>
            <a:r>
              <a:rPr lang="en-US" dirty="0"/>
              <a:t> Notebooks</a:t>
            </a:r>
          </a:p>
          <a:p>
            <a:pPr marL="0" indent="0">
              <a:buClr>
                <a:srgbClr val="CC0033"/>
              </a:buClr>
            </a:pPr>
            <a:r>
              <a:rPr lang="en-US" dirty="0"/>
              <a:t>NumPy, Matplotlib, &amp; Pandas</a:t>
            </a:r>
          </a:p>
          <a:p>
            <a:pPr marL="0" indent="0">
              <a:buClr>
                <a:srgbClr val="CC0033"/>
              </a:buClr>
            </a:pPr>
            <a:r>
              <a:rPr lang="en-US" dirty="0"/>
              <a:t>Google </a:t>
            </a:r>
            <a:r>
              <a:rPr lang="en-US" dirty="0" err="1"/>
              <a:t>Colaboratory</a:t>
            </a:r>
            <a:r>
              <a:rPr lang="en-US" dirty="0"/>
              <a:t> for deployment</a:t>
            </a:r>
            <a:r>
              <a:rPr lang="en-US" baseline="30000" dirty="0"/>
              <a:t>*</a:t>
            </a:r>
            <a:endParaRPr lang="en-US" dirty="0"/>
          </a:p>
          <a:p>
            <a:pPr marL="0" indent="0">
              <a:buClr>
                <a:srgbClr val="CC0033"/>
              </a:buClr>
            </a:pPr>
            <a:r>
              <a:rPr lang="en-US" dirty="0"/>
              <a:t>More data science, less modeling &amp; simulation</a:t>
            </a:r>
          </a:p>
          <a:p>
            <a:pPr marL="0" indent="0">
              <a:buClr>
                <a:srgbClr val="CC0033"/>
              </a:buClr>
            </a:pPr>
            <a:endParaRPr lang="en-US" dirty="0"/>
          </a:p>
          <a:p>
            <a:pPr marL="0" indent="0">
              <a:buClr>
                <a:srgbClr val="CC0033"/>
              </a:buClr>
            </a:pPr>
            <a:endParaRPr lang="en-US" dirty="0"/>
          </a:p>
          <a:p>
            <a:pPr marL="0" indent="0">
              <a:buClr>
                <a:srgbClr val="CC0033"/>
              </a:buClr>
            </a:pPr>
            <a:r>
              <a:rPr lang="en-US" b="0" baseline="30000" dirty="0"/>
              <a:t>*</a:t>
            </a:r>
            <a:r>
              <a:rPr lang="en-US" b="0" dirty="0"/>
              <a:t> ~25% schools can’t access </a:t>
            </a:r>
            <a:r>
              <a:rPr lang="en-US" b="0" dirty="0" err="1"/>
              <a:t>Colab</a:t>
            </a:r>
            <a:r>
              <a:rPr lang="en-US" b="0" dirty="0"/>
              <a:t> due to data privacy </a:t>
            </a:r>
            <a:endParaRPr lang="en-US" b="0" baseline="30000" dirty="0"/>
          </a:p>
        </p:txBody>
      </p:sp>
    </p:spTree>
    <p:extLst>
      <p:ext uri="{BB962C8B-B14F-4D97-AF65-F5344CB8AC3E}">
        <p14:creationId xmlns:p14="http://schemas.microsoft.com/office/powerpoint/2010/main" val="2626033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QNet</a:t>
            </a:r>
            <a:r>
              <a:rPr lang="en-US" dirty="0"/>
              <a:t> &amp; Coding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3030"/>
            <a:ext cx="8229600" cy="4525963"/>
          </a:xfrm>
        </p:spPr>
        <p:txBody>
          <a:bodyPr/>
          <a:lstStyle/>
          <a:p>
            <a:pPr marL="0" indent="0" algn="ctr">
              <a:buClr>
                <a:srgbClr val="CC0033"/>
              </a:buClr>
            </a:pPr>
            <a:endParaRPr lang="en-US" sz="2800" dirty="0"/>
          </a:p>
          <a:p>
            <a:pPr marL="0" indent="0" algn="ctr">
              <a:spcAft>
                <a:spcPts val="600"/>
              </a:spcAft>
              <a:buClr>
                <a:srgbClr val="CC0033"/>
              </a:buClr>
            </a:pPr>
            <a:r>
              <a:rPr lang="en-US" sz="2800" dirty="0"/>
              <a:t>Questions for the Ad Board:</a:t>
            </a:r>
          </a:p>
          <a:p>
            <a:pPr marL="11113" indent="0">
              <a:spcAft>
                <a:spcPts val="600"/>
              </a:spcAft>
              <a:buClr>
                <a:srgbClr val="CC0033"/>
              </a:buClr>
            </a:pPr>
            <a:endParaRPr lang="en-US" dirty="0"/>
          </a:p>
          <a:p>
            <a:pPr marL="11113" indent="0">
              <a:spcAft>
                <a:spcPts val="600"/>
              </a:spcAft>
              <a:buClr>
                <a:srgbClr val="CC0033"/>
              </a:buClr>
            </a:pPr>
            <a:r>
              <a:rPr lang="en-US" dirty="0"/>
              <a:t>We </a:t>
            </a:r>
            <a:r>
              <a:rPr lang="en-US" i="1" dirty="0"/>
              <a:t>really</a:t>
            </a:r>
            <a:r>
              <a:rPr lang="en-US" dirty="0"/>
              <a:t> need an option to </a:t>
            </a:r>
            <a:r>
              <a:rPr lang="en-US" dirty="0" err="1"/>
              <a:t>Colab</a:t>
            </a:r>
            <a:r>
              <a:rPr lang="en-US" dirty="0"/>
              <a:t>. Ideas?</a:t>
            </a:r>
          </a:p>
          <a:p>
            <a:pPr marL="11113" indent="0">
              <a:spcAft>
                <a:spcPts val="600"/>
              </a:spcAft>
              <a:buClr>
                <a:srgbClr val="CC0033"/>
              </a:buClr>
            </a:pPr>
            <a:r>
              <a:rPr lang="en-US" dirty="0"/>
              <a:t>Should we be incorporating other tools?</a:t>
            </a:r>
          </a:p>
          <a:p>
            <a:pPr marL="11113" indent="0">
              <a:spcAft>
                <a:spcPts val="600"/>
              </a:spcAft>
              <a:buClr>
                <a:srgbClr val="CC0033"/>
              </a:buClr>
            </a:pPr>
            <a:r>
              <a:rPr lang="en-US" dirty="0"/>
              <a:t>Where else should we look to for inspiration?</a:t>
            </a:r>
          </a:p>
          <a:p>
            <a:pPr marL="11113" indent="0">
              <a:spcAft>
                <a:spcPts val="600"/>
              </a:spcAft>
              <a:buClr>
                <a:srgbClr val="CC0033"/>
              </a:buClr>
            </a:pPr>
            <a:r>
              <a:rPr lang="en-US" dirty="0"/>
              <a:t>Who else should we partner with?</a:t>
            </a:r>
          </a:p>
          <a:p>
            <a:pPr marL="350838" indent="-350838">
              <a:buClr>
                <a:srgbClr val="CC0033"/>
              </a:buClr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143</Words>
  <Application>Microsoft Macintosh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Office Theme</vt:lpstr>
      <vt:lpstr>QuarkNet &amp; Coding </vt:lpstr>
      <vt:lpstr>QuarkNet &amp; Coding </vt:lpstr>
      <vt:lpstr>QNet &amp; Coding 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this go?</dc:title>
  <dc:creator>Marge Bardeen</dc:creator>
  <cp:lastModifiedBy>Adam LaMee</cp:lastModifiedBy>
  <cp:revision>73</cp:revision>
  <dcterms:created xsi:type="dcterms:W3CDTF">2012-03-16T12:43:17Z</dcterms:created>
  <dcterms:modified xsi:type="dcterms:W3CDTF">2023-01-10T16:18:15Z</dcterms:modified>
</cp:coreProperties>
</file>