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74" r:id="rId2"/>
    <p:sldId id="259" r:id="rId3"/>
    <p:sldId id="269" r:id="rId4"/>
    <p:sldId id="267" r:id="rId5"/>
    <p:sldId id="268" r:id="rId6"/>
    <p:sldId id="270" r:id="rId7"/>
    <p:sldId id="271" r:id="rId8"/>
    <p:sldId id="275" r:id="rId9"/>
    <p:sldId id="27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2FCFF"/>
    <a:srgbClr val="CC0033"/>
    <a:srgbClr val="CC0000"/>
    <a:srgbClr val="660000"/>
    <a:srgbClr val="990000"/>
    <a:srgbClr val="01E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72" autoAdjust="0"/>
    <p:restoredTop sz="94648"/>
  </p:normalViewPr>
  <p:slideViewPr>
    <p:cSldViewPr snapToGrid="0" snapToObjects="1">
      <p:cViewPr varScale="1">
        <p:scale>
          <a:sx n="51" d="100"/>
          <a:sy n="51" d="100"/>
        </p:scale>
        <p:origin x="155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D6C77-1318-3140-9B45-7DE8E52CF2D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1D6B2-E71F-D74F-A97F-444532CA2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>
            <a:extLst>
              <a:ext uri="{FF2B5EF4-FFF2-40B4-BE49-F238E27FC236}">
                <a16:creationId xmlns:a16="http://schemas.microsoft.com/office/drawing/2014/main" id="{7D5072AA-5395-EBEC-89CE-AF5D3B415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4199768-ED54-C848-A637-2A362E027BCA}" type="slidenum">
              <a:rPr lang="en-US" altLang="en-US" sz="1200" b="0">
                <a:latin typeface="Gill Sans" panose="020B0502020104020203" pitchFamily="34" charset="-79"/>
              </a:rPr>
              <a:pPr eaLnBrk="1" hangingPunct="1"/>
              <a:t>1</a:t>
            </a:fld>
            <a:endParaRPr lang="en-US" altLang="en-US" sz="1200" b="0">
              <a:latin typeface="Gill Sans" panose="020B0502020104020203" pitchFamily="34" charset="-79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A49BB7EA-A21C-B87C-AD15-5C084F56E6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C60CDCD-B4D6-B5A8-1041-04B7B4C75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682D5-4FC8-4233-B02D-5A9A1739CA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5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ACD8DE7-327B-2399-3233-B7E006F5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2062" y="594483"/>
            <a:ext cx="5894738" cy="67555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dirty="0"/>
              <a:t>Physics Masterclasses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42900" y="307975"/>
            <a:ext cx="8480425" cy="12795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44771" y="4954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114800" y="27463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822325">
              <a:tabLst>
                <a:tab pos="754063" algn="l"/>
                <a:tab pos="4468813" algn="l"/>
              </a:tabLst>
              <a:defRPr/>
            </a:pPr>
            <a:r>
              <a:rPr lang="en-US" sz="1200" b="1" i="0" dirty="0">
                <a:solidFill>
                  <a:srgbClr val="CE000F"/>
                </a:solidFill>
                <a:latin typeface="Helvetica"/>
                <a:ea typeface="Helvetica" pitchFamily="-1" charset="0"/>
                <a:cs typeface="Helvetica"/>
                <a:sym typeface="Helvetica" pitchFamily="-1" charset="0"/>
              </a:rPr>
              <a:t>Helping Develop America’s STEM Workforce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5500423" y="6349722"/>
            <a:ext cx="3186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99"/>
                </a:solidFill>
                <a:latin typeface="Arial"/>
                <a:cs typeface="Arial"/>
              </a:rPr>
              <a:t>Cecire, NSF Review, May 2023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B470D-8967-0077-E0A0-566BDEFA6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AB2F1-B86F-4430-AB6D-48DD86DB5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7399F-FE49-11B5-0A05-D190CE46F9F2}"/>
              </a:ext>
            </a:extLst>
          </p:cNvPr>
          <p:cNvSpPr txBox="1">
            <a:spLocks/>
          </p:cNvSpPr>
          <p:nvPr userDrawn="1"/>
        </p:nvSpPr>
        <p:spPr>
          <a:xfrm>
            <a:off x="457200" y="6273856"/>
            <a:ext cx="2057400" cy="3649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0AB2F1-B86F-4430-AB6D-48DD86DB5E55}" type="slidenum">
              <a:rPr lang="en-US" b="0" smtClean="0">
                <a:solidFill>
                  <a:srgbClr val="000099"/>
                </a:solidFill>
              </a:rPr>
              <a:pPr/>
              <a:t>‹#›</a:t>
            </a:fld>
            <a:endParaRPr lang="en-US" b="0" dirty="0">
              <a:solidFill>
                <a:srgbClr val="000099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11776D-8DCB-A71E-F119-D237BF31D209}"/>
              </a:ext>
            </a:extLst>
          </p:cNvPr>
          <p:cNvSpPr txBox="1">
            <a:spLocks/>
          </p:cNvSpPr>
          <p:nvPr userDrawn="1"/>
        </p:nvSpPr>
        <p:spPr>
          <a:xfrm>
            <a:off x="2792062" y="594483"/>
            <a:ext cx="5894738" cy="675554"/>
          </a:xfrm>
          <a:prstGeom prst="rect">
            <a:avLst/>
          </a:prstGeom>
          <a:ln>
            <a:noFill/>
          </a:ln>
        </p:spPr>
        <p:txBody>
          <a:bodyPr/>
          <a:lstStyle>
            <a:lvl1pPr algn="r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00099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/>
              <a:t>Physics Masterclasses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3200" b="1" i="0" kern="1200">
          <a:solidFill>
            <a:srgbClr val="000099"/>
          </a:solidFill>
          <a:latin typeface="Helvetica"/>
          <a:ea typeface="+mj-ea"/>
          <a:cs typeface="Helvetica"/>
        </a:defRPr>
      </a:lvl1pPr>
    </p:titleStyle>
    <p:bodyStyle>
      <a:lvl1pPr marL="12700" indent="-12700" algn="l" defTabSz="457200" rtl="0" eaLnBrk="1" latinLnBrk="0" hangingPunct="1">
        <a:spcBef>
          <a:spcPts val="0"/>
        </a:spcBef>
        <a:spcAft>
          <a:spcPts val="1200"/>
        </a:spcAft>
        <a:buFontTx/>
        <a:buNone/>
        <a:tabLst/>
        <a:defRPr lang="en-US" sz="2400" b="1" i="0" kern="1200" baseline="0" smtClean="0">
          <a:solidFill>
            <a:srgbClr val="000099"/>
          </a:solidFill>
          <a:effectLst/>
          <a:latin typeface="Helvetica"/>
          <a:ea typeface="+mn-ea"/>
          <a:cs typeface="Helvetica"/>
        </a:defRPr>
      </a:lvl1pPr>
      <a:lvl2pPr marL="458788" indent="-233363" algn="l" defTabSz="457200" rtl="0" eaLnBrk="1" latinLnBrk="0" hangingPunct="1">
        <a:spcBef>
          <a:spcPct val="20000"/>
        </a:spcBef>
        <a:buClr>
          <a:srgbClr val="CC0000"/>
        </a:buClr>
        <a:buFont typeface="Arial"/>
        <a:buChar char="•"/>
        <a:defRPr sz="2400" b="1" i="0" kern="1200" baseline="0">
          <a:solidFill>
            <a:srgbClr val="000099"/>
          </a:solidFill>
          <a:latin typeface="Helvetica"/>
          <a:ea typeface="+mn-ea"/>
          <a:cs typeface="Helvetica"/>
        </a:defRPr>
      </a:lvl2pPr>
      <a:lvl3pPr marL="684213" indent="-225425" algn="l" defTabSz="457200" rtl="0" eaLnBrk="1" latinLnBrk="0" hangingPunct="1">
        <a:spcBef>
          <a:spcPct val="20000"/>
        </a:spcBef>
        <a:buClr>
          <a:srgbClr val="CC0033"/>
        </a:buClr>
        <a:buFont typeface="Arial"/>
        <a:buChar char="•"/>
        <a:defRPr sz="2400" b="1" i="0" kern="1200">
          <a:solidFill>
            <a:srgbClr val="000099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933BDD20-C830-C47A-4609-E301AA54A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685800"/>
            <a:ext cx="50292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22325" eaLnBrk="0" hangingPunct="0"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822325" eaLnBrk="0" hangingPunct="0"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822325" eaLnBrk="0" hangingPunct="0"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822325" eaLnBrk="0" hangingPunct="0"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822325" eaLnBrk="0" hangingPunct="0"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82232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82232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82232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822325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5051425" algn="l"/>
              </a:tabLs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endParaRPr lang="en-US" altLang="en-US" sz="2900">
              <a:solidFill>
                <a:srgbClr val="120068"/>
              </a:solidFill>
              <a:sym typeface="Helvetica" pitchFamily="2" charset="0"/>
            </a:endParaRPr>
          </a:p>
          <a:p>
            <a:pPr algn="r" eaLnBrk="1" hangingPunct="1"/>
            <a:endParaRPr lang="en-US" altLang="en-US" sz="2900">
              <a:solidFill>
                <a:srgbClr val="120068"/>
              </a:solidFill>
              <a:sym typeface="Helvetica" pitchFamily="2" charset="0"/>
            </a:endParaRPr>
          </a:p>
        </p:txBody>
      </p:sp>
      <p:sp>
        <p:nvSpPr>
          <p:cNvPr id="5126" name="TextBox 9">
            <a:extLst>
              <a:ext uri="{FF2B5EF4-FFF2-40B4-BE49-F238E27FC236}">
                <a16:creationId xmlns:a16="http://schemas.microsoft.com/office/drawing/2014/main" id="{DDF238B6-494A-D103-389F-1BBFB9836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700" y="1104900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2620084-D033-3C45-08BD-0C4CE0DDF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196" y="1600200"/>
            <a:ext cx="8110603" cy="3147164"/>
          </a:xfrm>
          <a:ln>
            <a:noFill/>
          </a:ln>
        </p:spPr>
        <p:txBody>
          <a:bodyPr>
            <a:normAutofit lnSpcReduction="10000"/>
          </a:bodyPr>
          <a:lstStyle/>
          <a:p>
            <a:pPr algn="ctr">
              <a:spcAft>
                <a:spcPts val="600"/>
              </a:spcAft>
            </a:pPr>
            <a:r>
              <a:rPr lang="en-US" sz="2800" dirty="0"/>
              <a:t>Students and Teachers Making Connections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Collaborating with the </a:t>
            </a:r>
          </a:p>
          <a:p>
            <a:pPr algn="ctr"/>
            <a:r>
              <a:rPr lang="en-US" dirty="0"/>
              <a:t>International Particle Physics Outreach Group  </a:t>
            </a:r>
          </a:p>
          <a:p>
            <a:r>
              <a:rPr lang="en-US" dirty="0" err="1"/>
              <a:t>QuarkNet</a:t>
            </a:r>
            <a:r>
              <a:rPr lang="en-US" dirty="0"/>
              <a:t> is a key contributor to and participant in International Masterclasses, affording learning opportunities for teachers and students, and professional growth for teachers.</a:t>
            </a:r>
          </a:p>
          <a:p>
            <a:pPr algn="ctr"/>
            <a:endParaRPr lang="en-US" sz="2800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5EECCE-5E46-92CB-026A-43E3DF66C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4476240"/>
            <a:ext cx="5105249" cy="18744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537B6D-1C68-8E8B-5093-79DB3541F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4664130"/>
            <a:ext cx="5105249" cy="18744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Masterclasses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2379"/>
            <a:ext cx="4665945" cy="5088699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C0033"/>
              </a:buClr>
            </a:pPr>
            <a:r>
              <a:rPr lang="en-US" sz="2800" dirty="0"/>
              <a:t>What is a Masterclass?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Like a cello masterclass, but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Physicists are the “masters.”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Instead of playing music, students analyze data.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Final “concert” is discussion of results and </a:t>
            </a:r>
            <a:r>
              <a:rPr lang="en-US" dirty="0" err="1"/>
              <a:t>videocon</a:t>
            </a:r>
            <a:r>
              <a:rPr lang="en-US" dirty="0"/>
              <a:t> with other groups.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Participants become “particle physicists for a day.”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1FF7F-A549-F63E-A2FD-9D6F47515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823" y="1741117"/>
            <a:ext cx="3237978" cy="4471225"/>
          </a:xfrm>
          <a:prstGeom prst="rect">
            <a:avLst/>
          </a:prstGeom>
          <a:ln w="9525">
            <a:solidFill>
              <a:srgbClr val="000099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Masterclasses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126277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Clr>
                <a:srgbClr val="CC0033"/>
              </a:buClr>
            </a:pPr>
            <a:r>
              <a:rPr lang="en-US" sz="4500" dirty="0"/>
              <a:t>The Masterclass Day</a:t>
            </a:r>
          </a:p>
          <a:p>
            <a:pPr marL="0" indent="0">
              <a:buClr>
                <a:srgbClr val="CC0033"/>
              </a:buClr>
            </a:pPr>
            <a:r>
              <a:rPr lang="en-US" sz="3800" dirty="0"/>
              <a:t>Teachers bring students to university or lab for a day.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sz="3800" dirty="0"/>
              <a:t>Standard Model presentation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sz="3800" dirty="0"/>
              <a:t>Intro to measurement</a:t>
            </a:r>
          </a:p>
          <a:p>
            <a:pPr marL="796926" lvl="1" indent="-350838">
              <a:buClr>
                <a:srgbClr val="CC0033"/>
              </a:buClr>
              <a:buFont typeface="Arial" charset="0"/>
              <a:buChar char="•"/>
            </a:pPr>
            <a:r>
              <a:rPr lang="en-US" sz="3800" dirty="0"/>
              <a:t>ATLAS, CMS, or </a:t>
            </a:r>
            <a:r>
              <a:rPr lang="en-US" sz="3800" dirty="0" err="1"/>
              <a:t>MINERvA</a:t>
            </a:r>
            <a:endParaRPr lang="en-US" sz="3800" dirty="0"/>
          </a:p>
          <a:p>
            <a:pPr marL="796926" lvl="1" indent="-350838">
              <a:buClr>
                <a:srgbClr val="CC0033"/>
              </a:buClr>
              <a:buFont typeface="Arial" charset="0"/>
              <a:buChar char="•"/>
            </a:pPr>
            <a:r>
              <a:rPr lang="en-US" sz="3800" dirty="0" err="1"/>
              <a:t>NOvA</a:t>
            </a:r>
            <a:r>
              <a:rPr lang="en-US" sz="3800" dirty="0"/>
              <a:t> in development</a:t>
            </a:r>
          </a:p>
          <a:p>
            <a:pPr marL="796926" lvl="1" indent="-350838">
              <a:spcAft>
                <a:spcPts val="1200"/>
              </a:spcAft>
              <a:buClr>
                <a:srgbClr val="CC0033"/>
              </a:buClr>
              <a:buFont typeface="Arial" charset="0"/>
              <a:buChar char="•"/>
            </a:pPr>
            <a:r>
              <a:rPr lang="en-US" sz="3800" dirty="0"/>
              <a:t>Belle II organized by Ole Miss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sz="3800" dirty="0"/>
              <a:t>Data analysis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sz="3800" dirty="0"/>
              <a:t>Discussion of results.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sz="3800" dirty="0"/>
              <a:t>Videoconference with up to 5 other masterclasses</a:t>
            </a:r>
          </a:p>
          <a:p>
            <a:pPr marL="796926" lvl="1" indent="-350838">
              <a:buClr>
                <a:srgbClr val="CC0033"/>
              </a:buClr>
              <a:buFont typeface="Arial" charset="0"/>
              <a:buChar char="•"/>
            </a:pPr>
            <a:r>
              <a:rPr lang="en-US" sz="3800" dirty="0"/>
              <a:t>Moderators from CERN, Fermilab, KEK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39338B-0E2B-6D2C-572E-239774620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003" y="2869183"/>
            <a:ext cx="2885797" cy="23886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5622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Masterclasses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C0033"/>
              </a:buClr>
            </a:pPr>
            <a:r>
              <a:rPr lang="en-US" sz="2800" dirty="0"/>
              <a:t>Masterclasses the </a:t>
            </a:r>
            <a:r>
              <a:rPr lang="en-US" sz="2800" dirty="0" err="1"/>
              <a:t>QuarkNet</a:t>
            </a:r>
            <a:r>
              <a:rPr lang="en-US" sz="2800" dirty="0"/>
              <a:t> Way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Unique approach: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Staff orient mentors and teachers beforehand.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Teachers lead students in prep activities beforehand.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Teachers assist mentors in helping students.</a:t>
            </a:r>
          </a:p>
          <a:p>
            <a:pPr marL="0" indent="0">
              <a:buClr>
                <a:srgbClr val="CC0033"/>
              </a:buClr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C812D-8EBD-F03A-670D-898BD3499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08" y="4227486"/>
            <a:ext cx="4463855" cy="24256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77D7C7-8284-83E7-BE48-C25FE9A67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871" y="4227486"/>
            <a:ext cx="2519867" cy="196432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8420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Masterclasses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Clr>
                <a:srgbClr val="CC0033"/>
              </a:buClr>
            </a:pPr>
            <a:r>
              <a:rPr lang="en-US" sz="3000" dirty="0"/>
              <a:t>Why Masterclasses for </a:t>
            </a:r>
            <a:r>
              <a:rPr lang="en-US" sz="3000" dirty="0" err="1"/>
              <a:t>QuarkNet</a:t>
            </a:r>
            <a:r>
              <a:rPr lang="en-US" sz="3000" dirty="0"/>
              <a:t>?</a:t>
            </a:r>
          </a:p>
          <a:p>
            <a:pPr marL="0" indent="0">
              <a:spcAft>
                <a:spcPts val="600"/>
              </a:spcAft>
              <a:buClr>
                <a:srgbClr val="CC0033"/>
              </a:buClr>
            </a:pPr>
            <a:r>
              <a:rPr lang="en-US" sz="2600" dirty="0"/>
              <a:t>For Students:</a:t>
            </a:r>
          </a:p>
          <a:p>
            <a:pPr marL="350838" indent="-350838">
              <a:spcAft>
                <a:spcPts val="600"/>
              </a:spcAft>
              <a:buClr>
                <a:srgbClr val="CC0033"/>
              </a:buClr>
              <a:buFont typeface="Arial" charset="0"/>
              <a:buChar char="•"/>
            </a:pPr>
            <a:r>
              <a:rPr lang="en-US" sz="2600" dirty="0"/>
              <a:t>Hands-on, authentic particle data</a:t>
            </a:r>
          </a:p>
          <a:p>
            <a:pPr marL="350838" indent="-350838">
              <a:spcAft>
                <a:spcPts val="600"/>
              </a:spcAft>
              <a:buClr>
                <a:srgbClr val="CC0033"/>
              </a:buClr>
              <a:buFont typeface="Arial" charset="0"/>
              <a:buChar char="•"/>
            </a:pPr>
            <a:r>
              <a:rPr lang="en-US" sz="2600" dirty="0"/>
              <a:t>Work with students from: </a:t>
            </a:r>
          </a:p>
          <a:p>
            <a:pPr marL="796926" lvl="1" indent="-350838">
              <a:buClr>
                <a:srgbClr val="CC0033"/>
              </a:buClr>
              <a:buFont typeface="Arial" charset="0"/>
              <a:buChar char="•"/>
            </a:pPr>
            <a:r>
              <a:rPr lang="en-US" sz="2600" dirty="0"/>
              <a:t>Other schools</a:t>
            </a:r>
          </a:p>
          <a:p>
            <a:pPr marL="796926" lvl="1" indent="-350838">
              <a:spcAft>
                <a:spcPts val="600"/>
              </a:spcAft>
              <a:buClr>
                <a:srgbClr val="CC0033"/>
              </a:buClr>
              <a:buFont typeface="Arial" charset="0"/>
              <a:buChar char="•"/>
            </a:pPr>
            <a:r>
              <a:rPr lang="en-US" sz="2600" dirty="0"/>
              <a:t>Other </a:t>
            </a:r>
            <a:r>
              <a:rPr lang="en-US" sz="2600" dirty="0" err="1"/>
              <a:t>QuarkNet</a:t>
            </a:r>
            <a:r>
              <a:rPr lang="en-US" sz="2600" dirty="0"/>
              <a:t> centers</a:t>
            </a:r>
          </a:p>
          <a:p>
            <a:pPr marL="796926" lvl="1" indent="-350838">
              <a:spcBef>
                <a:spcPts val="0"/>
              </a:spcBef>
              <a:spcAft>
                <a:spcPts val="1200"/>
              </a:spcAft>
              <a:buClr>
                <a:srgbClr val="CC0033"/>
              </a:buClr>
              <a:buFont typeface="Arial" charset="0"/>
              <a:buChar char="•"/>
            </a:pPr>
            <a:r>
              <a:rPr lang="en-US" sz="2600" dirty="0"/>
              <a:t>Other countries</a:t>
            </a:r>
          </a:p>
          <a:p>
            <a:pPr marL="0" indent="0">
              <a:spcAft>
                <a:spcPts val="600"/>
              </a:spcAft>
              <a:buClr>
                <a:srgbClr val="CC0033"/>
              </a:buClr>
            </a:pPr>
            <a:r>
              <a:rPr lang="en-US" sz="2600" dirty="0"/>
              <a:t>For Teachers:</a:t>
            </a:r>
          </a:p>
          <a:p>
            <a:pPr marL="350838" indent="-350838">
              <a:buClr>
                <a:srgbClr val="CC0033"/>
              </a:buClr>
              <a:buFont typeface="Arial" panose="020B0604020202020204" pitchFamily="34" charset="0"/>
              <a:buChar char="•"/>
            </a:pPr>
            <a:r>
              <a:rPr lang="en-US" sz="2600" dirty="0"/>
              <a:t>All of the above and professional development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6709B-EB2B-6CB7-01E9-1091A32ED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231" y="3045858"/>
            <a:ext cx="2716308" cy="23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00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Masterclasses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40477" cy="4525963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C0033"/>
              </a:buClr>
            </a:pPr>
            <a:r>
              <a:rPr lang="en-US" sz="2800" dirty="0"/>
              <a:t>Made by </a:t>
            </a:r>
            <a:r>
              <a:rPr lang="en-US" sz="2800" dirty="0" err="1"/>
              <a:t>QuarkNet</a:t>
            </a:r>
            <a:endParaRPr lang="en-US" sz="2800" dirty="0"/>
          </a:p>
          <a:p>
            <a:pPr marL="0" indent="0">
              <a:buClr>
                <a:srgbClr val="CC0033"/>
              </a:buClr>
            </a:pPr>
            <a:r>
              <a:rPr lang="en-US" dirty="0" err="1"/>
              <a:t>QuarkNet</a:t>
            </a:r>
            <a:r>
              <a:rPr lang="en-US" dirty="0"/>
              <a:t> developed: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CMS &amp; Neutrino masterclasses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World Wide Data Day: in-school teacher-run masterclass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International Muon Week: masterclass-inspired interactions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33059B-F6E8-3B34-21AB-14EB83FA0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044" y="3939888"/>
            <a:ext cx="3732756" cy="189941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8600FB-17D2-7833-E7B7-2C2EA19CB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044" y="1782389"/>
            <a:ext cx="3732756" cy="197531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4244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Masterclasses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74066" cy="5007864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C0033"/>
              </a:buClr>
            </a:pPr>
            <a:r>
              <a:rPr lang="en-US" sz="2800" dirty="0"/>
              <a:t>IMC 2023 by the Numbers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QuarkNet Masterclasses: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~</a:t>
            </a:r>
            <a:r>
              <a:rPr lang="en-US" dirty="0">
                <a:solidFill>
                  <a:srgbClr val="CC0033"/>
                </a:solidFill>
              </a:rPr>
              <a:t>80</a:t>
            </a:r>
            <a:r>
              <a:rPr lang="en-US" dirty="0"/>
              <a:t> teachers, ~</a:t>
            </a:r>
            <a:r>
              <a:rPr lang="en-US" dirty="0">
                <a:solidFill>
                  <a:srgbClr val="CC0033"/>
                </a:solidFill>
              </a:rPr>
              <a:t>650</a:t>
            </a:r>
            <a:r>
              <a:rPr lang="en-US" dirty="0"/>
              <a:t> students in </a:t>
            </a:r>
            <a:r>
              <a:rPr lang="en-US" dirty="0">
                <a:solidFill>
                  <a:srgbClr val="CC0033"/>
                </a:solidFill>
              </a:rPr>
              <a:t>26</a:t>
            </a:r>
            <a:r>
              <a:rPr lang="en-US" dirty="0"/>
              <a:t> FNAL </a:t>
            </a:r>
            <a:r>
              <a:rPr lang="en-US" dirty="0" err="1"/>
              <a:t>videocons</a:t>
            </a:r>
            <a:endParaRPr lang="en-US" dirty="0"/>
          </a:p>
          <a:p>
            <a:pPr marL="0" indent="0">
              <a:buClr>
                <a:srgbClr val="CC0033"/>
              </a:buClr>
            </a:pPr>
            <a:r>
              <a:rPr lang="en-US" dirty="0"/>
              <a:t>Global Masterclasses: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dirty="0"/>
              <a:t>~</a:t>
            </a:r>
            <a:r>
              <a:rPr lang="en-US" dirty="0">
                <a:solidFill>
                  <a:srgbClr val="CC0033"/>
                </a:solidFill>
              </a:rPr>
              <a:t>10,000</a:t>
            </a:r>
            <a:r>
              <a:rPr lang="en-US" dirty="0"/>
              <a:t> students in </a:t>
            </a:r>
            <a:r>
              <a:rPr lang="en-US" dirty="0">
                <a:solidFill>
                  <a:srgbClr val="CC0033"/>
                </a:solidFill>
              </a:rPr>
              <a:t>337</a:t>
            </a:r>
            <a:r>
              <a:rPr lang="en-US" dirty="0"/>
              <a:t> masterclasses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World Wide Data Day: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dirty="0">
                <a:solidFill>
                  <a:srgbClr val="CC0033"/>
                </a:solidFill>
              </a:rPr>
              <a:t>11</a:t>
            </a:r>
            <a:r>
              <a:rPr lang="en-US" dirty="0"/>
              <a:t> U.S. classrooms, </a:t>
            </a:r>
            <a:r>
              <a:rPr lang="en-US" dirty="0">
                <a:solidFill>
                  <a:srgbClr val="CC0033"/>
                </a:solidFill>
              </a:rPr>
              <a:t>42</a:t>
            </a:r>
            <a:r>
              <a:rPr lang="en-US" dirty="0"/>
              <a:t> classrooms worldwide</a:t>
            </a:r>
          </a:p>
          <a:p>
            <a:pPr marL="0" indent="0">
              <a:buClr>
                <a:srgbClr val="CC0033"/>
              </a:buClr>
            </a:pPr>
            <a:r>
              <a:rPr lang="en-US" dirty="0"/>
              <a:t>International Muon Week: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r>
              <a:rPr lang="en-US" dirty="0">
                <a:solidFill>
                  <a:srgbClr val="CC0033"/>
                </a:solidFill>
              </a:rPr>
              <a:t>14</a:t>
            </a:r>
            <a:r>
              <a:rPr lang="en-US" dirty="0"/>
              <a:t> U.S. nodes, </a:t>
            </a:r>
            <a:r>
              <a:rPr lang="en-US" dirty="0">
                <a:solidFill>
                  <a:srgbClr val="CC0033"/>
                </a:solidFill>
              </a:rPr>
              <a:t>26</a:t>
            </a:r>
            <a:r>
              <a:rPr lang="en-US" dirty="0"/>
              <a:t> nodes worldwide</a:t>
            </a:r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91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Masterclasses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704088"/>
          </a:xfrm>
        </p:spPr>
        <p:txBody>
          <a:bodyPr/>
          <a:lstStyle/>
          <a:p>
            <a:pPr algn="ctr"/>
            <a:r>
              <a:rPr lang="en-US" sz="2800" dirty="0"/>
              <a:t>Scheduled </a:t>
            </a:r>
            <a:r>
              <a:rPr lang="en-US" sz="2800" dirty="0" err="1"/>
              <a:t>Videocons</a:t>
            </a:r>
            <a:r>
              <a:rPr lang="en-US" sz="2800" dirty="0"/>
              <a:t> Since 2018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47ADA-DBCA-8F62-60CF-C70529593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760" y="2116397"/>
            <a:ext cx="6624479" cy="41471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E84E60-6EF4-31E8-1122-C252A0629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1808"/>
            <a:ext cx="8574066" cy="5007864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CC0033"/>
              </a:buClr>
            </a:pPr>
            <a:r>
              <a:rPr lang="en-US" sz="2800" dirty="0"/>
              <a:t>Future Plans: Continue Growth and . . .</a:t>
            </a:r>
          </a:p>
          <a:p>
            <a:pPr marL="0" indent="0">
              <a:spcAft>
                <a:spcPts val="0"/>
              </a:spcAft>
              <a:buClr>
                <a:srgbClr val="CC0033"/>
              </a:buClr>
            </a:pPr>
            <a:r>
              <a:rPr lang="en-US" dirty="0"/>
              <a:t>LHC</a:t>
            </a:r>
          </a:p>
          <a:p>
            <a:pPr marL="342900" indent="-342900">
              <a:spcAft>
                <a:spcPts val="0"/>
              </a:spcAft>
              <a:buClr>
                <a:srgbClr val="CC0033"/>
              </a:buClr>
              <a:buFont typeface="Arial" panose="020B0604020202020204" pitchFamily="34" charset="0"/>
              <a:buChar char="•"/>
            </a:pPr>
            <a:r>
              <a:rPr lang="en-US" dirty="0"/>
              <a:t>Data Camp </a:t>
            </a:r>
            <a:r>
              <a:rPr lang="en-US" dirty="0">
                <a:sym typeface="Wingdings" panose="05000000000000000000" pitchFamily="2" charset="2"/>
              </a:rPr>
              <a:t> </a:t>
            </a:r>
            <a:r>
              <a:rPr lang="en-US" dirty="0"/>
              <a:t>Masterclass </a:t>
            </a:r>
            <a:r>
              <a:rPr lang="en-US" dirty="0">
                <a:sym typeface="Wingdings" panose="05000000000000000000" pitchFamily="2" charset="2"/>
              </a:rPr>
              <a:t> Workshops</a:t>
            </a:r>
          </a:p>
          <a:p>
            <a:pPr marL="788988" lvl="1" indent="-342900">
              <a:spcBef>
                <a:spcPts val="0"/>
              </a:spcBef>
              <a:buClr>
                <a:srgbClr val="CC0033"/>
              </a:buClr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e.g. W-mass in New Questions workshop 2023</a:t>
            </a:r>
          </a:p>
          <a:p>
            <a:pPr marL="342900" indent="-342900">
              <a:spcAft>
                <a:spcPts val="0"/>
              </a:spcAft>
              <a:buClr>
                <a:srgbClr val="CC0033"/>
              </a:buClr>
              <a:buFont typeface="Arial" panose="020B0604020202020204" pitchFamily="34" charset="0"/>
              <a:buChar char="•"/>
            </a:pPr>
            <a:r>
              <a:rPr lang="en-US" dirty="0"/>
              <a:t>More, new data</a:t>
            </a:r>
          </a:p>
          <a:p>
            <a:pPr marL="342900" indent="-342900">
              <a:buClr>
                <a:srgbClr val="CC0033"/>
              </a:buClr>
              <a:buFont typeface="Arial" panose="020B0604020202020204" pitchFamily="34" charset="0"/>
              <a:buChar char="•"/>
            </a:pPr>
            <a:r>
              <a:rPr lang="en-US" dirty="0"/>
              <a:t>Improvements</a:t>
            </a:r>
          </a:p>
          <a:p>
            <a:pPr marL="0" indent="0">
              <a:spcAft>
                <a:spcPts val="0"/>
              </a:spcAft>
              <a:buClr>
                <a:srgbClr val="CC0033"/>
              </a:buClr>
            </a:pPr>
            <a:r>
              <a:rPr lang="en-US" dirty="0"/>
              <a:t>New Neutrino</a:t>
            </a:r>
          </a:p>
          <a:p>
            <a:pPr marL="342900" indent="-342900">
              <a:spcAft>
                <a:spcPts val="0"/>
              </a:spcAft>
              <a:buClr>
                <a:srgbClr val="CC0033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NOvA</a:t>
            </a:r>
            <a:r>
              <a:rPr lang="en-US" dirty="0"/>
              <a:t> 2023</a:t>
            </a:r>
          </a:p>
          <a:p>
            <a:pPr marL="342900" indent="-342900">
              <a:buClr>
                <a:srgbClr val="CC0033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ProtoDUNE</a:t>
            </a:r>
            <a:r>
              <a:rPr lang="en-US" dirty="0"/>
              <a:t> ~2025</a:t>
            </a:r>
          </a:p>
          <a:p>
            <a:pPr marL="0" indent="0">
              <a:spcAft>
                <a:spcPts val="0"/>
              </a:spcAft>
              <a:buClr>
                <a:srgbClr val="CC0033"/>
              </a:buClr>
            </a:pPr>
            <a:r>
              <a:rPr lang="en-US" dirty="0"/>
              <a:t>More</a:t>
            </a:r>
          </a:p>
          <a:p>
            <a:pPr marL="342900" indent="-342900">
              <a:spcAft>
                <a:spcPts val="0"/>
              </a:spcAft>
              <a:buClr>
                <a:srgbClr val="CC0033"/>
              </a:buClr>
              <a:buFont typeface="Arial" panose="020B0604020202020204" pitchFamily="34" charset="0"/>
              <a:buChar char="•"/>
            </a:pPr>
            <a:r>
              <a:rPr lang="en-US" dirty="0"/>
              <a:t>Belle II expansion</a:t>
            </a:r>
          </a:p>
          <a:p>
            <a:pPr marL="342900" indent="-342900">
              <a:spcAft>
                <a:spcPts val="0"/>
              </a:spcAft>
              <a:buClr>
                <a:srgbClr val="CC0033"/>
              </a:buClr>
              <a:buFont typeface="Arial" panose="020B0604020202020204" pitchFamily="34" charset="0"/>
              <a:buChar char="•"/>
            </a:pPr>
            <a:r>
              <a:rPr lang="en-US" dirty="0"/>
              <a:t>Masterclasses to New Countries . . . and new counties</a:t>
            </a:r>
          </a:p>
          <a:p>
            <a:pPr marL="342900" indent="-342900">
              <a:buClr>
                <a:srgbClr val="CC0033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Clr>
                <a:srgbClr val="CC0033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50838" indent="-350838">
              <a:buClr>
                <a:srgbClr val="CC0033"/>
              </a:buClr>
              <a:buFont typeface="Arial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67A23-BE43-8C2B-ABE3-03FB283D8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222" y="3566787"/>
            <a:ext cx="4384109" cy="20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24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360</Words>
  <Application>Microsoft Office PowerPoint</Application>
  <PresentationFormat>On-screen Show (4:3)</PresentationFormat>
  <Paragraphs>72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Gill Sans</vt:lpstr>
      <vt:lpstr>Helvetica</vt:lpstr>
      <vt:lpstr>Office Theme</vt:lpstr>
      <vt:lpstr>PowerPoint Presentation</vt:lpstr>
      <vt:lpstr>Physics Masterclasses </vt:lpstr>
      <vt:lpstr>Physics Masterclasses </vt:lpstr>
      <vt:lpstr>Physics Masterclasses </vt:lpstr>
      <vt:lpstr>Physics Masterclasses </vt:lpstr>
      <vt:lpstr>Physics Masterclasses </vt:lpstr>
      <vt:lpstr>Physics Masterclasses </vt:lpstr>
      <vt:lpstr>Physics Masterclasses</vt:lpstr>
      <vt:lpstr>PowerPoint Presentation</vt:lpstr>
    </vt:vector>
  </TitlesOfParts>
  <Company>Fermilab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does this go?</dc:title>
  <dc:creator>Marge Bardeen</dc:creator>
  <cp:lastModifiedBy>Kenneth Cecire</cp:lastModifiedBy>
  <cp:revision>318</cp:revision>
  <dcterms:created xsi:type="dcterms:W3CDTF">2012-03-16T12:43:17Z</dcterms:created>
  <dcterms:modified xsi:type="dcterms:W3CDTF">2023-05-06T07:28:47Z</dcterms:modified>
</cp:coreProperties>
</file>