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61" r:id="rId4"/>
    <p:sldId id="262" r:id="rId5"/>
    <p:sldId id="263" r:id="rId6"/>
    <p:sldId id="270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88E8DA-084C-684C-B381-E847F80AFD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8E047-BAA6-6741-8F8B-41C5D46D45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E211CE0-D057-3243-BD98-1DE5BADC8BA7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59B8A-718F-014B-89A1-347ABBC23F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86437-B8F9-D94C-9D4C-335F2993E8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A992C7-4D54-F641-9AA6-F029857B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44785-E2D0-9749-A44E-09B0991F2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436B3-A2E0-074F-9514-711141F9B7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45BD56-C749-7D46-B6F6-406379D0B1A8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A9E903-0D95-0D4D-A7C5-6297334CC5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F3B64F-0D8E-0F48-9E52-F9658509D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A5E28-3E0C-E24D-93E2-F18E68DF82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1C1A-1765-774E-8DD0-A2BAE42AE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D6B958-0BE1-EF4C-96CF-A812EF4C0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p.org/statistics/physics-trends/what-do-new-bachelors-ear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167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c75161e73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5c75161e7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218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c75161e73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5c75161e7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22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75161e58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Reference: IOP, 2017; Mulvey &amp; Pold, 2017; Tesfaye &amp; Mulvey, 2012</a:t>
            </a:r>
            <a:endParaRPr/>
          </a:p>
        </p:txBody>
      </p:sp>
      <p:sp>
        <p:nvSpPr>
          <p:cNvPr id="184" name="Google Shape;184;g5c75161e58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21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c75161e58_0_2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Reference: IOP, 2017; Mulvey &amp; Pold, 2017; Tesfaye &amp; Mulvey, 2012</a:t>
            </a:r>
            <a:endParaRPr/>
          </a:p>
        </p:txBody>
      </p:sp>
      <p:sp>
        <p:nvSpPr>
          <p:cNvPr id="191" name="Google Shape;191;g5c75161e58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47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c75161e58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Reference: Tesfaye &amp; Mulvey, 2013</a:t>
            </a:r>
            <a:endParaRPr/>
          </a:p>
        </p:txBody>
      </p:sp>
      <p:sp>
        <p:nvSpPr>
          <p:cNvPr id="198" name="Google Shape;198;g5c75161e58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35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c75161e58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Reference: Tesfaye &amp; Mulvey, 2013</a:t>
            </a:r>
            <a:endParaRPr/>
          </a:p>
        </p:txBody>
      </p:sp>
      <p:sp>
        <p:nvSpPr>
          <p:cNvPr id="198" name="Google Shape;198;g5c75161e58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93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c75161e73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Reference: AIP, Spring 2020: </a:t>
            </a:r>
            <a:r>
              <a:rPr lang="en-US" dirty="0">
                <a:hlinkClick r:id="rId3"/>
              </a:rPr>
              <a:t>https://www.aip.org/statistics/physics-trends/what-do-new-bachelors-earn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6" name="Google Shape;206;g5c75161e7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93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c75161e7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Reference: AIP, 2016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g5c75161e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28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c75161e58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5c75161e5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531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c75161e58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5c75161e5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82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9CEEB73-F8C9-384A-AAC7-5FEA6FFB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2079057"/>
            <a:ext cx="10699063" cy="2743200"/>
          </a:xfrm>
        </p:spPr>
        <p:txBody>
          <a:bodyPr>
            <a:normAutofit/>
          </a:bodyPr>
          <a:lstStyle>
            <a:lvl1pPr>
              <a:defRPr sz="4800" baseline="0"/>
            </a:lvl1pPr>
          </a:lstStyle>
          <a:p>
            <a:endParaRPr lang="en-US" dirty="0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DFEADBB8-F875-2F48-A427-486F68ABDA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93438" y="6224588"/>
            <a:ext cx="504825" cy="365125"/>
          </a:xfrm>
        </p:spPr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aseline="0" smtClean="0">
                <a:solidFill>
                  <a:srgbClr val="18657A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fld id="{40A720AD-F9BE-4645-B74F-A15F48FDEC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83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74F8-5418-6F4B-9FEC-4A917B39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3E8E27B-81EE-7949-A60C-A2AAE555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825625"/>
            <a:ext cx="10739135" cy="392065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FA616C87-BE97-E446-9C03-D3FC727AB6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7204-DA38-EF46-B8A7-E99FC5A3E5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795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3136FEC-D825-3E40-9C91-DBDDC895CB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020" y="2281186"/>
            <a:ext cx="10804940" cy="215606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99037267-F246-7241-84AD-7DA728BABF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aseline="0" smtClean="0">
                <a:solidFill>
                  <a:srgbClr val="18657A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fld id="{9919B5C3-FD90-8242-A681-D03124747D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79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84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BB80FD10-F1F5-9349-ABC4-BF9113E4F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596900"/>
            <a:ext cx="95408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10">
            <a:extLst>
              <a:ext uri="{FF2B5EF4-FFF2-40B4-BE49-F238E27FC236}">
                <a16:creationId xmlns:a16="http://schemas.microsoft.com/office/drawing/2014/main" id="{13B30442-D97F-EF46-928D-2952F4CAA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8825" y="1825625"/>
            <a:ext cx="10739438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6DB4A688-E1AB-7949-851A-35812EE438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3438" y="6234113"/>
            <a:ext cx="504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numCol="1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1" baseline="0" smtClean="0">
                <a:solidFill>
                  <a:srgbClr val="1865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fld id="{B76C329E-62BA-104C-B47E-829DB7BC40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6" r:id="rId3"/>
    <p:sldLayoutId id="2147483658" r:id="rId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p.org/sites/default/files/statistics/undergrad/mcat-lsat1.pdf" TargetMode="External"/><Relationship Id="rId3" Type="http://schemas.openxmlformats.org/officeDocument/2006/relationships/hyperlink" Target="https://www.aip.org/sites/default/files/statistics/physics-trends/fall16-bs-deg-worth.pdf" TargetMode="External"/><Relationship Id="rId7" Type="http://schemas.openxmlformats.org/officeDocument/2006/relationships/hyperlink" Target="https://www.aip.org/sites/default/files/statistics/employment/bachinitemp-p-10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ip.org/sites/default/files/statistics/employment/bach1yrafterdeg-p-14.1.pdf" TargetMode="External"/><Relationship Id="rId5" Type="http://schemas.openxmlformats.org/officeDocument/2006/relationships/hyperlink" Target="https://www.aip.org/sites/default/files/statistics/employment/bachinitemp-p-14.1.pdf" TargetMode="External"/><Relationship Id="rId4" Type="http://schemas.openxmlformats.org/officeDocument/2006/relationships/hyperlink" Target="http://www.physics.org/careers.asp?contentid=38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EA1B0429-29F4-6345-8B89-05DB4AEE4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2079625"/>
            <a:ext cx="10699750" cy="2743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8657A"/>
                </a:solidFill>
                <a:ea typeface="Arial"/>
                <a:cs typeface="Arial"/>
                <a:sym typeface="Arial"/>
              </a:rPr>
              <a:t>Bachelors Degrees in Physics: What you didn’t know</a:t>
            </a:r>
            <a:endParaRPr lang="en-US" altLang="en-US" dirty="0"/>
          </a:p>
        </p:txBody>
      </p:sp>
      <p:sp>
        <p:nvSpPr>
          <p:cNvPr id="9218" name="Slide Number Placeholder 2">
            <a:extLst>
              <a:ext uri="{FF2B5EF4-FFF2-40B4-BE49-F238E27FC236}">
                <a16:creationId xmlns:a16="http://schemas.microsoft.com/office/drawing/2014/main" id="{ED62B3ED-50AE-C24F-B515-F69C41628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93438" y="6234113"/>
            <a:ext cx="504825" cy="365125"/>
          </a:xfrm>
          <a:noFill/>
        </p:spPr>
        <p:txBody>
          <a:bodyPr vert="horz" tIns="4572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156877-CA61-6349-88C2-7F34810AA647}" type="slidenum">
              <a:rPr lang="en-US" altLang="en-US">
                <a:solidFill>
                  <a:srgbClr val="18657A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>
              <a:solidFill>
                <a:srgbClr val="18657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3000" b="1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704850" y="1597025"/>
            <a:ext cx="10761600" cy="3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Students who earn a degree in physics: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Have high employment and job satisfaction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Work in many different sectors (STEM/non-STEM)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Gain skills that give them a competitive edge for Medical and Law School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Earn comparatively higher salaries than most other bachelor’s degrees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Have the opportunity to help society in substantial ways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11022012" y="6196012"/>
            <a:ext cx="50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3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 sz="3000" b="1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704850" y="1597025"/>
            <a:ext cx="10761600" cy="3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What surprised you about the: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Areas in which physicists work?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Skills physicists apply working in such diverse areas? 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Benefit physicists can have on the lives of others?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11022012" y="6196012"/>
            <a:ext cx="50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20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sz="3000" b="1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704850" y="1368425"/>
            <a:ext cx="10761600" cy="3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AIP Statistics (2016). What’s a Bachelor’s Degree Worth? American Institute of Physics (AIP). Retrieved from: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https://www.aip.org/sites/default/files/statistics/physics-trends/fall16-bs-deg-worth.pdf</a:t>
            </a:r>
            <a:endParaRPr sz="18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IOP (2017). Institute of Physics (IOP) Careers from physics. Retrieved from: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http://www.physics.org/careers.asp?contentid=381</a:t>
            </a:r>
            <a:endParaRPr sz="18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Mulvey, P., &amp; Pold, J. (2017). Physics Bachelor: Initial Employment. American Institute of Physics (AIP) Report. Retrieved from: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https://www.aip.org/sites/default/files/statistics/employment/bachinitemp-p-14.1.pdf</a:t>
            </a:r>
            <a:endParaRPr sz="18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Pold, J., &amp; Mulvey, P. (2016). Physics Bachelors: One Year after Degree.  American Institute of Physics (AIP) Report. Retrieved from: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https://www.aip.org/sites/default/files/statistics/employment/bach1yrafterdeg-p-14.1.pdf</a:t>
            </a:r>
            <a:endParaRPr sz="18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Tesfaye, C.L., &amp; Mulvey, P. (2012). Physics Bachelor’s Initial Employment. American Institute of Physics (AIP) Report. Retrieved from: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https://www.aip.org/sites/default/files/statistics/employment/bachinitemp-p-10.pdf</a:t>
            </a:r>
            <a:endParaRPr sz="18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18657A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Tesfaye, C.L., &amp; Mulvey, P. (2013). MCAT, LSAT and Physics Bachelor's. American Institute of Physics (AIP) Report. Retrieved from: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https://www.aip.org/sites/default/files/statistics/undergrad/mcat-lsat1.pdf</a:t>
            </a:r>
            <a:endParaRPr sz="18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11022012" y="6196012"/>
            <a:ext cx="50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5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1">
            <a:extLst>
              <a:ext uri="{FF2B5EF4-FFF2-40B4-BE49-F238E27FC236}">
                <a16:creationId xmlns:a16="http://schemas.microsoft.com/office/drawing/2014/main" id="{B7E36A45-1764-C94F-A93F-11BF1F53E4C2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693738" y="2281238"/>
            <a:ext cx="10804525" cy="21558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1266" name="Slide Number Placeholder 2">
            <a:extLst>
              <a:ext uri="{FF2B5EF4-FFF2-40B4-BE49-F238E27FC236}">
                <a16:creationId xmlns:a16="http://schemas.microsoft.com/office/drawing/2014/main" id="{15021155-584B-E149-91FB-9D2C23DAB3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 vert="horz" tIns="4572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584E2B-1E3D-4E42-B038-CAC3C3C7AEB4}" type="slidenum">
              <a:rPr lang="en-US" altLang="en-US">
                <a:solidFill>
                  <a:srgbClr val="18657A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>
              <a:solidFill>
                <a:srgbClr val="18657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500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Job Stability &amp; Satisfaction</a:t>
            </a:r>
            <a:endParaRPr sz="3000" b="1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704850" y="1520825"/>
            <a:ext cx="10761600" cy="3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Based on national surveys of students with bachelor’s degrees in physics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High employment rates (95%)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High job satisfaction in terms of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2800"/>
              <a:buFont typeface="Arial"/>
              <a:buChar char="○"/>
            </a:pPr>
            <a:r>
              <a:rPr lang="en-US" sz="28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Feelings of job security </a:t>
            </a:r>
            <a:endParaRPr sz="28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■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75% to 93% (depending on sector) felt secure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2800"/>
              <a:buFont typeface="Arial"/>
              <a:buChar char="○"/>
            </a:pPr>
            <a:r>
              <a:rPr lang="en-US" sz="28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Overall satisfaction </a:t>
            </a:r>
            <a:endParaRPr sz="28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8657A"/>
              </a:buClr>
              <a:buSzPts val="2400"/>
              <a:buFont typeface="Arial"/>
              <a:buChar char="■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71% to 90% (depending on sector) felt a sense of satisfaction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11022012" y="6196012"/>
            <a:ext cx="50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81" name="Google Shape;181;p28"/>
          <p:cNvSpPr txBox="1"/>
          <p:nvPr/>
        </p:nvSpPr>
        <p:spPr>
          <a:xfrm>
            <a:off x="2730033" y="107350"/>
            <a:ext cx="946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1465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79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Job Opportunities</a:t>
            </a:r>
            <a:endParaRPr sz="3000" b="1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704850" y="1292225"/>
            <a:ext cx="10761600" cy="3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Flexible options and sectors including: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National Labs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Professional Schools (e.g. Medicine, Health)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Environmental/Climate Science, Energy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Space Science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Government/Policy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Public Administration, Business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Communication (e.g. Science Writing, Media)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Education (e.g. High School, College/University)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Engineering, Computing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Arts (e.g. Music, Television)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Not-for-Profit Organizations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Graduate Studies (e.g. multiple STEM disciplines)</a:t>
            </a:r>
            <a:endParaRPr sz="24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11022012" y="6196012"/>
            <a:ext cx="50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46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Job Opportunities</a:t>
            </a:r>
            <a:endParaRPr sz="3000" b="1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704850" y="1520825"/>
            <a:ext cx="10761600" cy="3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On the MCAT (Medical College Admission Test), which major from amongst the following gets the highest scores? Lowest scores?</a:t>
            </a: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A. Biology	B. Psychology   C. Chemistry	D. Physics    E. Engineering</a:t>
            </a:r>
            <a:endParaRPr sz="24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On the LSAT (Law School Admission Test), which major from amongst the following gets the highest scores? Lowest scores?</a:t>
            </a: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A. Biology	B. Psychology   C. Chemistry	D. Physics    E. Engineering</a:t>
            </a:r>
            <a:endParaRPr sz="24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11022012" y="6196012"/>
            <a:ext cx="50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69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Surprising Facts: Medicine</a:t>
            </a:r>
            <a:endParaRPr sz="3000" b="1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704849" y="1549401"/>
            <a:ext cx="5945187" cy="3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Physics Majors and Medical School</a:t>
            </a: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○"/>
            </a:pPr>
            <a:r>
              <a:rPr lang="en-US" sz="3200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Physics majors get very high scores on the MCATs</a:t>
            </a: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11022012" y="6196012"/>
            <a:ext cx="50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60A94-851D-E746-AB9D-6387ADAE9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2" t="1326" r="3385" b="2844"/>
          <a:stretch/>
        </p:blipFill>
        <p:spPr>
          <a:xfrm>
            <a:off x="6472238" y="148450"/>
            <a:ext cx="5416587" cy="65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Surprising Facts: Law</a:t>
            </a:r>
            <a:endParaRPr sz="3000" b="1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704850" y="1520825"/>
            <a:ext cx="5224463" cy="3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Physics Majors and Law School</a:t>
            </a: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○"/>
            </a:pPr>
            <a:r>
              <a:rPr lang="en-US" sz="3200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Physics majors get very high scores on the LSATs</a:t>
            </a: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11022012" y="6196012"/>
            <a:ext cx="50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CDFF7-4D5B-5644-B5B9-7560578AB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2575" r="3804" b="3618"/>
          <a:stretch/>
        </p:blipFill>
        <p:spPr>
          <a:xfrm>
            <a:off x="6438903" y="376392"/>
            <a:ext cx="5391150" cy="61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1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Surprising Facts: Salaries</a:t>
            </a:r>
            <a:endParaRPr sz="3000" b="1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704850" y="1520825"/>
            <a:ext cx="4580100" cy="3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●"/>
            </a:pPr>
            <a:r>
              <a:rPr lang="en-US" sz="3200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Physics Majors and Earnings</a:t>
            </a: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3200"/>
              <a:buFont typeface="Arial"/>
              <a:buChar char="○"/>
            </a:pPr>
            <a:r>
              <a:rPr lang="en-US" sz="3200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Physics bachelors earn comparatively more</a:t>
            </a: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11022012" y="6196012"/>
            <a:ext cx="50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C7C2F8-F57D-444E-9F92-B2CFDD69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99" y="79930"/>
            <a:ext cx="5281613" cy="67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704850" y="1444625"/>
            <a:ext cx="10731000" cy="3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Physics Majors Help Others</a:t>
            </a:r>
            <a:endParaRPr sz="3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800"/>
              <a:buFont typeface="Arial"/>
              <a:buChar char="●"/>
            </a:pPr>
            <a:r>
              <a:rPr lang="en-US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Improving people’s health</a:t>
            </a:r>
            <a:endParaRPr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○"/>
            </a:pPr>
            <a:r>
              <a:rPr lang="en-US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Diagnosis and treatment of illness, for example:</a:t>
            </a:r>
            <a:endParaRPr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200"/>
              <a:buFont typeface="Arial"/>
              <a:buChar char="■"/>
            </a:pPr>
            <a:r>
              <a:rPr lang="en-US" sz="2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Cancer treatment using radiation, new nanobot technology to target individual cancer cells</a:t>
            </a:r>
            <a:endParaRPr sz="2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200"/>
              <a:buFont typeface="Arial"/>
              <a:buChar char="■"/>
            </a:pPr>
            <a:r>
              <a:rPr lang="en-US" sz="2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Body imaging using X-rays, ultrasound, NMR and PET scans</a:t>
            </a:r>
            <a:endParaRPr sz="2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200"/>
              <a:buFont typeface="Arial"/>
              <a:buChar char="■"/>
            </a:pPr>
            <a:r>
              <a:rPr lang="en-US" sz="2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New methods using infrared light to monitor our blood</a:t>
            </a:r>
            <a:endParaRPr sz="2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800"/>
              <a:buFont typeface="Arial"/>
              <a:buChar char="●"/>
            </a:pPr>
            <a:r>
              <a:rPr lang="en-US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Addressing environmental issues</a:t>
            </a:r>
            <a:endParaRPr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400"/>
              <a:buFont typeface="Arial"/>
              <a:buChar char="○"/>
            </a:pPr>
            <a:r>
              <a:rPr lang="en-US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Energy needs and climate change effects, for example:</a:t>
            </a:r>
            <a:endParaRPr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200"/>
              <a:buFont typeface="Arial"/>
              <a:buChar char="■"/>
            </a:pPr>
            <a:r>
              <a:rPr lang="en-US" sz="2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New renewable energy technology</a:t>
            </a:r>
            <a:endParaRPr sz="2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200"/>
              <a:buFont typeface="Arial"/>
              <a:buChar char="■"/>
            </a:pPr>
            <a:r>
              <a:rPr lang="en-US" sz="2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Climate change effects on humans, animals (e.g. penguin populations), and land (size of the Sahara Desert) </a:t>
            </a:r>
            <a:endParaRPr sz="2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200"/>
              <a:buFont typeface="Arial"/>
              <a:buChar char="■"/>
            </a:pPr>
            <a:r>
              <a:rPr lang="en-US" sz="220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Environmentally friendly transportation methods</a:t>
            </a:r>
            <a:endParaRPr sz="220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2800"/>
              <a:buFont typeface="Arial"/>
              <a:buChar char="●"/>
            </a:pPr>
            <a:r>
              <a:rPr lang="en-US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And many more…</a:t>
            </a:r>
            <a:endParaRPr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 dirty="0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Surprising Facts: Helping Society</a:t>
            </a:r>
            <a:endParaRPr sz="3000" b="1" dirty="0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11022012" y="6196012"/>
            <a:ext cx="50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38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704850" y="593725"/>
            <a:ext cx="9588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Surprising Facts: Helping Society</a:t>
            </a:r>
            <a:endParaRPr sz="3000" b="1">
              <a:solidFill>
                <a:srgbClr val="1865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11022012" y="6196012"/>
            <a:ext cx="50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18657A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05EA7-55BB-804B-B0F1-C5624B6EC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477" y="1273225"/>
            <a:ext cx="7085480" cy="54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5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86579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</TotalTime>
  <Words>854</Words>
  <Application>Microsoft Office PowerPoint</Application>
  <PresentationFormat>Widescreen</PresentationFormat>
  <Paragraphs>90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Bachelors Degrees in Physics: What you didn’t know</vt:lpstr>
      <vt:lpstr>Job Stability &amp; Satisfaction</vt:lpstr>
      <vt:lpstr>Job Opportunities</vt:lpstr>
      <vt:lpstr>Job Opportunities</vt:lpstr>
      <vt:lpstr>Surprising Facts: Medicine</vt:lpstr>
      <vt:lpstr>Surprising Facts: Law</vt:lpstr>
      <vt:lpstr>Surprising Facts: Salaries</vt:lpstr>
      <vt:lpstr>Surprising Facts: Helping Society</vt:lpstr>
      <vt:lpstr>Surprising Facts: Helping Society</vt:lpstr>
      <vt:lpstr>Summary</vt:lpstr>
      <vt:lpstr>Discussion Questions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Mumford</dc:creator>
  <cp:lastModifiedBy>Danelix Cordero</cp:lastModifiedBy>
  <cp:revision>24</cp:revision>
  <dcterms:created xsi:type="dcterms:W3CDTF">2019-06-21T20:17:22Z</dcterms:created>
  <dcterms:modified xsi:type="dcterms:W3CDTF">2021-01-25T17:05:16Z</dcterms:modified>
</cp:coreProperties>
</file>