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90" r:id="rId2"/>
    <p:sldId id="381" r:id="rId3"/>
    <p:sldId id="358" r:id="rId4"/>
    <p:sldId id="359" r:id="rId5"/>
    <p:sldId id="350" r:id="rId6"/>
    <p:sldId id="351" r:id="rId7"/>
    <p:sldId id="355" r:id="rId8"/>
    <p:sldId id="363" r:id="rId9"/>
    <p:sldId id="364" r:id="rId10"/>
    <p:sldId id="365" r:id="rId11"/>
    <p:sldId id="366" r:id="rId12"/>
    <p:sldId id="369" r:id="rId13"/>
    <p:sldId id="367" r:id="rId14"/>
    <p:sldId id="368" r:id="rId15"/>
    <p:sldId id="370" r:id="rId16"/>
    <p:sldId id="376" r:id="rId17"/>
    <p:sldId id="379" r:id="rId18"/>
    <p:sldId id="377" r:id="rId19"/>
    <p:sldId id="38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33"/>
    <a:srgbClr val="CC0000"/>
    <a:srgbClr val="000099"/>
    <a:srgbClr val="660000"/>
    <a:srgbClr val="990000"/>
    <a:srgbClr val="01E2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1176" autoAdjust="0"/>
    <p:restoredTop sz="92579" autoAdjust="0"/>
  </p:normalViewPr>
  <p:slideViewPr>
    <p:cSldViewPr snapToGrid="0" snapToObjects="1">
      <p:cViewPr varScale="1">
        <p:scale>
          <a:sx n="63" d="100"/>
          <a:sy n="63" d="100"/>
        </p:scale>
        <p:origin x="1692" y="66"/>
      </p:cViewPr>
      <p:guideLst>
        <p:guide orient="horz" pos="2160"/>
        <p:guide pos="2880"/>
      </p:guideLst>
    </p:cSldViewPr>
  </p:slideViewPr>
  <p:outlineViewPr>
    <p:cViewPr>
      <p:scale>
        <a:sx n="33" d="100"/>
        <a:sy n="33" d="100"/>
      </p:scale>
      <p:origin x="0" y="4380"/>
    </p:cViewPr>
  </p:outlineViewPr>
  <p:notesTextViewPr>
    <p:cViewPr>
      <p:scale>
        <a:sx n="75" d="100"/>
        <a:sy n="75" d="100"/>
      </p:scale>
      <p:origin x="0" y="0"/>
    </p:cViewPr>
  </p:notesTextViewPr>
  <p:notesViewPr>
    <p:cSldViewPr snapToGrid="0" snapToObjects="1">
      <p:cViewPr>
        <p:scale>
          <a:sx n="100" d="100"/>
          <a:sy n="100" d="100"/>
        </p:scale>
        <p:origin x="1806" y="-151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02F101F-AAB6-4969-A03B-B63554355209}" type="datetimeFigureOut">
              <a:rPr lang="en-US" smtClean="0"/>
              <a:pPr/>
              <a:t>10/9/2020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D9C6DB9-64A8-455F-98DE-18730C0076BD}"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552135-107C-F245-96A3-F0ADCDF59BF8}" type="datetimeFigureOut">
              <a:rPr lang="en-US" smtClean="0"/>
              <a:pPr/>
              <a:t>10/9/2020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C9AB6C-5BD4-E246-B454-F37E6325D5A8}" type="slidenum">
              <a:rPr lang="en-US" smtClean="0"/>
              <a:pPr/>
              <a:t>‹#›</a:t>
            </a:fld>
            <a:endParaRPr lang="en-US" dirty="0"/>
          </a:p>
        </p:txBody>
      </p:sp>
    </p:spTree>
    <p:extLst>
      <p:ext uri="{BB962C8B-B14F-4D97-AF65-F5344CB8AC3E}">
        <p14:creationId xmlns:p14="http://schemas.microsoft.com/office/powerpoint/2010/main" val="4591851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quarknet.org/group/evaluation-tea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quarknet.org/group/evaluation-tea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quarknet.org/group/evaluation-tea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quarknet.org/group/evaluation-tea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quarknet.org/group/evaluation-tea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quarknet.org/group/evaluation-tea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C9AB6C-5BD4-E246-B454-F37E6325D5A8}"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C9AB6C-5BD4-E246-B454-F37E6325D5A8}" type="slidenum">
              <a:rPr lang="en-US" smtClean="0"/>
              <a:pPr/>
              <a:t>10</a:t>
            </a:fld>
            <a:endParaRPr lang="en-US" dirty="0"/>
          </a:p>
        </p:txBody>
      </p:sp>
    </p:spTree>
    <p:extLst>
      <p:ext uri="{BB962C8B-B14F-4D97-AF65-F5344CB8AC3E}">
        <p14:creationId xmlns:p14="http://schemas.microsoft.com/office/powerpoint/2010/main" val="1092964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Individual analyses where Data Camp exposure, Variety of Workshops, Masterclass engagement and use of DAP activities are analyzed separately. The higher the score, the more positive the response.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This table summaries individual analyses of type of engagement QuarkNet and Approach to Teaching; and then, Use of DAP activities.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Next slide shows the statistics when these variables are analyzed simultaneously in one omnibus analysis , where this exposure is analyzed simultaneously with Approach to Teaching Outcome as the dependent measure. Use of DAP activities is analyzed based on binary logistical regression where binary DAP use the dependent measure. </a:t>
            </a:r>
          </a:p>
          <a:p>
            <a:r>
              <a:rPr lang="en-US" dirty="0">
                <a:latin typeface="Times New Roman" panose="02020603050405020304" pitchFamily="18" charset="0"/>
                <a:cs typeface="Times New Roman" panose="02020603050405020304" pitchFamily="18" charset="0"/>
                <a:hlinkClick r:id="rId3"/>
              </a:rPr>
              <a:t>https://quarknet.org/group/evaluation-team</a:t>
            </a:r>
            <a:r>
              <a:rPr lang="en-US"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4AC9AB6C-5BD4-E246-B454-F37E6325D5A8}" type="slidenum">
              <a:rPr lang="en-US" smtClean="0"/>
              <a:pPr/>
              <a:t>11</a:t>
            </a:fld>
            <a:endParaRPr lang="en-US" dirty="0"/>
          </a:p>
        </p:txBody>
      </p:sp>
    </p:spTree>
    <p:extLst>
      <p:ext uri="{BB962C8B-B14F-4D97-AF65-F5344CB8AC3E}">
        <p14:creationId xmlns:p14="http://schemas.microsoft.com/office/powerpoint/2010/main" val="874926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Summary statistics of the more complex analysis where QN engagement is analyzed simultaneously with Approach to Teaching Outcome as the dependent measure. Summary statistics for Use of DAP activities analysis not shown. </a:t>
            </a:r>
          </a:p>
          <a:p>
            <a:r>
              <a:rPr lang="en-US" dirty="0">
                <a:latin typeface="Times New Roman" panose="02020603050405020304" pitchFamily="18" charset="0"/>
                <a:cs typeface="Times New Roman" panose="02020603050405020304" pitchFamily="18" charset="0"/>
                <a:hlinkClick r:id="rId3"/>
              </a:rPr>
              <a:t>https://quarknet.org/group/evaluation-team</a:t>
            </a:r>
            <a:r>
              <a:rPr lang="en-US" dirty="0">
                <a:latin typeface="Times New Roman" panose="02020603050405020304" pitchFamily="18" charset="0"/>
                <a:cs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fld id="{4AC9AB6C-5BD4-E246-B454-F37E6325D5A8}" type="slidenum">
              <a:rPr lang="en-US" smtClean="0"/>
              <a:pPr/>
              <a:t>12</a:t>
            </a:fld>
            <a:endParaRPr lang="en-US" dirty="0"/>
          </a:p>
        </p:txBody>
      </p:sp>
    </p:spTree>
    <p:extLst>
      <p:ext uri="{BB962C8B-B14F-4D97-AF65-F5344CB8AC3E}">
        <p14:creationId xmlns:p14="http://schemas.microsoft.com/office/powerpoint/2010/main" val="1758870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C9AB6C-5BD4-E246-B454-F37E6325D5A8}" type="slidenum">
              <a:rPr lang="en-US" smtClean="0"/>
              <a:pPr/>
              <a:t>13</a:t>
            </a:fld>
            <a:endParaRPr lang="en-US" dirty="0"/>
          </a:p>
        </p:txBody>
      </p:sp>
    </p:spTree>
    <p:extLst>
      <p:ext uri="{BB962C8B-B14F-4D97-AF65-F5344CB8AC3E}">
        <p14:creationId xmlns:p14="http://schemas.microsoft.com/office/powerpoint/2010/main" val="2538611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hlinkClick r:id="rId3"/>
              </a:rPr>
              <a:t>https://quarknet.org/group/evaluation-team</a:t>
            </a:r>
            <a:r>
              <a:rPr lang="en-US" dirty="0">
                <a:latin typeface="Times New Roman" panose="02020603050405020304" pitchFamily="18" charset="0"/>
                <a:cs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fld id="{4AC9AB6C-5BD4-E246-B454-F37E6325D5A8}" type="slidenum">
              <a:rPr lang="en-US" smtClean="0"/>
              <a:pPr/>
              <a:t>14</a:t>
            </a:fld>
            <a:endParaRPr lang="en-US" dirty="0"/>
          </a:p>
        </p:txBody>
      </p:sp>
    </p:spTree>
    <p:extLst>
      <p:ext uri="{BB962C8B-B14F-4D97-AF65-F5344CB8AC3E}">
        <p14:creationId xmlns:p14="http://schemas.microsoft.com/office/powerpoint/2010/main" val="2943329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C9AB6C-5BD4-E246-B454-F37E6325D5A8}" type="slidenum">
              <a:rPr lang="en-US" smtClean="0"/>
              <a:pPr/>
              <a:t>15</a:t>
            </a:fld>
            <a:endParaRPr lang="en-US" dirty="0"/>
          </a:p>
        </p:txBody>
      </p:sp>
    </p:spTree>
    <p:extLst>
      <p:ext uri="{BB962C8B-B14F-4D97-AF65-F5344CB8AC3E}">
        <p14:creationId xmlns:p14="http://schemas.microsoft.com/office/powerpoint/2010/main" val="852883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C9AB6C-5BD4-E246-B454-F37E6325D5A8}" type="slidenum">
              <a:rPr lang="en-US" smtClean="0"/>
              <a:pPr/>
              <a:t>16</a:t>
            </a:fld>
            <a:endParaRPr lang="en-US" dirty="0"/>
          </a:p>
        </p:txBody>
      </p:sp>
    </p:spTree>
    <p:extLst>
      <p:ext uri="{BB962C8B-B14F-4D97-AF65-F5344CB8AC3E}">
        <p14:creationId xmlns:p14="http://schemas.microsoft.com/office/powerpoint/2010/main" val="2110082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C9AB6C-5BD4-E246-B454-F37E6325D5A8}" type="slidenum">
              <a:rPr lang="en-US" smtClean="0"/>
              <a:pPr/>
              <a:t>17</a:t>
            </a:fld>
            <a:endParaRPr lang="en-US" dirty="0"/>
          </a:p>
        </p:txBody>
      </p:sp>
    </p:spTree>
    <p:extLst>
      <p:ext uri="{BB962C8B-B14F-4D97-AF65-F5344CB8AC3E}">
        <p14:creationId xmlns:p14="http://schemas.microsoft.com/office/powerpoint/2010/main" val="1155354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The upper graphs show the alignment of DAP activities with the NGSS Science and Engineering Practices as </a:t>
            </a:r>
            <a:r>
              <a:rPr lang="en-US" i="1" dirty="0">
                <a:latin typeface="Times New Roman" panose="02020603050405020304" pitchFamily="18" charset="0"/>
                <a:cs typeface="Times New Roman" panose="02020603050405020304" pitchFamily="18" charset="0"/>
              </a:rPr>
              <a:t>designed </a:t>
            </a:r>
            <a:r>
              <a:rPr lang="en-US" dirty="0">
                <a:latin typeface="Times New Roman" panose="02020603050405020304" pitchFamily="18" charset="0"/>
                <a:cs typeface="Times New Roman" panose="02020603050405020304" pitchFamily="18" charset="0"/>
              </a:rPr>
              <a:t>(upper left for all activities; and, upper right for activities broken down by activity level (0, 1, and 2/3).</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lower left-hand graph shows the alignment of DAP activities with the NGSS practices as </a:t>
            </a:r>
            <a:r>
              <a:rPr lang="en-US" i="1" dirty="0">
                <a:latin typeface="Times New Roman" panose="02020603050405020304" pitchFamily="18" charset="0"/>
                <a:cs typeface="Times New Roman" panose="02020603050405020304" pitchFamily="18" charset="0"/>
              </a:rPr>
              <a:t>implemented </a:t>
            </a:r>
            <a:r>
              <a:rPr lang="en-US" dirty="0">
                <a:latin typeface="Times New Roman" panose="02020603050405020304" pitchFamily="18" charset="0"/>
                <a:cs typeface="Times New Roman" panose="02020603050405020304" pitchFamily="18" charset="0"/>
              </a:rPr>
              <a:t>in QuarkNet workshops conducted March-November 2019,</a:t>
            </a:r>
          </a:p>
          <a:p>
            <a:r>
              <a:rPr lang="en-US" dirty="0">
                <a:latin typeface="Times New Roman" panose="02020603050405020304" pitchFamily="18" charset="0"/>
                <a:cs typeface="Times New Roman" panose="02020603050405020304" pitchFamily="18" charset="0"/>
              </a:rPr>
              <a:t>by all activities; and, then broken down by activity level (0, 1, and 2/3). </a:t>
            </a:r>
          </a:p>
          <a:p>
            <a:endParaRPr lang="en-US" i="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lower right-hand graph shows the assessment of 10 Centers as to the engagement level of teachers who participated in QuarkNet at their center relative to these NGSS practices. (Key = Almost All; Most; Some; A Few; and, Rarely.)</a:t>
            </a:r>
          </a:p>
        </p:txBody>
      </p:sp>
      <p:sp>
        <p:nvSpPr>
          <p:cNvPr id="4" name="Slide Number Placeholder 3"/>
          <p:cNvSpPr>
            <a:spLocks noGrp="1"/>
          </p:cNvSpPr>
          <p:nvPr>
            <p:ph type="sldNum" sz="quarter" idx="5"/>
          </p:nvPr>
        </p:nvSpPr>
        <p:spPr/>
        <p:txBody>
          <a:bodyPr/>
          <a:lstStyle/>
          <a:p>
            <a:fld id="{4AC9AB6C-5BD4-E246-B454-F37E6325D5A8}" type="slidenum">
              <a:rPr lang="en-US" smtClean="0"/>
              <a:pPr/>
              <a:t>18</a:t>
            </a:fld>
            <a:endParaRPr lang="en-US" dirty="0"/>
          </a:p>
        </p:txBody>
      </p:sp>
    </p:spTree>
    <p:extLst>
      <p:ext uri="{BB962C8B-B14F-4D97-AF65-F5344CB8AC3E}">
        <p14:creationId xmlns:p14="http://schemas.microsoft.com/office/powerpoint/2010/main" val="1867715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This Appendix provides just a sample of the analyses and results that are summarized in the evaluation report. It is intended to provide the statistics behind the overall evaluation results highlighted in the main PowerPoint presentation. Please refer to the full evaluation report if you are interested in all preliminary evaluation analyses.</a:t>
            </a:r>
          </a:p>
          <a:p>
            <a:r>
              <a:rPr lang="en-US" dirty="0">
                <a:latin typeface="Times New Roman" panose="02020603050405020304" pitchFamily="18" charset="0"/>
                <a:cs typeface="Times New Roman" panose="02020603050405020304" pitchFamily="18" charset="0"/>
                <a:hlinkClick r:id="rId3"/>
              </a:rPr>
              <a:t>https://quarknet.org/group/evaluation-team</a:t>
            </a:r>
            <a:r>
              <a:rPr lang="en-US"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4AC9AB6C-5BD4-E246-B454-F37E6325D5A8}" type="slidenum">
              <a:rPr lang="en-US" smtClean="0"/>
              <a:pPr/>
              <a:t>19</a:t>
            </a:fld>
            <a:endParaRPr lang="en-US" dirty="0"/>
          </a:p>
        </p:txBody>
      </p:sp>
    </p:spTree>
    <p:extLst>
      <p:ext uri="{BB962C8B-B14F-4D97-AF65-F5344CB8AC3E}">
        <p14:creationId xmlns:p14="http://schemas.microsoft.com/office/powerpoint/2010/main" val="4187564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C9AB6C-5BD4-E246-B454-F37E6325D5A8}" type="slidenum">
              <a:rPr lang="en-US" smtClean="0"/>
              <a:pPr/>
              <a:t>2</a:t>
            </a:fld>
            <a:endParaRPr lang="en-US" dirty="0"/>
          </a:p>
        </p:txBody>
      </p:sp>
    </p:spTree>
    <p:extLst>
      <p:ext uri="{BB962C8B-B14F-4D97-AF65-F5344CB8AC3E}">
        <p14:creationId xmlns:p14="http://schemas.microsoft.com/office/powerpoint/2010/main" val="1171697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Table 15 refers to the table number used in the Evaluation Report 2020.</a:t>
            </a:r>
          </a:p>
        </p:txBody>
      </p:sp>
      <p:sp>
        <p:nvSpPr>
          <p:cNvPr id="4" name="Slide Number Placeholder 3"/>
          <p:cNvSpPr>
            <a:spLocks noGrp="1"/>
          </p:cNvSpPr>
          <p:nvPr>
            <p:ph type="sldNum" sz="quarter" idx="5"/>
          </p:nvPr>
        </p:nvSpPr>
        <p:spPr/>
        <p:txBody>
          <a:bodyPr/>
          <a:lstStyle/>
          <a:p>
            <a:fld id="{4AC9AB6C-5BD4-E246-B454-F37E6325D5A8}" type="slidenum">
              <a:rPr lang="en-US" smtClean="0"/>
              <a:pPr/>
              <a:t>3</a:t>
            </a:fld>
            <a:endParaRPr lang="en-US" dirty="0"/>
          </a:p>
        </p:txBody>
      </p:sp>
    </p:spTree>
    <p:extLst>
      <p:ext uri="{BB962C8B-B14F-4D97-AF65-F5344CB8AC3E}">
        <p14:creationId xmlns:p14="http://schemas.microsoft.com/office/powerpoint/2010/main" val="2466472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C9AB6C-5BD4-E246-B454-F37E6325D5A8}" type="slidenum">
              <a:rPr lang="en-US" smtClean="0"/>
              <a:pPr/>
              <a:t>4</a:t>
            </a:fld>
            <a:endParaRPr lang="en-US" dirty="0"/>
          </a:p>
        </p:txBody>
      </p:sp>
    </p:spTree>
    <p:extLst>
      <p:ext uri="{BB962C8B-B14F-4D97-AF65-F5344CB8AC3E}">
        <p14:creationId xmlns:p14="http://schemas.microsoft.com/office/powerpoint/2010/main" val="49764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C9AB6C-5BD4-E246-B454-F37E6325D5A8}" type="slidenum">
              <a:rPr lang="en-US" smtClean="0"/>
              <a:pPr/>
              <a:t>5</a:t>
            </a:fld>
            <a:endParaRPr lang="en-US" dirty="0"/>
          </a:p>
        </p:txBody>
      </p:sp>
    </p:spTree>
    <p:extLst>
      <p:ext uri="{BB962C8B-B14F-4D97-AF65-F5344CB8AC3E}">
        <p14:creationId xmlns:p14="http://schemas.microsoft.com/office/powerpoint/2010/main" val="4242096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In the next several slides, I have opted to include some of the statistical summary tables that underly the preliminary conclusions made about Teacher Outcomes and (their) Student Outcomes. All analyses are fully described in the evaluation report, </a:t>
            </a:r>
            <a:r>
              <a:rPr lang="en-US" dirty="0">
                <a:latin typeface="Times New Roman" panose="02020603050405020304" pitchFamily="18" charset="0"/>
                <a:cs typeface="Times New Roman" panose="02020603050405020304" pitchFamily="18" charset="0"/>
                <a:hlinkClick r:id="rId3"/>
              </a:rPr>
              <a:t>https://quarknet.org/group/evaluation-team</a:t>
            </a:r>
            <a:r>
              <a:rPr lang="en-US"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5"/>
          </p:nvPr>
        </p:nvSpPr>
        <p:spPr/>
        <p:txBody>
          <a:bodyPr/>
          <a:lstStyle/>
          <a:p>
            <a:fld id="{4AC9AB6C-5BD4-E246-B454-F37E6325D5A8}" type="slidenum">
              <a:rPr lang="en-US" smtClean="0"/>
              <a:pPr/>
              <a:t>6</a:t>
            </a:fld>
            <a:endParaRPr lang="en-US" dirty="0"/>
          </a:p>
        </p:txBody>
      </p:sp>
    </p:spTree>
    <p:extLst>
      <p:ext uri="{BB962C8B-B14F-4D97-AF65-F5344CB8AC3E}">
        <p14:creationId xmlns:p14="http://schemas.microsoft.com/office/powerpoint/2010/main" val="2385784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To begin we created Scale Scores (summed survey responses to specific sets of survey items in these analyses) because of the improved reliability of using responses based on multiple items and to help simply more complex analyses. As can be seen, this table summarizes the number of survey items that comprise each scale, the descriptive statistics that support the use of these scales, including number of items, mean and standard deviation, as well as the internal reliability of the scale as measured by Cronbach’s alpha. </a:t>
            </a:r>
            <a:endParaRPr lang="en-US" dirty="0"/>
          </a:p>
        </p:txBody>
      </p:sp>
      <p:sp>
        <p:nvSpPr>
          <p:cNvPr id="4" name="Slide Number Placeholder 3"/>
          <p:cNvSpPr>
            <a:spLocks noGrp="1"/>
          </p:cNvSpPr>
          <p:nvPr>
            <p:ph type="sldNum" sz="quarter" idx="5"/>
          </p:nvPr>
        </p:nvSpPr>
        <p:spPr/>
        <p:txBody>
          <a:bodyPr/>
          <a:lstStyle/>
          <a:p>
            <a:fld id="{4AC9AB6C-5BD4-E246-B454-F37E6325D5A8}" type="slidenum">
              <a:rPr lang="en-US" smtClean="0"/>
              <a:pPr/>
              <a:t>7</a:t>
            </a:fld>
            <a:endParaRPr lang="en-US" dirty="0"/>
          </a:p>
        </p:txBody>
      </p:sp>
    </p:spTree>
    <p:extLst>
      <p:ext uri="{BB962C8B-B14F-4D97-AF65-F5344CB8AC3E}">
        <p14:creationId xmlns:p14="http://schemas.microsoft.com/office/powerpoint/2010/main" val="1402468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C9AB6C-5BD4-E246-B454-F37E6325D5A8}" type="slidenum">
              <a:rPr lang="en-US" smtClean="0"/>
              <a:pPr/>
              <a:t>8</a:t>
            </a:fld>
            <a:endParaRPr lang="en-US" dirty="0"/>
          </a:p>
        </p:txBody>
      </p:sp>
    </p:spTree>
    <p:extLst>
      <p:ext uri="{BB962C8B-B14F-4D97-AF65-F5344CB8AC3E}">
        <p14:creationId xmlns:p14="http://schemas.microsoft.com/office/powerpoint/2010/main" val="519836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5642" y="4400550"/>
            <a:ext cx="5486400" cy="3600450"/>
          </a:xfrm>
        </p:spPr>
        <p:txBody>
          <a:bodyPr/>
          <a:lstStyle/>
          <a:p>
            <a:r>
              <a:rPr lang="en-US" dirty="0">
                <a:latin typeface="Times New Roman" panose="02020603050405020304" pitchFamily="18" charset="0"/>
                <a:cs typeface="Times New Roman" panose="02020603050405020304" pitchFamily="18" charset="0"/>
              </a:rPr>
              <a:t>The higher the score, the more positive the response. </a:t>
            </a:r>
          </a:p>
          <a:p>
            <a:r>
              <a:rPr lang="en-US" dirty="0">
                <a:latin typeface="Times New Roman" panose="02020603050405020304" pitchFamily="18" charset="0"/>
                <a:cs typeface="Times New Roman" panose="02020603050405020304" pitchFamily="18" charset="0"/>
              </a:rPr>
              <a:t>The table number refers to the table number used in the full evaluation report. </a:t>
            </a:r>
            <a:r>
              <a:rPr lang="en-US" dirty="0">
                <a:latin typeface="Times New Roman" panose="02020603050405020304" pitchFamily="18" charset="0"/>
                <a:cs typeface="Times New Roman" panose="02020603050405020304" pitchFamily="18" charset="0"/>
                <a:hlinkClick r:id="rId3"/>
              </a:rPr>
              <a:t>https://quarknet.org/group/evaluation-team</a:t>
            </a:r>
            <a:r>
              <a:rPr lang="en-US"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4AC9AB6C-5BD4-E246-B454-F37E6325D5A8}" type="slidenum">
              <a:rPr lang="en-US" smtClean="0"/>
              <a:pPr/>
              <a:t>9</a:t>
            </a:fld>
            <a:endParaRPr lang="en-US" dirty="0"/>
          </a:p>
        </p:txBody>
      </p:sp>
    </p:spTree>
    <p:extLst>
      <p:ext uri="{BB962C8B-B14F-4D97-AF65-F5344CB8AC3E}">
        <p14:creationId xmlns:p14="http://schemas.microsoft.com/office/powerpoint/2010/main" val="2407391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914425"/>
            <a:ext cx="7772400" cy="1470025"/>
          </a:xfrm>
        </p:spPr>
        <p:txBody>
          <a:bodyPr/>
          <a:lstStyle>
            <a:lvl1pPr algn="ctr">
              <a:defRPr/>
            </a:lvl1pPr>
          </a:lstStyle>
          <a:p>
            <a:r>
              <a:rPr lang="en-US" dirty="0"/>
              <a:t>Proposed Evaluation Plan</a:t>
            </a:r>
            <a:br>
              <a:rPr lang="en-US" dirty="0"/>
            </a:br>
            <a:r>
              <a:rPr lang="en-US" dirty="0"/>
              <a:t>Future Impact/Outcomes</a:t>
            </a:r>
          </a:p>
        </p:txBody>
      </p:sp>
      <p:sp>
        <p:nvSpPr>
          <p:cNvPr id="3" name="Subtitle 2"/>
          <p:cNvSpPr>
            <a:spLocks noGrp="1"/>
          </p:cNvSpPr>
          <p:nvPr>
            <p:ph type="subTitle" idx="1" hasCustomPrompt="1"/>
          </p:nvPr>
        </p:nvSpPr>
        <p:spPr>
          <a:xfrm>
            <a:off x="1371600" y="3402360"/>
            <a:ext cx="6400800" cy="1752600"/>
          </a:xfrm>
        </p:spPr>
        <p:txBody>
          <a:bodyPr/>
          <a:lstStyle>
            <a:lvl1pPr marL="0" indent="0" algn="ctr">
              <a:buNone/>
              <a:defRPr>
                <a:solidFill>
                  <a:srgbClr val="00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Kathryn Race</a:t>
            </a:r>
          </a:p>
          <a:p>
            <a:r>
              <a:rPr lang="en-US" dirty="0"/>
              <a:t>Race &amp; Associates, Ltd.</a:t>
            </a:r>
          </a:p>
          <a:p>
            <a:r>
              <a:rPr lang="en-US" dirty="0" err="1"/>
              <a:t>Race_Associates@msn.com</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marL="0" indent="0">
              <a:defRPr sz="2400"/>
            </a:lvl1pPr>
            <a:lvl2pPr>
              <a:defRPr sz="2400"/>
            </a:lvl2pPr>
            <a:lvl3pPr>
              <a:defRPr sz="2400"/>
            </a:lvl3pPr>
            <a:lvl4pPr>
              <a:defRPr sz="1800"/>
            </a:lvl4pPr>
            <a:lvl5pPr>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4"/>
            <a:endParaRPr lang="en-US" dirty="0"/>
          </a:p>
        </p:txBody>
      </p:sp>
      <p:sp>
        <p:nvSpPr>
          <p:cNvPr id="4" name="Content Placeholder 3"/>
          <p:cNvSpPr>
            <a:spLocks noGrp="1"/>
          </p:cNvSpPr>
          <p:nvPr>
            <p:ph sz="half" idx="2"/>
          </p:nvPr>
        </p:nvSpPr>
        <p:spPr>
          <a:xfrm>
            <a:off x="4648200" y="1600200"/>
            <a:ext cx="4038600" cy="4525963"/>
          </a:xfrm>
        </p:spPr>
        <p:txBody>
          <a:bodyPr/>
          <a:lstStyle>
            <a:lvl1pPr marL="0" indent="0">
              <a:defRPr sz="2400"/>
            </a:lvl1pPr>
            <a:lvl2pPr>
              <a:defRPr sz="2400"/>
            </a:lvl2pPr>
            <a:lvl3pPr>
              <a:defRPr sz="2400"/>
            </a:lvl3pPr>
            <a:lvl4pPr>
              <a:buNone/>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1"/>
          <p:cNvPicPr>
            <a:picLocks noChangeAspect="1" noChangeArrowheads="1"/>
          </p:cNvPicPr>
          <p:nvPr/>
        </p:nvPicPr>
        <p:blipFill>
          <a:blip r:embed="rId6"/>
          <a:srcRect/>
          <a:stretch>
            <a:fillRect/>
          </a:stretch>
        </p:blipFill>
        <p:spPr bwMode="auto">
          <a:xfrm>
            <a:off x="342900" y="307975"/>
            <a:ext cx="8480425" cy="1279525"/>
          </a:xfrm>
          <a:prstGeom prst="rect">
            <a:avLst/>
          </a:prstGeom>
          <a:noFill/>
          <a:ln w="25400">
            <a:noFill/>
            <a:miter lim="800000"/>
            <a:headEnd/>
            <a:tailEnd/>
          </a:ln>
        </p:spPr>
      </p:pic>
      <p:sp>
        <p:nvSpPr>
          <p:cNvPr id="2" name="Title Placeholder 1"/>
          <p:cNvSpPr>
            <a:spLocks noGrp="1"/>
          </p:cNvSpPr>
          <p:nvPr>
            <p:ph type="title"/>
          </p:nvPr>
        </p:nvSpPr>
        <p:spPr>
          <a:xfrm>
            <a:off x="2792062" y="594483"/>
            <a:ext cx="5894738" cy="675554"/>
          </a:xfrm>
          <a:prstGeom prst="rect">
            <a:avLst/>
          </a:prstGeom>
        </p:spPr>
        <p:txBody>
          <a:bodyPr vert="horz" lIns="91440" tIns="45720" rIns="91440" bIns="45720" rtlCol="0" anchor="ctr">
            <a:normAutofit/>
          </a:bodyPr>
          <a:lstStyle/>
          <a:p>
            <a:r>
              <a:rPr lang="en-US" dirty="0"/>
              <a:t>Evaluation Plan and </a:t>
            </a:r>
            <a:br>
              <a:rPr lang="en-US" dirty="0"/>
            </a:br>
            <a:r>
              <a:rPr lang="en-US" dirty="0"/>
              <a:t>Current Efforts </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7" name="TextBox 6"/>
          <p:cNvSpPr txBox="1"/>
          <p:nvPr/>
        </p:nvSpPr>
        <p:spPr>
          <a:xfrm>
            <a:off x="1044771" y="495406"/>
            <a:ext cx="184666" cy="369332"/>
          </a:xfrm>
          <a:prstGeom prst="rect">
            <a:avLst/>
          </a:prstGeom>
          <a:noFill/>
        </p:spPr>
        <p:txBody>
          <a:bodyPr wrap="none" rtlCol="0">
            <a:spAutoFit/>
          </a:bodyPr>
          <a:lstStyle/>
          <a:p>
            <a:endParaRPr lang="en-US" dirty="0"/>
          </a:p>
        </p:txBody>
      </p:sp>
      <p:sp>
        <p:nvSpPr>
          <p:cNvPr id="12" name="Rectangle 11"/>
          <p:cNvSpPr/>
          <p:nvPr/>
        </p:nvSpPr>
        <p:spPr>
          <a:xfrm>
            <a:off x="4114800" y="274638"/>
            <a:ext cx="4572000" cy="276999"/>
          </a:xfrm>
          <a:prstGeom prst="rect">
            <a:avLst/>
          </a:prstGeom>
        </p:spPr>
        <p:txBody>
          <a:bodyPr>
            <a:spAutoFit/>
          </a:bodyPr>
          <a:lstStyle/>
          <a:p>
            <a:pPr algn="r" defTabSz="822325">
              <a:tabLst>
                <a:tab pos="754063" algn="l"/>
                <a:tab pos="4468813" algn="l"/>
              </a:tabLst>
              <a:defRPr/>
            </a:pPr>
            <a:r>
              <a:rPr lang="en-US" sz="1200" b="1" i="0" dirty="0">
                <a:solidFill>
                  <a:srgbClr val="CE000F"/>
                </a:solidFill>
                <a:latin typeface="Helvetica"/>
                <a:ea typeface="Helvetica" pitchFamily="-1" charset="0"/>
                <a:cs typeface="Helvetica"/>
                <a:sym typeface="Helvetica" pitchFamily="-1" charset="0"/>
              </a:rPr>
              <a:t>Helping Develop America’s Technological Workforce</a:t>
            </a:r>
          </a:p>
        </p:txBody>
      </p:sp>
      <p:sp>
        <p:nvSpPr>
          <p:cNvPr id="14" name="TextBox 13"/>
          <p:cNvSpPr txBox="1"/>
          <p:nvPr/>
        </p:nvSpPr>
        <p:spPr>
          <a:xfrm>
            <a:off x="5500423" y="6304002"/>
            <a:ext cx="3186377" cy="276999"/>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200" dirty="0">
                <a:solidFill>
                  <a:srgbClr val="000099"/>
                </a:solidFill>
                <a:latin typeface="Arial"/>
                <a:cs typeface="Arial"/>
              </a:rPr>
              <a:t>K. Race, 2020 Ad Board Meeting</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sldNum="0" hdr="0" dt="0"/>
  <p:txStyles>
    <p:titleStyle>
      <a:lvl1pPr algn="r" defTabSz="457200" rtl="0" eaLnBrk="1" latinLnBrk="0" hangingPunct="1">
        <a:spcBef>
          <a:spcPct val="0"/>
        </a:spcBef>
        <a:buNone/>
        <a:defRPr sz="3200" b="1" i="0" kern="1200">
          <a:solidFill>
            <a:srgbClr val="000099"/>
          </a:solidFill>
          <a:latin typeface="Helvetica"/>
          <a:ea typeface="+mj-ea"/>
          <a:cs typeface="Helvetica"/>
        </a:defRPr>
      </a:lvl1pPr>
    </p:titleStyle>
    <p:bodyStyle>
      <a:lvl1pPr marL="342900" indent="-342900" algn="l" defTabSz="457200" rtl="0" eaLnBrk="1" latinLnBrk="0" hangingPunct="1">
        <a:spcBef>
          <a:spcPct val="20000"/>
        </a:spcBef>
        <a:buFontTx/>
        <a:buNone/>
        <a:defRPr sz="2400" b="1" i="0" kern="1200">
          <a:solidFill>
            <a:srgbClr val="000099"/>
          </a:solidFill>
          <a:latin typeface="Helvetica"/>
          <a:ea typeface="+mn-ea"/>
          <a:cs typeface="Helvetica"/>
        </a:defRPr>
      </a:lvl1pPr>
      <a:lvl2pPr marL="458788" indent="-233363" algn="l" defTabSz="457200" rtl="0" eaLnBrk="1" latinLnBrk="0" hangingPunct="1">
        <a:spcBef>
          <a:spcPct val="20000"/>
        </a:spcBef>
        <a:buClr>
          <a:srgbClr val="CC0000"/>
        </a:buClr>
        <a:buFont typeface="Arial"/>
        <a:buChar char="•"/>
        <a:defRPr sz="2400" b="1" i="0" kern="1200">
          <a:solidFill>
            <a:srgbClr val="000099"/>
          </a:solidFill>
          <a:latin typeface="Helvetica"/>
          <a:ea typeface="+mn-ea"/>
          <a:cs typeface="Helvetica"/>
        </a:defRPr>
      </a:lvl2pPr>
      <a:lvl3pPr marL="684213" indent="-225425" algn="l" defTabSz="457200" rtl="0" eaLnBrk="1" latinLnBrk="0" hangingPunct="1">
        <a:spcBef>
          <a:spcPct val="20000"/>
        </a:spcBef>
        <a:buClr>
          <a:srgbClr val="CC0033"/>
        </a:buClr>
        <a:buFont typeface="Arial"/>
        <a:buChar char="•"/>
        <a:defRPr sz="2400" b="1" i="0" kern="1200">
          <a:solidFill>
            <a:srgbClr val="000099"/>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ace_associates@msn.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Appendix </a:t>
            </a:r>
          </a:p>
        </p:txBody>
      </p:sp>
      <p:sp>
        <p:nvSpPr>
          <p:cNvPr id="3" name="Content Placeholder 2"/>
          <p:cNvSpPr>
            <a:spLocks noGrp="1"/>
          </p:cNvSpPr>
          <p:nvPr>
            <p:ph idx="1"/>
          </p:nvPr>
        </p:nvSpPr>
        <p:spPr>
          <a:xfrm>
            <a:off x="457200" y="1600201"/>
            <a:ext cx="8229600" cy="4551217"/>
          </a:xfrm>
        </p:spPr>
        <p:txBody>
          <a:bodyPr>
            <a:normAutofit/>
          </a:bodyPr>
          <a:lstStyle/>
          <a:p>
            <a:pPr algn="ctr">
              <a:spcAft>
                <a:spcPts val="600"/>
              </a:spcAft>
            </a:pPr>
            <a:endParaRPr lang="en-US" sz="3600" dirty="0"/>
          </a:p>
          <a:p>
            <a:pPr algn="ctr">
              <a:spcAft>
                <a:spcPts val="600"/>
              </a:spcAft>
            </a:pPr>
            <a:r>
              <a:rPr lang="en-US" sz="3600" dirty="0"/>
              <a:t>Statistical Analyses in Support Preliminary Evaluation Results</a:t>
            </a:r>
            <a:endParaRPr lang="en-US" dirty="0"/>
          </a:p>
          <a:p>
            <a:pPr algn="ctr"/>
            <a:r>
              <a:rPr lang="en-US" dirty="0"/>
              <a:t>Kathryn Race</a:t>
            </a:r>
          </a:p>
          <a:p>
            <a:pPr algn="ctr"/>
            <a:r>
              <a:rPr lang="en-US" dirty="0"/>
              <a:t>Race &amp; Associates, Ltd.</a:t>
            </a:r>
          </a:p>
          <a:p>
            <a:pPr algn="ctr"/>
            <a:r>
              <a:rPr lang="en-US" dirty="0">
                <a:hlinkClick r:id="rId3"/>
              </a:rPr>
              <a:t>race_associates@msn.com</a:t>
            </a:r>
            <a:r>
              <a:rPr lang="en-US" dirty="0"/>
              <a:t> </a:t>
            </a:r>
          </a:p>
          <a:p>
            <a:pPr algn="ctr"/>
            <a:endParaRPr lang="en-US" dirty="0"/>
          </a:p>
          <a:p>
            <a:pPr algn="ctr"/>
            <a:endParaRPr lang="en-US" dirty="0"/>
          </a:p>
          <a:p>
            <a:pPr algn="ctr"/>
            <a:endParaRPr lang="en-US" dirty="0"/>
          </a:p>
          <a:p>
            <a:pPr algn="ct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991B4-4424-4B16-B62E-4533F65A36C5}"/>
              </a:ext>
            </a:extLst>
          </p:cNvPr>
          <p:cNvSpPr>
            <a:spLocks noGrp="1"/>
          </p:cNvSpPr>
          <p:nvPr>
            <p:ph type="title"/>
          </p:nvPr>
        </p:nvSpPr>
        <p:spPr/>
        <p:txBody>
          <a:bodyPr/>
          <a:lstStyle/>
          <a:p>
            <a:r>
              <a:rPr lang="en-US" dirty="0"/>
              <a:t>Approach to Teaching </a:t>
            </a:r>
          </a:p>
        </p:txBody>
      </p:sp>
      <p:sp>
        <p:nvSpPr>
          <p:cNvPr id="4" name="TextBox 3">
            <a:extLst>
              <a:ext uri="{FF2B5EF4-FFF2-40B4-BE49-F238E27FC236}">
                <a16:creationId xmlns:a16="http://schemas.microsoft.com/office/drawing/2014/main" id="{9052E0B7-2FE6-4568-8392-0DA00C8C155A}"/>
              </a:ext>
            </a:extLst>
          </p:cNvPr>
          <p:cNvSpPr txBox="1"/>
          <p:nvPr/>
        </p:nvSpPr>
        <p:spPr>
          <a:xfrm>
            <a:off x="1223493" y="2001058"/>
            <a:ext cx="7044744" cy="3785652"/>
          </a:xfrm>
          <a:prstGeom prst="rect">
            <a:avLst/>
          </a:prstGeom>
          <a:noFill/>
        </p:spPr>
        <p:txBody>
          <a:bodyPr wrap="square">
            <a:spAutoFit/>
          </a:bodyPr>
          <a:lstStyle/>
          <a:p>
            <a:r>
              <a:rPr lang="en-US" sz="2000" dirty="0">
                <a:effectLst/>
                <a:latin typeface="Times New Roman" panose="02020603050405020304" pitchFamily="18" charset="0"/>
                <a:ea typeface="Times New Roman" panose="02020603050405020304" pitchFamily="18" charset="0"/>
              </a:rPr>
              <a:t>In preliminary analyses…..</a:t>
            </a:r>
          </a:p>
          <a:p>
            <a:endParaRPr lang="en-US" sz="20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Regarding, </a:t>
            </a:r>
            <a:r>
              <a:rPr lang="en-US" sz="2000" b="1" dirty="0">
                <a:effectLst/>
                <a:latin typeface="Times New Roman" panose="02020603050405020304" pitchFamily="18" charset="0"/>
                <a:ea typeface="Times New Roman" panose="02020603050405020304" pitchFamily="18" charset="0"/>
              </a:rPr>
              <a:t>Approach to Teaching, </a:t>
            </a:r>
            <a:r>
              <a:rPr lang="en-US" sz="2000" dirty="0">
                <a:effectLst/>
                <a:latin typeface="Times New Roman" panose="02020603050405020304" pitchFamily="18" charset="0"/>
                <a:ea typeface="Times New Roman" panose="02020603050405020304" pitchFamily="18" charset="0"/>
              </a:rPr>
              <a:t>teaching outcomes were shown to be related to </a:t>
            </a:r>
            <a:r>
              <a:rPr lang="en-US" sz="2000" i="1" dirty="0">
                <a:effectLst/>
                <a:latin typeface="Times New Roman" panose="02020603050405020304" pitchFamily="18" charset="0"/>
                <a:ea typeface="Times New Roman" panose="02020603050405020304" pitchFamily="18" charset="0"/>
              </a:rPr>
              <a:t>perceived </a:t>
            </a:r>
            <a:r>
              <a:rPr lang="en-US" sz="2000" dirty="0">
                <a:effectLst/>
                <a:latin typeface="Times New Roman" panose="02020603050405020304" pitchFamily="18" charset="0"/>
                <a:ea typeface="Times New Roman" panose="02020603050405020304" pitchFamily="18" charset="0"/>
              </a:rPr>
              <a:t>QuarkNet’s Influence and the use of activities from the Data Activities Portfolio in the classroom as reported by participating teachers. (See Tables 21 and 22 next slides.) </a:t>
            </a:r>
          </a:p>
          <a:p>
            <a:pPr marL="0" marR="0">
              <a:spcBef>
                <a:spcPts val="0"/>
              </a:spcBef>
              <a:spcAft>
                <a:spcPts val="0"/>
              </a:spcAft>
            </a:pPr>
            <a:endParaRPr lang="en-US" sz="2000" b="1"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b="1" dirty="0">
                <a:effectLst/>
                <a:latin typeface="Times New Roman" panose="02020603050405020304" pitchFamily="18" charset="0"/>
                <a:ea typeface="Times New Roman" panose="02020603050405020304" pitchFamily="18" charset="0"/>
              </a:rPr>
              <a:t>Use of DAP </a:t>
            </a:r>
            <a:r>
              <a:rPr lang="en-US" sz="2000" dirty="0">
                <a:effectLst/>
                <a:latin typeface="Times New Roman" panose="02020603050405020304" pitchFamily="18" charset="0"/>
                <a:ea typeface="Times New Roman" panose="02020603050405020304" pitchFamily="18" charset="0"/>
              </a:rPr>
              <a:t>activities was shown to be related to exposure to Core Strategies, Approach to Teaching, and all of the types of QuarkNet program events (Data Camp, Variety of Workshops, and Masterclass engagement). (Summary statistics table is not shown.)</a:t>
            </a:r>
          </a:p>
        </p:txBody>
      </p:sp>
    </p:spTree>
    <p:extLst>
      <p:ext uri="{BB962C8B-B14F-4D97-AF65-F5344CB8AC3E}">
        <p14:creationId xmlns:p14="http://schemas.microsoft.com/office/powerpoint/2010/main" val="741929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33ED3-9F93-463A-856D-A5BC87AE8306}"/>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1B7FAF58-18D6-442C-9066-6912D0F574E2}"/>
              </a:ext>
            </a:extLst>
          </p:cNvPr>
          <p:cNvPicPr>
            <a:picLocks noChangeAspect="1"/>
          </p:cNvPicPr>
          <p:nvPr/>
        </p:nvPicPr>
        <p:blipFill>
          <a:blip r:embed="rId3"/>
          <a:stretch>
            <a:fillRect/>
          </a:stretch>
        </p:blipFill>
        <p:spPr>
          <a:xfrm>
            <a:off x="0" y="87682"/>
            <a:ext cx="9009529" cy="6770318"/>
          </a:xfrm>
          <a:prstGeom prst="rect">
            <a:avLst/>
          </a:prstGeom>
        </p:spPr>
      </p:pic>
    </p:spTree>
    <p:extLst>
      <p:ext uri="{BB962C8B-B14F-4D97-AF65-F5344CB8AC3E}">
        <p14:creationId xmlns:p14="http://schemas.microsoft.com/office/powerpoint/2010/main" val="2460195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3BD31-25FF-4488-A820-FAE2948200CC}"/>
              </a:ext>
            </a:extLst>
          </p:cNvPr>
          <p:cNvSpPr>
            <a:spLocks noGrp="1"/>
          </p:cNvSpPr>
          <p:nvPr>
            <p:ph type="title"/>
          </p:nvPr>
        </p:nvSpPr>
        <p:spPr>
          <a:xfrm>
            <a:off x="814192" y="594483"/>
            <a:ext cx="7872608" cy="675554"/>
          </a:xfrm>
        </p:spPr>
        <p:txBody>
          <a:bodyPr>
            <a:normAutofit/>
          </a:bodyPr>
          <a:lstStyle/>
          <a:p>
            <a:endParaRPr lang="en-US" dirty="0"/>
          </a:p>
        </p:txBody>
      </p:sp>
      <p:pic>
        <p:nvPicPr>
          <p:cNvPr id="4" name="Picture 3">
            <a:extLst>
              <a:ext uri="{FF2B5EF4-FFF2-40B4-BE49-F238E27FC236}">
                <a16:creationId xmlns:a16="http://schemas.microsoft.com/office/drawing/2014/main" id="{F0975042-FC55-44A7-84C4-B11E032C339F}"/>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589288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941CD-4231-45C5-9314-D85513C0FABE}"/>
              </a:ext>
            </a:extLst>
          </p:cNvPr>
          <p:cNvSpPr>
            <a:spLocks noGrp="1"/>
          </p:cNvSpPr>
          <p:nvPr>
            <p:ph type="title"/>
          </p:nvPr>
        </p:nvSpPr>
        <p:spPr/>
        <p:txBody>
          <a:bodyPr/>
          <a:lstStyle/>
          <a:p>
            <a:r>
              <a:rPr lang="en-US" dirty="0"/>
              <a:t>Student Engagement </a:t>
            </a:r>
          </a:p>
        </p:txBody>
      </p:sp>
      <p:sp>
        <p:nvSpPr>
          <p:cNvPr id="4" name="TextBox 3">
            <a:extLst>
              <a:ext uri="{FF2B5EF4-FFF2-40B4-BE49-F238E27FC236}">
                <a16:creationId xmlns:a16="http://schemas.microsoft.com/office/drawing/2014/main" id="{5EA2CAEE-5642-4BF2-8BFB-B650751E9AEB}"/>
              </a:ext>
            </a:extLst>
          </p:cNvPr>
          <p:cNvSpPr txBox="1"/>
          <p:nvPr/>
        </p:nvSpPr>
        <p:spPr>
          <a:xfrm>
            <a:off x="1236371" y="2555056"/>
            <a:ext cx="6864439" cy="1938992"/>
          </a:xfrm>
          <a:prstGeom prst="rect">
            <a:avLst/>
          </a:prstGeom>
          <a:noFill/>
        </p:spPr>
        <p:txBody>
          <a:bodyPr wrap="square">
            <a:spAutoFit/>
          </a:bodyPr>
          <a:lstStyle/>
          <a:p>
            <a:r>
              <a:rPr lang="en-US" sz="2000" dirty="0">
                <a:effectLst/>
                <a:latin typeface="Times New Roman" panose="02020603050405020304" pitchFamily="18" charset="0"/>
                <a:ea typeface="Times New Roman" panose="02020603050405020304" pitchFamily="18" charset="0"/>
              </a:rPr>
              <a:t>In preliminary analyses (See Table 24)….</a:t>
            </a:r>
          </a:p>
          <a:p>
            <a:pPr marL="0" marR="0">
              <a:spcBef>
                <a:spcPts val="0"/>
              </a:spcBef>
              <a:spcAft>
                <a:spcPts val="0"/>
              </a:spcAft>
            </a:pP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Regarding, </a:t>
            </a:r>
            <a:r>
              <a:rPr lang="en-US" sz="2000" b="1" dirty="0">
                <a:effectLst/>
                <a:latin typeface="Times New Roman" panose="02020603050405020304" pitchFamily="18" charset="0"/>
                <a:ea typeface="Times New Roman" panose="02020603050405020304" pitchFamily="18" charset="0"/>
              </a:rPr>
              <a:t>Student Engagement, </a:t>
            </a:r>
            <a:r>
              <a:rPr lang="en-US" sz="2000" dirty="0">
                <a:effectLst/>
                <a:latin typeface="Times New Roman" panose="02020603050405020304" pitchFamily="18" charset="0"/>
                <a:ea typeface="Times New Roman" panose="02020603050405020304" pitchFamily="18" charset="0"/>
              </a:rPr>
              <a:t>QuarkNet’s Influence on Student Engagement and Approach to Teaching were related to perceived student engagement in inquiry-based science based on the perceptions of their participating teachers. </a:t>
            </a:r>
          </a:p>
        </p:txBody>
      </p:sp>
    </p:spTree>
    <p:extLst>
      <p:ext uri="{BB962C8B-B14F-4D97-AF65-F5344CB8AC3E}">
        <p14:creationId xmlns:p14="http://schemas.microsoft.com/office/powerpoint/2010/main" val="3282914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431EC-182D-41F3-A784-86988E853318}"/>
              </a:ext>
            </a:extLst>
          </p:cNvPr>
          <p:cNvSpPr>
            <a:spLocks noGrp="1"/>
          </p:cNvSpPr>
          <p:nvPr>
            <p:ph type="title"/>
          </p:nvPr>
        </p:nvSpPr>
        <p:spPr/>
        <p:txBody>
          <a:bodyPr/>
          <a:lstStyle/>
          <a:p>
            <a:endParaRPr lang="en-US" dirty="0"/>
          </a:p>
        </p:txBody>
      </p:sp>
      <p:pic>
        <p:nvPicPr>
          <p:cNvPr id="5" name="Picture 4">
            <a:extLst>
              <a:ext uri="{FF2B5EF4-FFF2-40B4-BE49-F238E27FC236}">
                <a16:creationId xmlns:a16="http://schemas.microsoft.com/office/drawing/2014/main" id="{0E188BCF-C330-4626-AD1C-CA64303B40E7}"/>
              </a:ext>
            </a:extLst>
          </p:cNvPr>
          <p:cNvPicPr>
            <a:picLocks noChangeAspect="1"/>
          </p:cNvPicPr>
          <p:nvPr/>
        </p:nvPicPr>
        <p:blipFill>
          <a:blip r:embed="rId3"/>
          <a:stretch>
            <a:fillRect/>
          </a:stretch>
        </p:blipFill>
        <p:spPr>
          <a:xfrm>
            <a:off x="66675" y="0"/>
            <a:ext cx="9077325" cy="6858000"/>
          </a:xfrm>
          <a:prstGeom prst="rect">
            <a:avLst/>
          </a:prstGeom>
        </p:spPr>
      </p:pic>
    </p:spTree>
    <p:extLst>
      <p:ext uri="{BB962C8B-B14F-4D97-AF65-F5344CB8AC3E}">
        <p14:creationId xmlns:p14="http://schemas.microsoft.com/office/powerpoint/2010/main" val="1740589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D002C-024A-4470-BD32-51962459A83D}"/>
              </a:ext>
            </a:extLst>
          </p:cNvPr>
          <p:cNvSpPr>
            <a:spLocks noGrp="1"/>
          </p:cNvSpPr>
          <p:nvPr>
            <p:ph type="title"/>
          </p:nvPr>
        </p:nvSpPr>
        <p:spPr/>
        <p:txBody>
          <a:bodyPr/>
          <a:lstStyle/>
          <a:p>
            <a:r>
              <a:rPr lang="en-US" dirty="0"/>
              <a:t>In Summary</a:t>
            </a:r>
          </a:p>
        </p:txBody>
      </p:sp>
      <p:sp>
        <p:nvSpPr>
          <p:cNvPr id="4" name="TextBox 3">
            <a:extLst>
              <a:ext uri="{FF2B5EF4-FFF2-40B4-BE49-F238E27FC236}">
                <a16:creationId xmlns:a16="http://schemas.microsoft.com/office/drawing/2014/main" id="{351140AF-9E03-4AC8-BC3F-36C001441C31}"/>
              </a:ext>
            </a:extLst>
          </p:cNvPr>
          <p:cNvSpPr txBox="1"/>
          <p:nvPr/>
        </p:nvSpPr>
        <p:spPr>
          <a:xfrm>
            <a:off x="626301" y="2037836"/>
            <a:ext cx="7985343" cy="3693319"/>
          </a:xfrm>
          <a:prstGeom prst="rect">
            <a:avLst/>
          </a:prstGeom>
          <a:noFill/>
        </p:spPr>
        <p:txBody>
          <a:bodyPr wrap="square">
            <a:spAutoFit/>
          </a:bodyPr>
          <a:lstStyle/>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So far ….</a:t>
            </a:r>
          </a:p>
          <a:p>
            <a:pPr marL="0" marR="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the weight of these analyses suggests that there is a positive relationship between </a:t>
            </a:r>
            <a:r>
              <a:rPr lang="en-US" sz="2400" b="1" dirty="0">
                <a:effectLst/>
                <a:latin typeface="Times New Roman" panose="02020603050405020304" pitchFamily="18" charset="0"/>
                <a:ea typeface="Times New Roman" panose="02020603050405020304" pitchFamily="18" charset="0"/>
              </a:rPr>
              <a:t>Teacher </a:t>
            </a:r>
            <a:r>
              <a:rPr lang="en-US" sz="2400" b="1" dirty="0">
                <a:latin typeface="Times New Roman" panose="02020603050405020304" pitchFamily="18" charset="0"/>
                <a:ea typeface="Times New Roman" panose="02020603050405020304" pitchFamily="18" charset="0"/>
              </a:rPr>
              <a:t>E</a:t>
            </a:r>
            <a:r>
              <a:rPr lang="en-US" sz="2400" b="1" dirty="0">
                <a:effectLst/>
                <a:latin typeface="Times New Roman" panose="02020603050405020304" pitchFamily="18" charset="0"/>
                <a:ea typeface="Times New Roman" panose="02020603050405020304" pitchFamily="18" charset="0"/>
              </a:rPr>
              <a:t>ngagement </a:t>
            </a:r>
            <a:r>
              <a:rPr lang="en-US" sz="2400" dirty="0">
                <a:effectLst/>
                <a:latin typeface="Times New Roman" panose="02020603050405020304" pitchFamily="18" charset="0"/>
                <a:ea typeface="Times New Roman" panose="02020603050405020304" pitchFamily="18" charset="0"/>
              </a:rPr>
              <a:t>in QuarkNet and exposure to </a:t>
            </a:r>
            <a:r>
              <a:rPr lang="en-US" sz="2400" b="1" dirty="0">
                <a:effectLst/>
                <a:latin typeface="Times New Roman" panose="02020603050405020304" pitchFamily="18" charset="0"/>
                <a:ea typeface="Times New Roman" panose="02020603050405020304" pitchFamily="18" charset="0"/>
              </a:rPr>
              <a:t>Core </a:t>
            </a:r>
            <a:r>
              <a:rPr lang="en-US" sz="2400" b="1" dirty="0">
                <a:latin typeface="Times New Roman" panose="02020603050405020304" pitchFamily="18" charset="0"/>
                <a:ea typeface="Times New Roman" panose="02020603050405020304" pitchFamily="18" charset="0"/>
              </a:rPr>
              <a:t>P</a:t>
            </a:r>
            <a:r>
              <a:rPr lang="en-US" sz="2400" b="1" dirty="0">
                <a:effectLst/>
                <a:latin typeface="Times New Roman" panose="02020603050405020304" pitchFamily="18" charset="0"/>
                <a:ea typeface="Times New Roman" panose="02020603050405020304" pitchFamily="18" charset="0"/>
              </a:rPr>
              <a:t>rogram </a:t>
            </a:r>
            <a:r>
              <a:rPr lang="en-US" sz="2400" b="1" dirty="0">
                <a:latin typeface="Times New Roman" panose="02020603050405020304" pitchFamily="18" charset="0"/>
                <a:ea typeface="Times New Roman" panose="02020603050405020304" pitchFamily="18" charset="0"/>
              </a:rPr>
              <a:t>S</a:t>
            </a:r>
            <a:r>
              <a:rPr lang="en-US" sz="2400" b="1" dirty="0">
                <a:effectLst/>
                <a:latin typeface="Times New Roman" panose="02020603050405020304" pitchFamily="18" charset="0"/>
                <a:ea typeface="Times New Roman" panose="02020603050405020304" pitchFamily="18" charset="0"/>
              </a:rPr>
              <a:t>trategies; </a:t>
            </a:r>
            <a:r>
              <a:rPr lang="en-US" sz="2400" dirty="0">
                <a:effectLst/>
                <a:latin typeface="Times New Roman" panose="02020603050405020304" pitchFamily="18" charset="0"/>
                <a:ea typeface="Times New Roman" panose="02020603050405020304" pitchFamily="18" charset="0"/>
              </a:rPr>
              <a:t>and, that the type and degree of program engagement is related to teacher outcomes </a:t>
            </a:r>
            <a:r>
              <a:rPr lang="en-US" sz="2400" b="1" dirty="0">
                <a:effectLst/>
                <a:latin typeface="Times New Roman" panose="02020603050405020304" pitchFamily="18" charset="0"/>
                <a:ea typeface="Times New Roman" panose="02020603050405020304" pitchFamily="18" charset="0"/>
              </a:rPr>
              <a:t>Approach to Teaching</a:t>
            </a:r>
            <a:r>
              <a:rPr lang="en-US" sz="2400" dirty="0">
                <a:effectLst/>
                <a:latin typeface="Times New Roman" panose="02020603050405020304" pitchFamily="18" charset="0"/>
                <a:ea typeface="Times New Roman" panose="02020603050405020304" pitchFamily="18" charset="0"/>
              </a:rPr>
              <a:t>;</a:t>
            </a:r>
            <a:r>
              <a:rPr lang="en-US" sz="2400" b="1" dirty="0">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the </a:t>
            </a:r>
            <a:r>
              <a:rPr lang="en-US" sz="2400" b="1" dirty="0">
                <a:effectLst/>
                <a:latin typeface="Times New Roman" panose="02020603050405020304" pitchFamily="18" charset="0"/>
                <a:ea typeface="Times New Roman" panose="02020603050405020304" pitchFamily="18" charset="0"/>
              </a:rPr>
              <a:t>use</a:t>
            </a:r>
            <a:r>
              <a:rPr lang="en-US" sz="2400" dirty="0">
                <a:effectLst/>
                <a:latin typeface="Times New Roman" panose="02020603050405020304" pitchFamily="18" charset="0"/>
                <a:ea typeface="Times New Roman" panose="02020603050405020304" pitchFamily="18" charset="0"/>
              </a:rPr>
              <a:t> of activities from the </a:t>
            </a:r>
            <a:r>
              <a:rPr lang="en-US" sz="2400" b="1" dirty="0">
                <a:effectLst/>
                <a:latin typeface="Times New Roman" panose="02020603050405020304" pitchFamily="18" charset="0"/>
                <a:ea typeface="Times New Roman" panose="02020603050405020304" pitchFamily="18" charset="0"/>
              </a:rPr>
              <a:t>Data Activities Portfolio </a:t>
            </a:r>
            <a:r>
              <a:rPr lang="en-US" sz="2400" dirty="0">
                <a:effectLst/>
                <a:latin typeface="Times New Roman" panose="02020603050405020304" pitchFamily="18" charset="0"/>
                <a:ea typeface="Times New Roman" panose="02020603050405020304" pitchFamily="18" charset="0"/>
              </a:rPr>
              <a:t>in the classroom; and </a:t>
            </a:r>
            <a:r>
              <a:rPr lang="en-US" sz="2400" dirty="0">
                <a:latin typeface="Times New Roman" panose="02020603050405020304" pitchFamily="18" charset="0"/>
                <a:ea typeface="Times New Roman" panose="02020603050405020304" pitchFamily="18" charset="0"/>
              </a:rPr>
              <a:t>t</a:t>
            </a:r>
            <a:r>
              <a:rPr lang="en-US" sz="2400" dirty="0">
                <a:effectLst/>
                <a:latin typeface="Times New Roman" panose="02020603050405020304" pitchFamily="18" charset="0"/>
                <a:ea typeface="Times New Roman" panose="02020603050405020304" pitchFamily="18" charset="0"/>
              </a:rPr>
              <a:t>eachers’ perceptions of </a:t>
            </a:r>
            <a:r>
              <a:rPr lang="en-US" sz="2400" b="1" dirty="0">
                <a:effectLst/>
                <a:latin typeface="Times New Roman" panose="02020603050405020304" pitchFamily="18" charset="0"/>
                <a:ea typeface="Times New Roman" panose="02020603050405020304" pitchFamily="18" charset="0"/>
              </a:rPr>
              <a:t>Student Engagement </a:t>
            </a:r>
            <a:r>
              <a:rPr lang="en-US" sz="2400" dirty="0">
                <a:effectLst/>
                <a:latin typeface="Times New Roman" panose="02020603050405020304" pitchFamily="18" charset="0"/>
                <a:ea typeface="Times New Roman" panose="02020603050405020304" pitchFamily="18" charset="0"/>
              </a:rPr>
              <a:t>in inquiry-based science.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1072250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Center Feedback Template</a:t>
            </a:r>
          </a:p>
        </p:txBody>
      </p:sp>
      <p:sp>
        <p:nvSpPr>
          <p:cNvPr id="3" name="Content Placeholder 2"/>
          <p:cNvSpPr>
            <a:spLocks noGrp="1"/>
          </p:cNvSpPr>
          <p:nvPr>
            <p:ph idx="1"/>
          </p:nvPr>
        </p:nvSpPr>
        <p:spPr/>
        <p:txBody>
          <a:bodyPr>
            <a:normAutofit fontScale="92500"/>
          </a:bodyPr>
          <a:lstStyle/>
          <a:p>
            <a:pPr marL="514350" indent="-514350" algn="ctr">
              <a:lnSpc>
                <a:spcPct val="120000"/>
              </a:lnSpc>
              <a:spcAft>
                <a:spcPts val="600"/>
              </a:spcAft>
            </a:pPr>
            <a:endParaRPr lang="en-US" sz="4400" dirty="0"/>
          </a:p>
          <a:p>
            <a:pPr marL="514350" indent="-514350" algn="ctr">
              <a:lnSpc>
                <a:spcPct val="120000"/>
              </a:lnSpc>
              <a:spcAft>
                <a:spcPts val="600"/>
              </a:spcAft>
            </a:pPr>
            <a:r>
              <a:rPr lang="en-US" sz="4400" dirty="0"/>
              <a:t>Just beginning to analyze Center Outcomes –</a:t>
            </a:r>
          </a:p>
          <a:p>
            <a:pPr marL="514350" indent="-514350" algn="ctr">
              <a:lnSpc>
                <a:spcPct val="120000"/>
              </a:lnSpc>
              <a:spcAft>
                <a:spcPts val="600"/>
              </a:spcAft>
            </a:pPr>
            <a:r>
              <a:rPr lang="en-US" sz="4400" dirty="0"/>
              <a:t>Here’s an example of how we’re combining data sources</a:t>
            </a:r>
          </a:p>
          <a:p>
            <a:pPr marL="514350" indent="-514350" algn="ctr">
              <a:lnSpc>
                <a:spcPct val="120000"/>
              </a:lnSpc>
              <a:spcAft>
                <a:spcPts val="600"/>
              </a:spcAft>
            </a:pPr>
            <a:endParaRPr lang="en-US" sz="4400" i="1" dirty="0"/>
          </a:p>
        </p:txBody>
      </p:sp>
    </p:spTree>
    <p:extLst>
      <p:ext uri="{BB962C8B-B14F-4D97-AF65-F5344CB8AC3E}">
        <p14:creationId xmlns:p14="http://schemas.microsoft.com/office/powerpoint/2010/main" val="2552808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9D0A7-AB75-421B-8D81-DA0ACC46E3FD}"/>
              </a:ext>
            </a:extLst>
          </p:cNvPr>
          <p:cNvSpPr>
            <a:spLocks noGrp="1"/>
          </p:cNvSpPr>
          <p:nvPr>
            <p:ph type="title"/>
          </p:nvPr>
        </p:nvSpPr>
        <p:spPr/>
        <p:txBody>
          <a:bodyPr>
            <a:normAutofit/>
          </a:bodyPr>
          <a:lstStyle/>
          <a:p>
            <a:r>
              <a:rPr lang="en-US" dirty="0"/>
              <a:t>Before we do that </a:t>
            </a:r>
          </a:p>
        </p:txBody>
      </p:sp>
      <p:sp>
        <p:nvSpPr>
          <p:cNvPr id="3" name="Content Placeholder 2">
            <a:extLst>
              <a:ext uri="{FF2B5EF4-FFF2-40B4-BE49-F238E27FC236}">
                <a16:creationId xmlns:a16="http://schemas.microsoft.com/office/drawing/2014/main" id="{9F86C844-7631-438D-8C37-1522B7B48003}"/>
              </a:ext>
            </a:extLst>
          </p:cNvPr>
          <p:cNvSpPr>
            <a:spLocks noGrp="1"/>
          </p:cNvSpPr>
          <p:nvPr>
            <p:ph idx="1"/>
          </p:nvPr>
        </p:nvSpPr>
        <p:spPr/>
        <p:txBody>
          <a:bodyPr>
            <a:normAutofit lnSpcReduction="10000"/>
          </a:bodyPr>
          <a:lstStyle/>
          <a:p>
            <a:pPr marL="0" indent="0"/>
            <a:r>
              <a:rPr lang="en-US" dirty="0"/>
              <a:t>The next set of graphs looks at Next Generation Science Practices, these are ….</a:t>
            </a:r>
          </a:p>
          <a:p>
            <a:pPr marL="457200" indent="-457200">
              <a:buAutoNum type="arabicPeriod"/>
            </a:pPr>
            <a:r>
              <a:rPr lang="en-US" dirty="0"/>
              <a:t>Asking questions and defining problems.</a:t>
            </a:r>
          </a:p>
          <a:p>
            <a:pPr marL="457200" indent="-457200">
              <a:buAutoNum type="arabicPeriod"/>
            </a:pPr>
            <a:r>
              <a:rPr lang="en-US" dirty="0"/>
              <a:t>Developing and using models.</a:t>
            </a:r>
          </a:p>
          <a:p>
            <a:pPr marL="457200" indent="-457200">
              <a:buAutoNum type="arabicPeriod"/>
            </a:pPr>
            <a:r>
              <a:rPr lang="en-US" dirty="0"/>
              <a:t>Planning and carrying out investigations.</a:t>
            </a:r>
          </a:p>
          <a:p>
            <a:pPr marL="457200" indent="-457200">
              <a:buAutoNum type="arabicPeriod"/>
            </a:pPr>
            <a:r>
              <a:rPr lang="en-US" dirty="0"/>
              <a:t>Analyzing and interpreting data.</a:t>
            </a:r>
          </a:p>
          <a:p>
            <a:pPr marL="457200" indent="-457200">
              <a:buAutoNum type="arabicPeriod"/>
            </a:pPr>
            <a:r>
              <a:rPr lang="en-US" dirty="0"/>
              <a:t>Using mathematics and computational thinking.</a:t>
            </a:r>
          </a:p>
          <a:p>
            <a:pPr marL="457200" indent="-457200">
              <a:buAutoNum type="arabicPeriod"/>
            </a:pPr>
            <a:r>
              <a:rPr lang="en-US" dirty="0"/>
              <a:t>Constructing explanations and design solutions.</a:t>
            </a:r>
          </a:p>
          <a:p>
            <a:pPr marL="457200" indent="-457200">
              <a:buAutoNum type="arabicPeriod"/>
            </a:pPr>
            <a:r>
              <a:rPr lang="en-US" dirty="0"/>
              <a:t>Engaging in argument from evidence.</a:t>
            </a:r>
          </a:p>
          <a:p>
            <a:pPr marL="457200" indent="-457200">
              <a:buAutoNum type="arabicPeriod"/>
            </a:pPr>
            <a:r>
              <a:rPr lang="en-US" dirty="0"/>
              <a:t>Obtaining, evaluating and communicating information. </a:t>
            </a:r>
          </a:p>
          <a:p>
            <a:pPr marL="457200" indent="-457200">
              <a:buAutoNum type="arabicPeriod"/>
            </a:pPr>
            <a:endParaRPr lang="en-US" dirty="0"/>
          </a:p>
        </p:txBody>
      </p:sp>
    </p:spTree>
    <p:extLst>
      <p:ext uri="{BB962C8B-B14F-4D97-AF65-F5344CB8AC3E}">
        <p14:creationId xmlns:p14="http://schemas.microsoft.com/office/powerpoint/2010/main" val="3428889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3826E-9854-4BDE-83FF-7BD5396A609D}"/>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2CD687C8-83D7-4464-8C58-3F207340AE8F}"/>
              </a:ext>
            </a:extLst>
          </p:cNvPr>
          <p:cNvPicPr>
            <a:picLocks noGrp="1" noChangeAspect="1"/>
          </p:cNvPicPr>
          <p:nvPr>
            <p:ph idx="1"/>
          </p:nvPr>
        </p:nvPicPr>
        <p:blipFill>
          <a:blip r:embed="rId3"/>
          <a:stretch>
            <a:fillRect/>
          </a:stretch>
        </p:blipFill>
        <p:spPr>
          <a:xfrm>
            <a:off x="-1" y="0"/>
            <a:ext cx="8791575" cy="7714641"/>
          </a:xfrm>
        </p:spPr>
      </p:pic>
    </p:spTree>
    <p:extLst>
      <p:ext uri="{BB962C8B-B14F-4D97-AF65-F5344CB8AC3E}">
        <p14:creationId xmlns:p14="http://schemas.microsoft.com/office/powerpoint/2010/main" val="2421254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87202-280A-4564-9E0B-A29F75FD4B79}"/>
              </a:ext>
            </a:extLst>
          </p:cNvPr>
          <p:cNvSpPr>
            <a:spLocks noGrp="1"/>
          </p:cNvSpPr>
          <p:nvPr>
            <p:ph type="title"/>
          </p:nvPr>
        </p:nvSpPr>
        <p:spPr/>
        <p:txBody>
          <a:bodyPr>
            <a:noAutofit/>
          </a:bodyPr>
          <a:lstStyle/>
          <a:p>
            <a:r>
              <a:rPr lang="en-US" sz="2800" dirty="0"/>
              <a:t>DAP Activities and NGSS </a:t>
            </a:r>
            <a:r>
              <a:rPr lang="en-US" sz="2400" dirty="0"/>
              <a:t>Practices</a:t>
            </a:r>
          </a:p>
        </p:txBody>
      </p:sp>
      <p:sp>
        <p:nvSpPr>
          <p:cNvPr id="3" name="Content Placeholder 2">
            <a:extLst>
              <a:ext uri="{FF2B5EF4-FFF2-40B4-BE49-F238E27FC236}">
                <a16:creationId xmlns:a16="http://schemas.microsoft.com/office/drawing/2014/main" id="{26415117-6F8D-465A-B674-CDF7E4B2CC0A}"/>
              </a:ext>
            </a:extLst>
          </p:cNvPr>
          <p:cNvSpPr>
            <a:spLocks noGrp="1"/>
          </p:cNvSpPr>
          <p:nvPr>
            <p:ph idx="1"/>
          </p:nvPr>
        </p:nvSpPr>
        <p:spPr/>
        <p:txBody>
          <a:bodyPr>
            <a:normAutofit fontScale="92500"/>
          </a:bodyPr>
          <a:lstStyle/>
          <a:p>
            <a:endParaRPr lang="en-US" dirty="0"/>
          </a:p>
          <a:p>
            <a:endParaRPr lang="en-US" dirty="0"/>
          </a:p>
          <a:p>
            <a:r>
              <a:rPr lang="en-US" dirty="0"/>
              <a:t>We use this figure set to suggest that there is very good agreement between the alignment NGSS practices with  DAP activities, …. </a:t>
            </a:r>
          </a:p>
          <a:p>
            <a:endParaRPr lang="en-US" dirty="0"/>
          </a:p>
          <a:p>
            <a:r>
              <a:rPr lang="en-US" dirty="0"/>
              <a:t>    As </a:t>
            </a:r>
            <a:r>
              <a:rPr lang="en-US" i="1" dirty="0"/>
              <a:t>Designed</a:t>
            </a:r>
          </a:p>
          <a:p>
            <a:r>
              <a:rPr lang="en-US" dirty="0"/>
              <a:t>    As </a:t>
            </a:r>
            <a:r>
              <a:rPr lang="en-US" i="1" dirty="0"/>
              <a:t>Implemented</a:t>
            </a:r>
            <a:r>
              <a:rPr lang="en-US" dirty="0"/>
              <a:t> in workshops (March - Nov 2019), and,</a:t>
            </a:r>
          </a:p>
          <a:p>
            <a:r>
              <a:rPr lang="en-US" dirty="0"/>
              <a:t>    As </a:t>
            </a:r>
            <a:r>
              <a:rPr lang="en-US" i="1" dirty="0"/>
              <a:t>reviewed</a:t>
            </a:r>
            <a:r>
              <a:rPr lang="en-US" dirty="0"/>
              <a:t> by 10 participating QN Centers (those who completed the Center Feedback Template process so far) </a:t>
            </a:r>
          </a:p>
          <a:p>
            <a:r>
              <a:rPr lang="en-US" dirty="0"/>
              <a:t> </a:t>
            </a:r>
          </a:p>
        </p:txBody>
      </p:sp>
    </p:spTree>
    <p:extLst>
      <p:ext uri="{BB962C8B-B14F-4D97-AF65-F5344CB8AC3E}">
        <p14:creationId xmlns:p14="http://schemas.microsoft.com/office/powerpoint/2010/main" val="2021932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2019 QuarkNet Teacher Survey</a:t>
            </a:r>
          </a:p>
        </p:txBody>
      </p:sp>
      <p:sp>
        <p:nvSpPr>
          <p:cNvPr id="3" name="Content Placeholder 2"/>
          <p:cNvSpPr>
            <a:spLocks noGrp="1"/>
          </p:cNvSpPr>
          <p:nvPr>
            <p:ph idx="1"/>
          </p:nvPr>
        </p:nvSpPr>
        <p:spPr/>
        <p:txBody>
          <a:bodyPr>
            <a:normAutofit/>
          </a:bodyPr>
          <a:lstStyle/>
          <a:p>
            <a:pPr marL="514350" indent="-514350" algn="ctr">
              <a:lnSpc>
                <a:spcPct val="120000"/>
              </a:lnSpc>
              <a:spcAft>
                <a:spcPts val="600"/>
              </a:spcAft>
            </a:pPr>
            <a:endParaRPr lang="en-US" sz="4000" dirty="0"/>
          </a:p>
          <a:p>
            <a:pPr marL="514350" indent="-514350" algn="ctr">
              <a:lnSpc>
                <a:spcPct val="120000"/>
              </a:lnSpc>
              <a:spcAft>
                <a:spcPts val="600"/>
              </a:spcAft>
            </a:pPr>
            <a:r>
              <a:rPr lang="en-US" sz="4000" dirty="0"/>
              <a:t>Examples of Teacher </a:t>
            </a:r>
          </a:p>
          <a:p>
            <a:pPr marL="514350" indent="-514350" algn="ctr">
              <a:lnSpc>
                <a:spcPct val="120000"/>
              </a:lnSpc>
              <a:spcAft>
                <a:spcPts val="600"/>
              </a:spcAft>
            </a:pPr>
            <a:r>
              <a:rPr lang="en-US" sz="4000" dirty="0"/>
              <a:t>Demographic Data </a:t>
            </a:r>
          </a:p>
          <a:p>
            <a:pPr marL="514350" indent="-514350" algn="ctr">
              <a:lnSpc>
                <a:spcPct val="120000"/>
              </a:lnSpc>
              <a:spcAft>
                <a:spcPts val="600"/>
              </a:spcAft>
            </a:pPr>
            <a:endParaRPr lang="en-US" sz="1600" dirty="0"/>
          </a:p>
          <a:p>
            <a:pPr marL="514350" indent="-514350" algn="ctr">
              <a:lnSpc>
                <a:spcPct val="120000"/>
              </a:lnSpc>
              <a:spcAft>
                <a:spcPts val="600"/>
              </a:spcAft>
            </a:pPr>
            <a:r>
              <a:rPr lang="en-US" sz="2000" dirty="0"/>
              <a:t>(See slide notes if helpful.)</a:t>
            </a:r>
          </a:p>
        </p:txBody>
      </p:sp>
    </p:spTree>
    <p:extLst>
      <p:ext uri="{BB962C8B-B14F-4D97-AF65-F5344CB8AC3E}">
        <p14:creationId xmlns:p14="http://schemas.microsoft.com/office/powerpoint/2010/main" val="42027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865EF-00EE-488D-804C-BDD5620EB3BE}"/>
              </a:ext>
            </a:extLst>
          </p:cNvPr>
          <p:cNvSpPr>
            <a:spLocks noGrp="1"/>
          </p:cNvSpPr>
          <p:nvPr>
            <p:ph type="title"/>
          </p:nvPr>
        </p:nvSpPr>
        <p:spPr/>
        <p:txBody>
          <a:bodyPr/>
          <a:lstStyle/>
          <a:p>
            <a:endParaRPr lang="en-US" dirty="0"/>
          </a:p>
        </p:txBody>
      </p:sp>
      <p:pic>
        <p:nvPicPr>
          <p:cNvPr id="21" name="Content Placeholder 20">
            <a:extLst>
              <a:ext uri="{FF2B5EF4-FFF2-40B4-BE49-F238E27FC236}">
                <a16:creationId xmlns:a16="http://schemas.microsoft.com/office/drawing/2014/main" id="{284184F3-6FFF-4578-9762-227BF16CB089}"/>
              </a:ext>
            </a:extLst>
          </p:cNvPr>
          <p:cNvPicPr>
            <a:picLocks noGrp="1" noChangeAspect="1"/>
          </p:cNvPicPr>
          <p:nvPr>
            <p:ph idx="1"/>
          </p:nvPr>
        </p:nvPicPr>
        <p:blipFill>
          <a:blip r:embed="rId3"/>
          <a:stretch>
            <a:fillRect/>
          </a:stretch>
        </p:blipFill>
        <p:spPr>
          <a:xfrm>
            <a:off x="1643435" y="1600200"/>
            <a:ext cx="6135227" cy="4374715"/>
          </a:xfrm>
        </p:spPr>
      </p:pic>
    </p:spTree>
    <p:extLst>
      <p:ext uri="{BB962C8B-B14F-4D97-AF65-F5344CB8AC3E}">
        <p14:creationId xmlns:p14="http://schemas.microsoft.com/office/powerpoint/2010/main" val="4098786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8FD85-3F7A-4522-8C5E-0FD9648666E9}"/>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70080BB4-F4F0-4D7C-B22B-3CAD0280F433}"/>
              </a:ext>
            </a:extLst>
          </p:cNvPr>
          <p:cNvPicPr>
            <a:picLocks noGrp="1" noChangeAspect="1"/>
          </p:cNvPicPr>
          <p:nvPr>
            <p:ph idx="1"/>
          </p:nvPr>
        </p:nvPicPr>
        <p:blipFill>
          <a:blip r:embed="rId3"/>
          <a:stretch>
            <a:fillRect/>
          </a:stretch>
        </p:blipFill>
        <p:spPr>
          <a:xfrm>
            <a:off x="1643436" y="1600200"/>
            <a:ext cx="5857128" cy="4525963"/>
          </a:xfrm>
        </p:spPr>
      </p:pic>
    </p:spTree>
    <p:extLst>
      <p:ext uri="{BB962C8B-B14F-4D97-AF65-F5344CB8AC3E}">
        <p14:creationId xmlns:p14="http://schemas.microsoft.com/office/powerpoint/2010/main" val="3873227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EAA32-6993-4135-AE58-AF5C52063CF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CEA804C-6B18-4F4B-90CD-0177FBF28565}"/>
              </a:ext>
            </a:extLst>
          </p:cNvPr>
          <p:cNvSpPr>
            <a:spLocks noGrp="1"/>
          </p:cNvSpPr>
          <p:nvPr>
            <p:ph idx="1"/>
          </p:nvPr>
        </p:nvSpPr>
        <p:spPr/>
        <p:txBody>
          <a:bodyPr/>
          <a:lstStyle/>
          <a:p>
            <a:endParaRPr lang="en-US" dirty="0"/>
          </a:p>
        </p:txBody>
      </p:sp>
      <p:pic>
        <p:nvPicPr>
          <p:cNvPr id="2050" name="Picture 2">
            <a:extLst>
              <a:ext uri="{FF2B5EF4-FFF2-40B4-BE49-F238E27FC236}">
                <a16:creationId xmlns:a16="http://schemas.microsoft.com/office/drawing/2014/main" id="{23D83EBE-4F49-4F53-AF71-F92D6579161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 y="0"/>
            <a:ext cx="9509760" cy="6403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1998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1EBC4-CD00-4BD4-BA26-D70F4A96B29E}"/>
              </a:ext>
            </a:extLst>
          </p:cNvPr>
          <p:cNvSpPr>
            <a:spLocks noGrp="1"/>
          </p:cNvSpPr>
          <p:nvPr>
            <p:ph type="title"/>
          </p:nvPr>
        </p:nvSpPr>
        <p:spPr>
          <a:xfrm>
            <a:off x="764088" y="594483"/>
            <a:ext cx="7922712" cy="675554"/>
          </a:xfrm>
        </p:spPr>
        <p:txBody>
          <a:bodyPr>
            <a:normAutofit fontScale="90000"/>
          </a:bodyPr>
          <a:lstStyle/>
          <a:p>
            <a:pPr algn="ctr"/>
            <a:r>
              <a:rPr lang="en-US" sz="3100" b="1" dirty="0">
                <a:effectLst/>
                <a:latin typeface="Times New Roman" panose="02020603050405020304" pitchFamily="18" charset="0"/>
                <a:ea typeface="Times New Roman" panose="02020603050405020304" pitchFamily="18" charset="0"/>
              </a:rPr>
              <a:t>Overview of Analyses Related to Teacher (and their Students) Outcomes</a:t>
            </a:r>
            <a:br>
              <a:rPr lang="en-US" sz="18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6E6A481E-8CAD-4537-A2CF-625A94FD435D}"/>
              </a:ext>
            </a:extLst>
          </p:cNvPr>
          <p:cNvSpPr>
            <a:spLocks noGrp="1"/>
          </p:cNvSpPr>
          <p:nvPr>
            <p:ph idx="1"/>
          </p:nvPr>
        </p:nvSpPr>
        <p:spPr/>
        <p:txBody>
          <a:bodyPr/>
          <a:lstStyle/>
          <a:p>
            <a:endParaRPr lang="en-US" dirty="0"/>
          </a:p>
        </p:txBody>
      </p:sp>
      <p:grpSp>
        <p:nvGrpSpPr>
          <p:cNvPr id="4" name="Group 2">
            <a:extLst>
              <a:ext uri="{FF2B5EF4-FFF2-40B4-BE49-F238E27FC236}">
                <a16:creationId xmlns:a16="http://schemas.microsoft.com/office/drawing/2014/main" id="{56947C1F-76B0-4E29-B30B-4115073773E8}"/>
              </a:ext>
            </a:extLst>
          </p:cNvPr>
          <p:cNvGrpSpPr>
            <a:grpSpLocks noChangeAspect="1"/>
          </p:cNvGrpSpPr>
          <p:nvPr/>
        </p:nvGrpSpPr>
        <p:grpSpPr bwMode="auto">
          <a:xfrm>
            <a:off x="158749" y="1270037"/>
            <a:ext cx="8621995" cy="4856126"/>
            <a:chOff x="4255" y="1106"/>
            <a:chExt cx="7200" cy="5224"/>
          </a:xfrm>
        </p:grpSpPr>
        <p:sp>
          <p:nvSpPr>
            <p:cNvPr id="5" name="AutoShape 3">
              <a:extLst>
                <a:ext uri="{FF2B5EF4-FFF2-40B4-BE49-F238E27FC236}">
                  <a16:creationId xmlns:a16="http://schemas.microsoft.com/office/drawing/2014/main" id="{BAFE9424-337C-4A79-98C7-FCFEE92255CB}"/>
                </a:ext>
              </a:extLst>
            </p:cNvPr>
            <p:cNvSpPr>
              <a:spLocks noChangeAspect="1" noChangeArrowheads="1"/>
            </p:cNvSpPr>
            <p:nvPr/>
          </p:nvSpPr>
          <p:spPr bwMode="auto">
            <a:xfrm>
              <a:off x="4255" y="1106"/>
              <a:ext cx="7200" cy="5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Rectangle 4">
              <a:extLst>
                <a:ext uri="{FF2B5EF4-FFF2-40B4-BE49-F238E27FC236}">
                  <a16:creationId xmlns:a16="http://schemas.microsoft.com/office/drawing/2014/main" id="{DA81C91F-06C4-440E-AE13-70E9F45264D5}"/>
                </a:ext>
              </a:extLst>
            </p:cNvPr>
            <p:cNvSpPr>
              <a:spLocks noChangeArrowheads="1"/>
            </p:cNvSpPr>
            <p:nvPr/>
          </p:nvSpPr>
          <p:spPr bwMode="auto">
            <a:xfrm>
              <a:off x="6055" y="2311"/>
              <a:ext cx="800" cy="1507"/>
            </a:xfrm>
            <a:prstGeom prst="rect">
              <a:avLst/>
            </a:prstGeom>
            <a:solidFill>
              <a:srgbClr val="FFFFFF"/>
            </a:solidFill>
            <a:ln w="9525">
              <a:solidFill>
                <a:srgbClr val="000000"/>
              </a:solidFill>
              <a:miter lim="800000"/>
              <a:headEnd/>
              <a:tailEnd/>
            </a:ln>
          </p:spPr>
          <p:txBody>
            <a:bodyPr vert="horz" wrap="square" lIns="62179" tIns="31090" rIns="62179" bIns="310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rPr>
                <a:t>Exposure to     </a:t>
              </a:r>
              <a:r>
                <a:rPr kumimoji="0" lang="en-US" altLang="en-US" sz="1200" b="0" i="1" u="none" strike="noStrike" cap="none" normalizeH="0" baseline="0" dirty="0">
                  <a:ln>
                    <a:noFill/>
                  </a:ln>
                  <a:solidFill>
                    <a:schemeClr val="tx1"/>
                  </a:solidFill>
                  <a:effectLst/>
                  <a:latin typeface="Times New Roman" panose="02020603050405020304" pitchFamily="18" charset="0"/>
                </a:rPr>
                <a:t>  Implemented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rPr>
                <a:t>    Core Strategies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5">
              <a:extLst>
                <a:ext uri="{FF2B5EF4-FFF2-40B4-BE49-F238E27FC236}">
                  <a16:creationId xmlns:a16="http://schemas.microsoft.com/office/drawing/2014/main" id="{2F6FC469-7A75-4A4E-A9FB-0D88F23C3001}"/>
                </a:ext>
              </a:extLst>
            </p:cNvPr>
            <p:cNvSpPr>
              <a:spLocks noChangeArrowheads="1"/>
            </p:cNvSpPr>
            <p:nvPr/>
          </p:nvSpPr>
          <p:spPr bwMode="auto">
            <a:xfrm>
              <a:off x="4455" y="2311"/>
              <a:ext cx="1200" cy="403"/>
            </a:xfrm>
            <a:prstGeom prst="rect">
              <a:avLst/>
            </a:prstGeom>
            <a:solidFill>
              <a:srgbClr val="FFFFFF"/>
            </a:solidFill>
            <a:ln w="9525">
              <a:solidFill>
                <a:srgbClr val="000000"/>
              </a:solidFill>
              <a:miter lim="800000"/>
              <a:headEnd/>
              <a:tailEnd/>
            </a:ln>
          </p:spPr>
          <p:txBody>
            <a:bodyPr vert="horz" wrap="square" lIns="62179" tIns="31090" rIns="62179" bIns="310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rPr>
                <a:t>Data Camp</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8" name="Rectangle 6">
              <a:extLst>
                <a:ext uri="{FF2B5EF4-FFF2-40B4-BE49-F238E27FC236}">
                  <a16:creationId xmlns:a16="http://schemas.microsoft.com/office/drawing/2014/main" id="{5B89199A-370B-480D-8C1C-E539AB45E762}"/>
                </a:ext>
              </a:extLst>
            </p:cNvPr>
            <p:cNvSpPr>
              <a:spLocks noChangeArrowheads="1"/>
            </p:cNvSpPr>
            <p:nvPr/>
          </p:nvSpPr>
          <p:spPr bwMode="auto">
            <a:xfrm>
              <a:off x="4455" y="2814"/>
              <a:ext cx="1200" cy="402"/>
            </a:xfrm>
            <a:prstGeom prst="rect">
              <a:avLst/>
            </a:prstGeom>
            <a:solidFill>
              <a:srgbClr val="FFFFFF"/>
            </a:solidFill>
            <a:ln w="9525">
              <a:solidFill>
                <a:srgbClr val="000000"/>
              </a:solidFill>
              <a:miter lim="800000"/>
              <a:headEnd/>
              <a:tailEnd/>
            </a:ln>
          </p:spPr>
          <p:txBody>
            <a:bodyPr vert="horz" wrap="square" lIns="62179" tIns="31090" rIns="62179" bIns="310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rPr>
                <a:t>Workshops</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9" name="Rectangle 7">
              <a:extLst>
                <a:ext uri="{FF2B5EF4-FFF2-40B4-BE49-F238E27FC236}">
                  <a16:creationId xmlns:a16="http://schemas.microsoft.com/office/drawing/2014/main" id="{9CA6AB90-E661-4142-85F0-832C8D70BBCC}"/>
                </a:ext>
              </a:extLst>
            </p:cNvPr>
            <p:cNvSpPr>
              <a:spLocks noChangeArrowheads="1"/>
            </p:cNvSpPr>
            <p:nvPr/>
          </p:nvSpPr>
          <p:spPr bwMode="auto">
            <a:xfrm>
              <a:off x="4455" y="3417"/>
              <a:ext cx="1200" cy="400"/>
            </a:xfrm>
            <a:prstGeom prst="rect">
              <a:avLst/>
            </a:prstGeom>
            <a:solidFill>
              <a:srgbClr val="FFFFFF"/>
            </a:solidFill>
            <a:ln w="9525">
              <a:solidFill>
                <a:srgbClr val="000000"/>
              </a:solidFill>
              <a:miter lim="800000"/>
              <a:headEnd/>
              <a:tailEnd/>
            </a:ln>
          </p:spPr>
          <p:txBody>
            <a:bodyPr vert="horz" wrap="square" lIns="62179" tIns="31090" rIns="62179" bIns="310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rPr>
                <a:t>Masterclasses </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0" name="Line 8">
              <a:extLst>
                <a:ext uri="{FF2B5EF4-FFF2-40B4-BE49-F238E27FC236}">
                  <a16:creationId xmlns:a16="http://schemas.microsoft.com/office/drawing/2014/main" id="{88CAB419-9B03-4773-8443-8C818468F479}"/>
                </a:ext>
              </a:extLst>
            </p:cNvPr>
            <p:cNvSpPr>
              <a:spLocks noChangeShapeType="1"/>
            </p:cNvSpPr>
            <p:nvPr/>
          </p:nvSpPr>
          <p:spPr bwMode="auto">
            <a:xfrm>
              <a:off x="5755" y="2914"/>
              <a:ext cx="2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Line 9">
              <a:extLst>
                <a:ext uri="{FF2B5EF4-FFF2-40B4-BE49-F238E27FC236}">
                  <a16:creationId xmlns:a16="http://schemas.microsoft.com/office/drawing/2014/main" id="{DBB63172-0E70-4B97-9DA8-C0B151781D3F}"/>
                </a:ext>
              </a:extLst>
            </p:cNvPr>
            <p:cNvSpPr>
              <a:spLocks noChangeShapeType="1"/>
            </p:cNvSpPr>
            <p:nvPr/>
          </p:nvSpPr>
          <p:spPr bwMode="auto">
            <a:xfrm>
              <a:off x="5755" y="2512"/>
              <a:ext cx="20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Line 10">
              <a:extLst>
                <a:ext uri="{FF2B5EF4-FFF2-40B4-BE49-F238E27FC236}">
                  <a16:creationId xmlns:a16="http://schemas.microsoft.com/office/drawing/2014/main" id="{26DCD6B3-E671-4EA9-8E59-920385B551D2}"/>
                </a:ext>
              </a:extLst>
            </p:cNvPr>
            <p:cNvSpPr>
              <a:spLocks noChangeShapeType="1"/>
            </p:cNvSpPr>
            <p:nvPr/>
          </p:nvSpPr>
          <p:spPr bwMode="auto">
            <a:xfrm>
              <a:off x="5755" y="3517"/>
              <a:ext cx="2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Rectangle 11">
              <a:extLst>
                <a:ext uri="{FF2B5EF4-FFF2-40B4-BE49-F238E27FC236}">
                  <a16:creationId xmlns:a16="http://schemas.microsoft.com/office/drawing/2014/main" id="{69D684A4-2F1C-4AB3-BCA4-AFA3EAA0CB54}"/>
                </a:ext>
              </a:extLst>
            </p:cNvPr>
            <p:cNvSpPr>
              <a:spLocks noChangeArrowheads="1"/>
            </p:cNvSpPr>
            <p:nvPr/>
          </p:nvSpPr>
          <p:spPr bwMode="auto">
            <a:xfrm>
              <a:off x="7255" y="2311"/>
              <a:ext cx="1400" cy="1507"/>
            </a:xfrm>
            <a:prstGeom prst="rect">
              <a:avLst/>
            </a:prstGeom>
            <a:solidFill>
              <a:srgbClr val="FFFFFF"/>
            </a:solidFill>
            <a:ln w="9525">
              <a:solidFill>
                <a:srgbClr val="000000"/>
              </a:solidFill>
              <a:miter lim="800000"/>
              <a:headEnd/>
              <a:tailEnd/>
            </a:ln>
          </p:spPr>
          <p:txBody>
            <a:bodyPr vert="horz" wrap="square" lIns="62179" tIns="31090" rIns="62179" bIns="310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Times New Roman" panose="02020603050405020304" pitchFamily="18" charset="0"/>
                </a:rPr>
                <a:t>     </a:t>
              </a:r>
              <a:r>
                <a:rPr kumimoji="0" lang="en-US" altLang="en-US" sz="1200" b="0" i="0" u="none" strike="noStrike" cap="none" normalizeH="0" baseline="0" dirty="0">
                  <a:ln>
                    <a:noFill/>
                  </a:ln>
                  <a:solidFill>
                    <a:schemeClr val="tx1"/>
                  </a:solidFill>
                  <a:effectLst/>
                  <a:latin typeface="Times New Roman" panose="02020603050405020304" pitchFamily="18" charset="0"/>
                </a:rPr>
                <a:t>Approach to Teaching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Line 12">
              <a:extLst>
                <a:ext uri="{FF2B5EF4-FFF2-40B4-BE49-F238E27FC236}">
                  <a16:creationId xmlns:a16="http://schemas.microsoft.com/office/drawing/2014/main" id="{32356E8F-2399-4A91-8A33-07FFA232BE13}"/>
                </a:ext>
              </a:extLst>
            </p:cNvPr>
            <p:cNvSpPr>
              <a:spLocks noChangeShapeType="1"/>
            </p:cNvSpPr>
            <p:nvPr/>
          </p:nvSpPr>
          <p:spPr bwMode="auto">
            <a:xfrm>
              <a:off x="6955" y="3015"/>
              <a:ext cx="2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3">
              <a:extLst>
                <a:ext uri="{FF2B5EF4-FFF2-40B4-BE49-F238E27FC236}">
                  <a16:creationId xmlns:a16="http://schemas.microsoft.com/office/drawing/2014/main" id="{1D33928E-C8CB-4FD8-BAA5-B5CCA2E864A8}"/>
                </a:ext>
              </a:extLst>
            </p:cNvPr>
            <p:cNvSpPr>
              <a:spLocks noChangeArrowheads="1"/>
            </p:cNvSpPr>
            <p:nvPr/>
          </p:nvSpPr>
          <p:spPr bwMode="auto">
            <a:xfrm>
              <a:off x="9155" y="2311"/>
              <a:ext cx="1200" cy="1507"/>
            </a:xfrm>
            <a:prstGeom prst="rect">
              <a:avLst/>
            </a:prstGeom>
            <a:solidFill>
              <a:srgbClr val="FFFFFF"/>
            </a:solidFill>
            <a:ln w="9525">
              <a:solidFill>
                <a:srgbClr val="000000"/>
              </a:solidFill>
              <a:miter lim="800000"/>
              <a:headEnd/>
              <a:tailEnd/>
            </a:ln>
          </p:spPr>
          <p:txBody>
            <a:bodyPr vert="horz" wrap="square" lIns="62179" tIns="31090" rIns="62179" bIns="310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Times New Roman" panose="02020603050405020304" pitchFamily="18" charset="0"/>
                </a:rPr>
                <a:t> </a:t>
              </a:r>
              <a:r>
                <a:rPr kumimoji="0" lang="en-US" altLang="en-US" sz="1200" b="0" i="0" u="none" strike="noStrike" cap="none" normalizeH="0" baseline="0" dirty="0">
                  <a:ln>
                    <a:noFill/>
                  </a:ln>
                  <a:solidFill>
                    <a:schemeClr val="tx1"/>
                  </a:solidFill>
                  <a:effectLst/>
                  <a:latin typeface="Times New Roman" panose="02020603050405020304" pitchFamily="18" charset="0"/>
                </a:rPr>
                <a:t>Student Engagement </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6" name="Line 14">
              <a:extLst>
                <a:ext uri="{FF2B5EF4-FFF2-40B4-BE49-F238E27FC236}">
                  <a16:creationId xmlns:a16="http://schemas.microsoft.com/office/drawing/2014/main" id="{A3A44CE1-AAAE-47E1-8925-BEF791F61A16}"/>
                </a:ext>
              </a:extLst>
            </p:cNvPr>
            <p:cNvSpPr>
              <a:spLocks noChangeShapeType="1"/>
            </p:cNvSpPr>
            <p:nvPr/>
          </p:nvSpPr>
          <p:spPr bwMode="auto">
            <a:xfrm>
              <a:off x="8655" y="3015"/>
              <a:ext cx="4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Rectangle 15">
              <a:extLst>
                <a:ext uri="{FF2B5EF4-FFF2-40B4-BE49-F238E27FC236}">
                  <a16:creationId xmlns:a16="http://schemas.microsoft.com/office/drawing/2014/main" id="{7149B458-93BB-434B-BC26-8CB8427819C5}"/>
                </a:ext>
              </a:extLst>
            </p:cNvPr>
            <p:cNvSpPr>
              <a:spLocks noChangeArrowheads="1"/>
            </p:cNvSpPr>
            <p:nvPr/>
          </p:nvSpPr>
          <p:spPr bwMode="auto">
            <a:xfrm>
              <a:off x="6755" y="4220"/>
              <a:ext cx="1400" cy="1206"/>
            </a:xfrm>
            <a:prstGeom prst="rect">
              <a:avLst/>
            </a:prstGeom>
            <a:solidFill>
              <a:srgbClr val="FFFFFF"/>
            </a:solidFill>
            <a:ln w="9525">
              <a:solidFill>
                <a:srgbClr val="000000"/>
              </a:solidFill>
              <a:miter lim="800000"/>
              <a:headEnd/>
              <a:tailEnd/>
            </a:ln>
          </p:spPr>
          <p:txBody>
            <a:bodyPr vert="horz" wrap="square" lIns="62179" tIns="31090" rIns="62179" bIns="310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Times New Roman" panose="02020603050405020304" pitchFamily="18" charset="0"/>
                </a:rPr>
                <a:t>     </a:t>
              </a:r>
              <a:r>
                <a:rPr kumimoji="0" lang="en-US" altLang="en-US" sz="1200" b="0" i="0" u="none" strike="noStrike" cap="none" normalizeH="0" baseline="0" dirty="0">
                  <a:ln>
                    <a:noFill/>
                  </a:ln>
                  <a:solidFill>
                    <a:schemeClr val="tx1"/>
                  </a:solidFill>
                  <a:effectLst/>
                  <a:latin typeface="Times New Roman" panose="02020603050405020304" pitchFamily="18" charset="0"/>
                </a:rPr>
                <a:t>Use of  DAP</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18" name="Line 16">
              <a:extLst>
                <a:ext uri="{FF2B5EF4-FFF2-40B4-BE49-F238E27FC236}">
                  <a16:creationId xmlns:a16="http://schemas.microsoft.com/office/drawing/2014/main" id="{5E6B0F98-F90B-47B7-A9C7-10A8FF11E902}"/>
                </a:ext>
              </a:extLst>
            </p:cNvPr>
            <p:cNvSpPr>
              <a:spLocks noChangeShapeType="1"/>
            </p:cNvSpPr>
            <p:nvPr/>
          </p:nvSpPr>
          <p:spPr bwMode="auto">
            <a:xfrm>
              <a:off x="5755" y="2512"/>
              <a:ext cx="0" cy="10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Line 17">
              <a:extLst>
                <a:ext uri="{FF2B5EF4-FFF2-40B4-BE49-F238E27FC236}">
                  <a16:creationId xmlns:a16="http://schemas.microsoft.com/office/drawing/2014/main" id="{A76FC759-BD1D-473F-8360-F3DBDEDD6EB7}"/>
                </a:ext>
              </a:extLst>
            </p:cNvPr>
            <p:cNvSpPr>
              <a:spLocks noChangeShapeType="1"/>
            </p:cNvSpPr>
            <p:nvPr/>
          </p:nvSpPr>
          <p:spPr bwMode="auto">
            <a:xfrm>
              <a:off x="5855" y="3517"/>
              <a:ext cx="0" cy="130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Rectangle 18">
              <a:extLst>
                <a:ext uri="{FF2B5EF4-FFF2-40B4-BE49-F238E27FC236}">
                  <a16:creationId xmlns:a16="http://schemas.microsoft.com/office/drawing/2014/main" id="{E4F8CCAB-82F1-4971-BF30-6EA3E5FB4433}"/>
                </a:ext>
              </a:extLst>
            </p:cNvPr>
            <p:cNvSpPr>
              <a:spLocks noChangeArrowheads="1"/>
            </p:cNvSpPr>
            <p:nvPr/>
          </p:nvSpPr>
          <p:spPr bwMode="auto">
            <a:xfrm>
              <a:off x="4455" y="1407"/>
              <a:ext cx="2400" cy="402"/>
            </a:xfrm>
            <a:prstGeom prst="rect">
              <a:avLst/>
            </a:prstGeom>
            <a:solidFill>
              <a:srgbClr val="CCFFCC"/>
            </a:solidFill>
            <a:ln w="38100" cmpd="dbl">
              <a:solidFill>
                <a:srgbClr val="000000"/>
              </a:solidFill>
              <a:miter lim="800000"/>
              <a:headEnd/>
              <a:tailEnd/>
            </a:ln>
          </p:spPr>
          <p:txBody>
            <a:bodyPr vert="horz" wrap="square" lIns="62179" tIns="31090" rIns="62179" bIns="310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rPr>
                <a:t>Program Exposure</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1" name="Rectangle 19">
              <a:extLst>
                <a:ext uri="{FF2B5EF4-FFF2-40B4-BE49-F238E27FC236}">
                  <a16:creationId xmlns:a16="http://schemas.microsoft.com/office/drawing/2014/main" id="{7284FE34-D3D7-4C2C-B3CB-B39B27642746}"/>
                </a:ext>
              </a:extLst>
            </p:cNvPr>
            <p:cNvSpPr>
              <a:spLocks noChangeArrowheads="1"/>
            </p:cNvSpPr>
            <p:nvPr/>
          </p:nvSpPr>
          <p:spPr bwMode="auto">
            <a:xfrm>
              <a:off x="7255" y="1407"/>
              <a:ext cx="1400" cy="402"/>
            </a:xfrm>
            <a:prstGeom prst="rect">
              <a:avLst/>
            </a:prstGeom>
            <a:solidFill>
              <a:srgbClr val="CCFFCC"/>
            </a:solidFill>
            <a:ln w="38100" cmpd="dbl">
              <a:solidFill>
                <a:srgbClr val="000000"/>
              </a:solidFill>
              <a:miter lim="800000"/>
              <a:headEnd/>
              <a:tailEnd/>
            </a:ln>
          </p:spPr>
          <p:txBody>
            <a:bodyPr vert="horz" wrap="square" lIns="62179" tIns="31090" rIns="62179" bIns="310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rPr>
                <a:t>Teacher Outcomes</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2" name="Rectangle 20">
              <a:extLst>
                <a:ext uri="{FF2B5EF4-FFF2-40B4-BE49-F238E27FC236}">
                  <a16:creationId xmlns:a16="http://schemas.microsoft.com/office/drawing/2014/main" id="{0856574B-29FF-4535-A665-6B70F9021CAD}"/>
                </a:ext>
              </a:extLst>
            </p:cNvPr>
            <p:cNvSpPr>
              <a:spLocks noChangeArrowheads="1"/>
            </p:cNvSpPr>
            <p:nvPr/>
          </p:nvSpPr>
          <p:spPr bwMode="auto">
            <a:xfrm>
              <a:off x="9155" y="1407"/>
              <a:ext cx="1300" cy="403"/>
            </a:xfrm>
            <a:prstGeom prst="rect">
              <a:avLst/>
            </a:prstGeom>
            <a:solidFill>
              <a:srgbClr val="CCFFCC"/>
            </a:solidFill>
            <a:ln w="38100" cmpd="dbl">
              <a:solidFill>
                <a:srgbClr val="000000"/>
              </a:solidFill>
              <a:miter lim="800000"/>
              <a:headEnd/>
              <a:tailEnd/>
            </a:ln>
          </p:spPr>
          <p:txBody>
            <a:bodyPr vert="horz" wrap="square" lIns="62179" tIns="31090" rIns="62179" bIns="310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Times New Roman" panose="02020603050405020304" pitchFamily="18" charset="0"/>
                </a:rPr>
                <a:t> </a:t>
              </a:r>
              <a:r>
                <a:rPr kumimoji="0" lang="en-US" altLang="en-US" sz="1400" b="0" i="0" u="none" strike="noStrike" cap="none" normalizeH="0" baseline="0" dirty="0">
                  <a:ln>
                    <a:noFill/>
                  </a:ln>
                  <a:solidFill>
                    <a:schemeClr val="tx1"/>
                  </a:solidFill>
                  <a:effectLst/>
                  <a:latin typeface="Times New Roman" panose="02020603050405020304" pitchFamily="18" charset="0"/>
                </a:rPr>
                <a:t>Student Outcomes </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23" name="Line 21">
              <a:extLst>
                <a:ext uri="{FF2B5EF4-FFF2-40B4-BE49-F238E27FC236}">
                  <a16:creationId xmlns:a16="http://schemas.microsoft.com/office/drawing/2014/main" id="{BAAF64F5-9106-42C9-B3BF-D48AE5FCB492}"/>
                </a:ext>
              </a:extLst>
            </p:cNvPr>
            <p:cNvSpPr>
              <a:spLocks noChangeShapeType="1"/>
            </p:cNvSpPr>
            <p:nvPr/>
          </p:nvSpPr>
          <p:spPr bwMode="auto">
            <a:xfrm>
              <a:off x="6855" y="1608"/>
              <a:ext cx="3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Line 22">
              <a:extLst>
                <a:ext uri="{FF2B5EF4-FFF2-40B4-BE49-F238E27FC236}">
                  <a16:creationId xmlns:a16="http://schemas.microsoft.com/office/drawing/2014/main" id="{9F849275-67BE-46CB-8049-C69660F2ACE8}"/>
                </a:ext>
              </a:extLst>
            </p:cNvPr>
            <p:cNvSpPr>
              <a:spLocks noChangeShapeType="1"/>
            </p:cNvSpPr>
            <p:nvPr/>
          </p:nvSpPr>
          <p:spPr bwMode="auto">
            <a:xfrm>
              <a:off x="8755" y="1608"/>
              <a:ext cx="3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Line 23">
              <a:extLst>
                <a:ext uri="{FF2B5EF4-FFF2-40B4-BE49-F238E27FC236}">
                  <a16:creationId xmlns:a16="http://schemas.microsoft.com/office/drawing/2014/main" id="{61D7F0EB-F095-488C-9A4C-997EE35D6330}"/>
                </a:ext>
              </a:extLst>
            </p:cNvPr>
            <p:cNvSpPr>
              <a:spLocks noChangeShapeType="1"/>
            </p:cNvSpPr>
            <p:nvPr/>
          </p:nvSpPr>
          <p:spPr bwMode="auto">
            <a:xfrm>
              <a:off x="6455" y="3818"/>
              <a:ext cx="0" cy="100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Line 24">
              <a:extLst>
                <a:ext uri="{FF2B5EF4-FFF2-40B4-BE49-F238E27FC236}">
                  <a16:creationId xmlns:a16="http://schemas.microsoft.com/office/drawing/2014/main" id="{1E203D10-242E-4016-832B-308B741E1D50}"/>
                </a:ext>
              </a:extLst>
            </p:cNvPr>
            <p:cNvSpPr>
              <a:spLocks noChangeShapeType="1"/>
            </p:cNvSpPr>
            <p:nvPr/>
          </p:nvSpPr>
          <p:spPr bwMode="auto">
            <a:xfrm>
              <a:off x="7755" y="3818"/>
              <a:ext cx="0" cy="40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Line 25">
              <a:extLst>
                <a:ext uri="{FF2B5EF4-FFF2-40B4-BE49-F238E27FC236}">
                  <a16:creationId xmlns:a16="http://schemas.microsoft.com/office/drawing/2014/main" id="{F617BBCF-0F4D-48E3-AF18-A3467EFF7841}"/>
                </a:ext>
              </a:extLst>
            </p:cNvPr>
            <p:cNvSpPr>
              <a:spLocks noChangeShapeType="1"/>
            </p:cNvSpPr>
            <p:nvPr/>
          </p:nvSpPr>
          <p:spPr bwMode="auto">
            <a:xfrm>
              <a:off x="5855" y="4823"/>
              <a:ext cx="9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Line 26">
              <a:extLst>
                <a:ext uri="{FF2B5EF4-FFF2-40B4-BE49-F238E27FC236}">
                  <a16:creationId xmlns:a16="http://schemas.microsoft.com/office/drawing/2014/main" id="{1469D30E-82D5-4446-BD3B-8B4677D3E23D}"/>
                </a:ext>
              </a:extLst>
            </p:cNvPr>
            <p:cNvSpPr>
              <a:spLocks noChangeShapeType="1"/>
            </p:cNvSpPr>
            <p:nvPr/>
          </p:nvSpPr>
          <p:spPr bwMode="auto">
            <a:xfrm>
              <a:off x="8155" y="4823"/>
              <a:ext cx="15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Line 27">
              <a:extLst>
                <a:ext uri="{FF2B5EF4-FFF2-40B4-BE49-F238E27FC236}">
                  <a16:creationId xmlns:a16="http://schemas.microsoft.com/office/drawing/2014/main" id="{763CFAD7-ADBE-4C4C-AB7F-7A10AEF66191}"/>
                </a:ext>
              </a:extLst>
            </p:cNvPr>
            <p:cNvSpPr>
              <a:spLocks noChangeShapeType="1"/>
            </p:cNvSpPr>
            <p:nvPr/>
          </p:nvSpPr>
          <p:spPr bwMode="auto">
            <a:xfrm flipV="1">
              <a:off x="9655" y="3818"/>
              <a:ext cx="1" cy="100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Rectangle 28">
              <a:extLst>
                <a:ext uri="{FF2B5EF4-FFF2-40B4-BE49-F238E27FC236}">
                  <a16:creationId xmlns:a16="http://schemas.microsoft.com/office/drawing/2014/main" id="{9851ED6D-CF18-4720-B497-D5CA9F7F9E40}"/>
                </a:ext>
              </a:extLst>
            </p:cNvPr>
            <p:cNvSpPr>
              <a:spLocks noChangeArrowheads="1"/>
            </p:cNvSpPr>
            <p:nvPr/>
          </p:nvSpPr>
          <p:spPr bwMode="auto">
            <a:xfrm>
              <a:off x="4551" y="5708"/>
              <a:ext cx="6797" cy="446"/>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688189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F75B8-0202-4D52-8C90-86A727363636}"/>
              </a:ext>
            </a:extLst>
          </p:cNvPr>
          <p:cNvSpPr>
            <a:spLocks noGrp="1"/>
          </p:cNvSpPr>
          <p:nvPr>
            <p:ph type="title"/>
          </p:nvPr>
        </p:nvSpPr>
        <p:spPr/>
        <p:txBody>
          <a:bodyPr>
            <a:normAutofit/>
          </a:bodyPr>
          <a:lstStyle/>
          <a:p>
            <a:r>
              <a:rPr lang="en-US" dirty="0"/>
              <a:t>Scale Scores for Analyses</a:t>
            </a:r>
          </a:p>
        </p:txBody>
      </p:sp>
      <p:pic>
        <p:nvPicPr>
          <p:cNvPr id="4" name="Picture 3">
            <a:extLst>
              <a:ext uri="{FF2B5EF4-FFF2-40B4-BE49-F238E27FC236}">
                <a16:creationId xmlns:a16="http://schemas.microsoft.com/office/drawing/2014/main" id="{958BACA0-B885-4900-8C1B-9C879E4EF392}"/>
              </a:ext>
            </a:extLst>
          </p:cNvPr>
          <p:cNvPicPr>
            <a:picLocks noChangeAspect="1"/>
          </p:cNvPicPr>
          <p:nvPr/>
        </p:nvPicPr>
        <p:blipFill>
          <a:blip r:embed="rId3"/>
          <a:stretch>
            <a:fillRect/>
          </a:stretch>
        </p:blipFill>
        <p:spPr>
          <a:xfrm>
            <a:off x="134470" y="1879600"/>
            <a:ext cx="8875059" cy="6553200"/>
          </a:xfrm>
          <a:prstGeom prst="rect">
            <a:avLst/>
          </a:prstGeom>
        </p:spPr>
      </p:pic>
    </p:spTree>
    <p:extLst>
      <p:ext uri="{BB962C8B-B14F-4D97-AF65-F5344CB8AC3E}">
        <p14:creationId xmlns:p14="http://schemas.microsoft.com/office/powerpoint/2010/main" val="2790605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ADE92-5823-4810-8A2F-53A16A8C9C07}"/>
              </a:ext>
            </a:extLst>
          </p:cNvPr>
          <p:cNvSpPr>
            <a:spLocks noGrp="1"/>
          </p:cNvSpPr>
          <p:nvPr>
            <p:ph type="title"/>
          </p:nvPr>
        </p:nvSpPr>
        <p:spPr/>
        <p:txBody>
          <a:bodyPr/>
          <a:lstStyle/>
          <a:p>
            <a:r>
              <a:rPr lang="en-US" dirty="0"/>
              <a:t>Exposure to Core Strategies</a:t>
            </a:r>
          </a:p>
        </p:txBody>
      </p:sp>
      <p:sp>
        <p:nvSpPr>
          <p:cNvPr id="4" name="TextBox 3">
            <a:extLst>
              <a:ext uri="{FF2B5EF4-FFF2-40B4-BE49-F238E27FC236}">
                <a16:creationId xmlns:a16="http://schemas.microsoft.com/office/drawing/2014/main" id="{011B1C61-9133-4408-A878-37F88DC31623}"/>
              </a:ext>
            </a:extLst>
          </p:cNvPr>
          <p:cNvSpPr txBox="1"/>
          <p:nvPr/>
        </p:nvSpPr>
        <p:spPr>
          <a:xfrm>
            <a:off x="963261" y="2064167"/>
            <a:ext cx="7433763" cy="3477875"/>
          </a:xfrm>
          <a:prstGeom prst="rect">
            <a:avLst/>
          </a:prstGeom>
          <a:noFill/>
        </p:spPr>
        <p:txBody>
          <a:bodyPr wrap="square">
            <a:spAutoFit/>
          </a:bodyPr>
          <a:lstStyle/>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In preliminary analyse</a:t>
            </a:r>
            <a:r>
              <a:rPr lang="en-US" sz="2000" dirty="0">
                <a:latin typeface="Times New Roman" panose="02020603050405020304" pitchFamily="18" charset="0"/>
                <a:ea typeface="Times New Roman" panose="02020603050405020304" pitchFamily="18" charset="0"/>
              </a:rPr>
              <a:t>s (highlighted in Table 19 next slide) …..</a:t>
            </a:r>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Regarding </a:t>
            </a:r>
            <a:r>
              <a:rPr lang="en-US" sz="2000" b="1" dirty="0">
                <a:effectLst/>
                <a:latin typeface="Times New Roman" panose="02020603050405020304" pitchFamily="18" charset="0"/>
                <a:ea typeface="Times New Roman" panose="02020603050405020304" pitchFamily="18" charset="0"/>
              </a:rPr>
              <a:t>Core Strategies</a:t>
            </a:r>
            <a:r>
              <a:rPr lang="en-US" sz="2000" dirty="0">
                <a:effectLst/>
                <a:latin typeface="Times New Roman" panose="02020603050405020304" pitchFamily="18" charset="0"/>
                <a:ea typeface="Times New Roman" panose="02020603050405020304" pitchFamily="18" charset="0"/>
              </a:rPr>
              <a:t>, program engagement and measurement of exposure to core program strategies were shown to be related in a meaningful way (that is, the more engagement by type of event, the higher the perceived exposure to core strategies; and more reported use of activities from the Data Activities Portfolio in the classroom). </a:t>
            </a:r>
          </a:p>
          <a:p>
            <a:pPr marL="0" marR="0">
              <a:spcBef>
                <a:spcPts val="0"/>
              </a:spcBef>
              <a:spcAft>
                <a:spcPts val="0"/>
              </a:spcAft>
            </a:pPr>
            <a:endParaRPr lang="en-US" sz="20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This speaks to the fidelity of the </a:t>
            </a:r>
            <a:r>
              <a:rPr lang="en-US" sz="2000" i="1" dirty="0">
                <a:effectLst/>
                <a:latin typeface="Times New Roman" panose="02020603050405020304" pitchFamily="18" charset="0"/>
                <a:ea typeface="Times New Roman" panose="02020603050405020304" pitchFamily="18" charset="0"/>
              </a:rPr>
              <a:t>implemented</a:t>
            </a:r>
            <a:r>
              <a:rPr lang="en-US" sz="2000" dirty="0">
                <a:effectLst/>
                <a:latin typeface="Times New Roman" panose="02020603050405020304" pitchFamily="18" charset="0"/>
                <a:ea typeface="Times New Roman" panose="02020603050405020304" pitchFamily="18" charset="0"/>
              </a:rPr>
              <a:t> program as compared to the program as </a:t>
            </a:r>
            <a:r>
              <a:rPr lang="en-US" sz="2000" i="1" dirty="0">
                <a:effectLst/>
                <a:latin typeface="Times New Roman" panose="02020603050405020304" pitchFamily="18" charset="0"/>
                <a:ea typeface="Times New Roman" panose="02020603050405020304" pitchFamily="18" charset="0"/>
              </a:rPr>
              <a:t>designed</a:t>
            </a:r>
            <a:r>
              <a:rPr lang="en-US" sz="2000" dirty="0">
                <a:effectLst/>
                <a:latin typeface="Times New Roman" panose="02020603050405020304" pitchFamily="18" charset="0"/>
                <a:ea typeface="Times New Roman" panose="02020603050405020304" pitchFamily="18" charset="0"/>
              </a:rPr>
              <a:t> as perceived by participating teachers who completed the Teacher Survey.</a:t>
            </a:r>
          </a:p>
        </p:txBody>
      </p:sp>
    </p:spTree>
    <p:extLst>
      <p:ext uri="{BB962C8B-B14F-4D97-AF65-F5344CB8AC3E}">
        <p14:creationId xmlns:p14="http://schemas.microsoft.com/office/powerpoint/2010/main" val="2266734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C538A-08DB-48C5-A4C1-0EDBBAD7DDC2}"/>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DC6A3010-33CC-4ABE-8403-67107EBD198B}"/>
              </a:ext>
            </a:extLst>
          </p:cNvPr>
          <p:cNvPicPr>
            <a:picLocks noChangeAspect="1"/>
          </p:cNvPicPr>
          <p:nvPr/>
        </p:nvPicPr>
        <p:blipFill>
          <a:blip r:embed="rId3"/>
          <a:stretch>
            <a:fillRect/>
          </a:stretch>
        </p:blipFill>
        <p:spPr>
          <a:xfrm>
            <a:off x="134470" y="0"/>
            <a:ext cx="8875059" cy="6858000"/>
          </a:xfrm>
          <a:prstGeom prst="rect">
            <a:avLst/>
          </a:prstGeom>
        </p:spPr>
      </p:pic>
    </p:spTree>
    <p:extLst>
      <p:ext uri="{BB962C8B-B14F-4D97-AF65-F5344CB8AC3E}">
        <p14:creationId xmlns:p14="http://schemas.microsoft.com/office/powerpoint/2010/main" val="12288508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3911</TotalTime>
  <Words>1140</Words>
  <Application>Microsoft Office PowerPoint</Application>
  <PresentationFormat>On-screen Show (4:3)</PresentationFormat>
  <Paragraphs>119</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Helvetica</vt:lpstr>
      <vt:lpstr>Times New Roman</vt:lpstr>
      <vt:lpstr>Office Theme</vt:lpstr>
      <vt:lpstr>Appendix </vt:lpstr>
      <vt:lpstr>2019 QuarkNet Teacher Survey</vt:lpstr>
      <vt:lpstr>PowerPoint Presentation</vt:lpstr>
      <vt:lpstr>PowerPoint Presentation</vt:lpstr>
      <vt:lpstr>PowerPoint Presentation</vt:lpstr>
      <vt:lpstr>Overview of Analyses Related to Teacher (and their Students) Outcomes </vt:lpstr>
      <vt:lpstr>Scale Scores for Analyses</vt:lpstr>
      <vt:lpstr>Exposure to Core Strategies</vt:lpstr>
      <vt:lpstr>PowerPoint Presentation</vt:lpstr>
      <vt:lpstr>Approach to Teaching </vt:lpstr>
      <vt:lpstr>PowerPoint Presentation</vt:lpstr>
      <vt:lpstr>PowerPoint Presentation</vt:lpstr>
      <vt:lpstr>Student Engagement </vt:lpstr>
      <vt:lpstr>PowerPoint Presentation</vt:lpstr>
      <vt:lpstr>In Summary</vt:lpstr>
      <vt:lpstr>Center Feedback Template</vt:lpstr>
      <vt:lpstr>Before we do that </vt:lpstr>
      <vt:lpstr>PowerPoint Presentation</vt:lpstr>
      <vt:lpstr>DAP Activities and NGSS Practices</vt:lpstr>
    </vt:vector>
  </TitlesOfParts>
  <Company>Fermilab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does this go?</dc:title>
  <dc:creator>Marge Bardeen</dc:creator>
  <cp:lastModifiedBy>Kathryn Race</cp:lastModifiedBy>
  <cp:revision>320</cp:revision>
  <dcterms:created xsi:type="dcterms:W3CDTF">2012-03-16T12:43:17Z</dcterms:created>
  <dcterms:modified xsi:type="dcterms:W3CDTF">2020-10-09T17:14:53Z</dcterms:modified>
</cp:coreProperties>
</file>