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31"/>
  </p:notesMasterIdLst>
  <p:sldIdLst>
    <p:sldId id="257" r:id="rId2"/>
    <p:sldId id="2576" r:id="rId3"/>
    <p:sldId id="2537" r:id="rId4"/>
    <p:sldId id="2538" r:id="rId5"/>
    <p:sldId id="2573" r:id="rId6"/>
    <p:sldId id="2574" r:id="rId7"/>
    <p:sldId id="259" r:id="rId8"/>
    <p:sldId id="264" r:id="rId9"/>
    <p:sldId id="265" r:id="rId10"/>
    <p:sldId id="267" r:id="rId11"/>
    <p:sldId id="268" r:id="rId12"/>
    <p:sldId id="2577" r:id="rId13"/>
    <p:sldId id="2693" r:id="rId14"/>
    <p:sldId id="2690" r:id="rId15"/>
    <p:sldId id="2692" r:id="rId16"/>
    <p:sldId id="2694" r:id="rId17"/>
    <p:sldId id="2696" r:id="rId18"/>
    <p:sldId id="2698" r:id="rId19"/>
    <p:sldId id="2697" r:id="rId20"/>
    <p:sldId id="2699" r:id="rId21"/>
    <p:sldId id="2700" r:id="rId22"/>
    <p:sldId id="2702" r:id="rId23"/>
    <p:sldId id="2703" r:id="rId24"/>
    <p:sldId id="2557" r:id="rId25"/>
    <p:sldId id="2704" r:id="rId26"/>
    <p:sldId id="2646" r:id="rId27"/>
    <p:sldId id="2669" r:id="rId28"/>
    <p:sldId id="2670" r:id="rId29"/>
    <p:sldId id="2671" r:id="rId30"/>
  </p:sldIdLst>
  <p:sldSz cx="9144000" cy="5143500" type="screen16x9"/>
  <p:notesSz cx="6858000" cy="9144000"/>
  <p:embeddedFontLst>
    <p:embeddedFont>
      <p:font typeface="Century Gothic" panose="020B0502020202020204" pitchFamily="34" charset="0"/>
      <p:regular r:id="rId32"/>
      <p:bold r:id="rId33"/>
      <p:italic r:id="rId34"/>
      <p:boldItalic r:id="rId35"/>
    </p:embeddedFont>
    <p:embeddedFont>
      <p:font typeface="Helvetica" panose="020B0604020202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074B59-1F13-4209-A465-D35A8C2A1785}" v="2" dt="2026-08-11T16:49:48.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19"/>
    <p:restoredTop sz="94726"/>
  </p:normalViewPr>
  <p:slideViewPr>
    <p:cSldViewPr snapToGrid="0">
      <p:cViewPr>
        <p:scale>
          <a:sx n="125" d="100"/>
          <a:sy n="125" d="100"/>
        </p:scale>
        <p:origin x="858" y="4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Jeremy B." userId="3360437c-9986-4dfb-8d6b-8e19b780e6fa" providerId="ADAL" clId="{C6FE25BC-8DF2-417C-9BBD-1D6C8AB6A955}"/>
    <pc:docChg chg="undo custSel modSld">
      <pc:chgData name="Smith, Jeremy B." userId="3360437c-9986-4dfb-8d6b-8e19b780e6fa" providerId="ADAL" clId="{C6FE25BC-8DF2-417C-9BBD-1D6C8AB6A955}" dt="2026-08-11T16:51:18.150" v="9" actId="14100"/>
      <pc:docMkLst>
        <pc:docMk/>
      </pc:docMkLst>
      <pc:sldChg chg="addSp delSp modSp mod">
        <pc:chgData name="Smith, Jeremy B." userId="3360437c-9986-4dfb-8d6b-8e19b780e6fa" providerId="ADAL" clId="{C6FE25BC-8DF2-417C-9BBD-1D6C8AB6A955}" dt="2026-08-11T16:49:48.980" v="5"/>
        <pc:sldMkLst>
          <pc:docMk/>
          <pc:sldMk cId="3252088192" sldId="2574"/>
        </pc:sldMkLst>
        <pc:spChg chg="add del mod">
          <ac:chgData name="Smith, Jeremy B." userId="3360437c-9986-4dfb-8d6b-8e19b780e6fa" providerId="ADAL" clId="{C6FE25BC-8DF2-417C-9BBD-1D6C8AB6A955}" dt="2026-08-11T16:49:47.508" v="2"/>
          <ac:spMkLst>
            <pc:docMk/>
            <pc:sldMk cId="3252088192" sldId="2574"/>
            <ac:spMk id="2" creationId="{3DFF2297-3791-F6C6-28C9-358094388213}"/>
          </ac:spMkLst>
        </pc:spChg>
        <pc:spChg chg="add del mod">
          <ac:chgData name="Smith, Jeremy B." userId="3360437c-9986-4dfb-8d6b-8e19b780e6fa" providerId="ADAL" clId="{C6FE25BC-8DF2-417C-9BBD-1D6C8AB6A955}" dt="2026-08-11T16:49:48.980" v="5"/>
          <ac:spMkLst>
            <pc:docMk/>
            <pc:sldMk cId="3252088192" sldId="2574"/>
            <ac:spMk id="3" creationId="{76C02B9B-08D6-1300-A4C8-E109DFCEFD16}"/>
          </ac:spMkLst>
        </pc:spChg>
      </pc:sldChg>
      <pc:sldChg chg="modSp mod">
        <pc:chgData name="Smith, Jeremy B." userId="3360437c-9986-4dfb-8d6b-8e19b780e6fa" providerId="ADAL" clId="{C6FE25BC-8DF2-417C-9BBD-1D6C8AB6A955}" dt="2026-08-11T16:51:18.150" v="9" actId="14100"/>
        <pc:sldMkLst>
          <pc:docMk/>
          <pc:sldMk cId="1408226787" sldId="2671"/>
        </pc:sldMkLst>
        <pc:spChg chg="mod">
          <ac:chgData name="Smith, Jeremy B." userId="3360437c-9986-4dfb-8d6b-8e19b780e6fa" providerId="ADAL" clId="{C6FE25BC-8DF2-417C-9BBD-1D6C8AB6A955}" dt="2026-08-11T16:51:08.155" v="7" actId="14100"/>
          <ac:spMkLst>
            <pc:docMk/>
            <pc:sldMk cId="1408226787" sldId="2671"/>
            <ac:spMk id="2" creationId="{00796DC6-536C-9C35-5BEB-62CAF3E95958}"/>
          </ac:spMkLst>
        </pc:spChg>
        <pc:spChg chg="mod">
          <ac:chgData name="Smith, Jeremy B." userId="3360437c-9986-4dfb-8d6b-8e19b780e6fa" providerId="ADAL" clId="{C6FE25BC-8DF2-417C-9BBD-1D6C8AB6A955}" dt="2026-08-11T16:51:18.150" v="9" actId="14100"/>
          <ac:spMkLst>
            <pc:docMk/>
            <pc:sldMk cId="1408226787" sldId="2671"/>
            <ac:spMk id="7" creationId="{C5EECEA6-587B-EE77-77D2-8031C09178DB}"/>
          </ac:spMkLst>
        </pc:spChg>
        <pc:spChg chg="mod">
          <ac:chgData name="Smith, Jeremy B." userId="3360437c-9986-4dfb-8d6b-8e19b780e6fa" providerId="ADAL" clId="{C6FE25BC-8DF2-417C-9BBD-1D6C8AB6A955}" dt="2026-08-11T16:51:13.965" v="8" actId="14100"/>
          <ac:spMkLst>
            <pc:docMk/>
            <pc:sldMk cId="1408226787" sldId="2671"/>
            <ac:spMk id="14" creationId="{A1E4A57F-CB33-1713-4424-DCA1CBEEEC01}"/>
          </ac:spMkLst>
        </pc:spChg>
        <pc:picChg chg="mod">
          <ac:chgData name="Smith, Jeremy B." userId="3360437c-9986-4dfb-8d6b-8e19b780e6fa" providerId="ADAL" clId="{C6FE25BC-8DF2-417C-9BBD-1D6C8AB6A955}" dt="2026-08-11T16:51:08.155" v="7" actId="14100"/>
          <ac:picMkLst>
            <pc:docMk/>
            <pc:sldMk cId="1408226787" sldId="2671"/>
            <ac:picMk id="3" creationId="{33FF32FE-3CCC-B766-DC60-17EF702DFD37}"/>
          </ac:picMkLst>
        </pc:picChg>
        <pc:picChg chg="mod">
          <ac:chgData name="Smith, Jeremy B." userId="3360437c-9986-4dfb-8d6b-8e19b780e6fa" providerId="ADAL" clId="{C6FE25BC-8DF2-417C-9BBD-1D6C8AB6A955}" dt="2026-08-11T16:51:08.155" v="7" actId="14100"/>
          <ac:picMkLst>
            <pc:docMk/>
            <pc:sldMk cId="1408226787" sldId="2671"/>
            <ac:picMk id="6" creationId="{143579EB-049C-1299-40B1-9F25ADFFA627}"/>
          </ac:picMkLst>
        </pc:picChg>
        <pc:picChg chg="mod">
          <ac:chgData name="Smith, Jeremy B." userId="3360437c-9986-4dfb-8d6b-8e19b780e6fa" providerId="ADAL" clId="{C6FE25BC-8DF2-417C-9BBD-1D6C8AB6A955}" dt="2026-08-11T16:51:08.155" v="7" actId="14100"/>
          <ac:picMkLst>
            <pc:docMk/>
            <pc:sldMk cId="1408226787" sldId="2671"/>
            <ac:picMk id="9" creationId="{219D0813-5126-420D-8C67-98926A8C43E7}"/>
          </ac:picMkLst>
        </pc:picChg>
        <pc:picChg chg="mod">
          <ac:chgData name="Smith, Jeremy B." userId="3360437c-9986-4dfb-8d6b-8e19b780e6fa" providerId="ADAL" clId="{C6FE25BC-8DF2-417C-9BBD-1D6C8AB6A955}" dt="2026-08-11T16:51:08.155" v="7" actId="14100"/>
          <ac:picMkLst>
            <pc:docMk/>
            <pc:sldMk cId="1408226787" sldId="2671"/>
            <ac:picMk id="11" creationId="{B31EFFD2-4EA5-01D5-0A9F-1490FE1F98F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c6c403e3e3_2_11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g3c6c403e3e3_2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582FE-8637-8656-D831-0580496A7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EF585-4051-2C21-4A46-DE1B98965F0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11314F8-9C61-BA18-0F05-A971998151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91CE47-5D38-D9F6-9400-61C61F7E0208}"/>
              </a:ext>
            </a:extLst>
          </p:cNvPr>
          <p:cNvSpPr>
            <a:spLocks noGrp="1"/>
          </p:cNvSpPr>
          <p:nvPr>
            <p:ph type="sldNum" sz="quarter" idx="5"/>
          </p:nvPr>
        </p:nvSpPr>
        <p:spPr/>
        <p:txBody>
          <a:bodyPr/>
          <a:lstStyle/>
          <a:p>
            <a:fld id="{DBFF095A-F86B-4B29-8A9F-DF3D3D1F3E2A}" type="slidenum">
              <a:rPr lang="en-US" smtClean="0"/>
              <a:pPr/>
              <a:t>19</a:t>
            </a:fld>
            <a:endParaRPr lang="en-US" dirty="0"/>
          </a:p>
        </p:txBody>
      </p:sp>
    </p:spTree>
    <p:extLst>
      <p:ext uri="{BB962C8B-B14F-4D97-AF65-F5344CB8AC3E}">
        <p14:creationId xmlns:p14="http://schemas.microsoft.com/office/powerpoint/2010/main" val="3678876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3914F-5C29-BCF6-ADF7-7F7BA7C47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43E75-0523-9372-DE9E-D034C586C6D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25628EC-1F48-6734-5231-78C31C68D9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ACDF01-1DB0-BD9F-0F2D-5BB5F8D448FA}"/>
              </a:ext>
            </a:extLst>
          </p:cNvPr>
          <p:cNvSpPr>
            <a:spLocks noGrp="1"/>
          </p:cNvSpPr>
          <p:nvPr>
            <p:ph type="sldNum" sz="quarter" idx="5"/>
          </p:nvPr>
        </p:nvSpPr>
        <p:spPr/>
        <p:txBody>
          <a:bodyPr/>
          <a:lstStyle/>
          <a:p>
            <a:fld id="{DBFF095A-F86B-4B29-8A9F-DF3D3D1F3E2A}" type="slidenum">
              <a:rPr lang="en-US" smtClean="0"/>
              <a:pPr/>
              <a:t>20</a:t>
            </a:fld>
            <a:endParaRPr lang="en-US" dirty="0"/>
          </a:p>
        </p:txBody>
      </p:sp>
    </p:spTree>
    <p:extLst>
      <p:ext uri="{BB962C8B-B14F-4D97-AF65-F5344CB8AC3E}">
        <p14:creationId xmlns:p14="http://schemas.microsoft.com/office/powerpoint/2010/main" val="2040375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fact, some of the results from these theta13 focused experiments provided us with intriguing puzzles that serve as motivation for the the PROSPECT experiment.</a:t>
            </a:r>
          </a:p>
          <a:p>
            <a:pPr marL="171450" indent="-171450">
              <a:buFontTx/>
              <a:buChar char="-"/>
            </a:pPr>
            <a:r>
              <a:rPr lang="en-US" dirty="0"/>
              <a:t>One of these </a:t>
            </a:r>
            <a:r>
              <a:rPr lang="en-US" dirty="0" err="1"/>
              <a:t>puzzels</a:t>
            </a:r>
            <a:r>
              <a:rPr lang="en-US" dirty="0"/>
              <a:t> corresponds to a deficit in the measured IBD yield with respect to model prediction. </a:t>
            </a:r>
          </a:p>
          <a:p>
            <a:pPr marL="171450" indent="-171450">
              <a:buFontTx/>
              <a:buChar char="-"/>
            </a:pPr>
            <a:r>
              <a:rPr lang="en-US" dirty="0"/>
              <a:t>This result led to the hypothesis that there could be neutrinos undergoing </a:t>
            </a:r>
            <a:r>
              <a:rPr lang="en-US" dirty="0" err="1"/>
              <a:t>ev</a:t>
            </a:r>
            <a:r>
              <a:rPr lang="en-US" dirty="0"/>
              <a:t>-scale oscillations into an active-sterile state.</a:t>
            </a:r>
          </a:p>
          <a:p>
            <a:pPr marL="171450" indent="-171450">
              <a:buFontTx/>
              <a:buChar char="-"/>
            </a:pPr>
            <a:r>
              <a:rPr lang="en-US" dirty="0"/>
              <a:t>This served as the first physics goal for PROSPECT, corresponding to designing an experiment capable of looking for meter s</a:t>
            </a:r>
          </a:p>
        </p:txBody>
      </p:sp>
      <p:sp>
        <p:nvSpPr>
          <p:cNvPr id="4" name="Slide Number Placeholder 3"/>
          <p:cNvSpPr>
            <a:spLocks noGrp="1"/>
          </p:cNvSpPr>
          <p:nvPr>
            <p:ph type="sldNum" sz="quarter" idx="5"/>
          </p:nvPr>
        </p:nvSpPr>
        <p:spPr/>
        <p:txBody>
          <a:bodyPr/>
          <a:lstStyle/>
          <a:p>
            <a:fld id="{DBFF095A-F86B-4B29-8A9F-DF3D3D1F3E2A}" type="slidenum">
              <a:rPr lang="en-US" smtClean="0"/>
              <a:pPr/>
              <a:t>24</a:t>
            </a:fld>
            <a:endParaRPr lang="en-US" dirty="0"/>
          </a:p>
        </p:txBody>
      </p:sp>
    </p:spTree>
    <p:extLst>
      <p:ext uri="{BB962C8B-B14F-4D97-AF65-F5344CB8AC3E}">
        <p14:creationId xmlns:p14="http://schemas.microsoft.com/office/powerpoint/2010/main" val="1928763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DF469-4D62-C4D9-A1EF-7B82BD206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3D029-4397-2EA2-E4AA-292FC81296A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BDA4F1B-4494-15BE-12F3-43836F4F8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D9F7E0-0FC4-ECD5-B95D-CBFD2ADF22F6}"/>
              </a:ext>
            </a:extLst>
          </p:cNvPr>
          <p:cNvSpPr>
            <a:spLocks noGrp="1"/>
          </p:cNvSpPr>
          <p:nvPr>
            <p:ph type="sldNum" sz="quarter" idx="5"/>
          </p:nvPr>
        </p:nvSpPr>
        <p:spPr/>
        <p:txBody>
          <a:bodyPr/>
          <a:lstStyle/>
          <a:p>
            <a:fld id="{DBFF095A-F86B-4B29-8A9F-DF3D3D1F3E2A}" type="slidenum">
              <a:rPr lang="en-US" smtClean="0"/>
              <a:pPr/>
              <a:t>25</a:t>
            </a:fld>
            <a:endParaRPr lang="en-US" dirty="0"/>
          </a:p>
        </p:txBody>
      </p:sp>
    </p:spTree>
    <p:extLst>
      <p:ext uri="{BB962C8B-B14F-4D97-AF65-F5344CB8AC3E}">
        <p14:creationId xmlns:p14="http://schemas.microsoft.com/office/powerpoint/2010/main" val="3997224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CECEF-F1E0-4207-5F48-795427E8F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AF27B-E9FD-9EF6-D05E-ABD62B4FADD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B280B8F-459B-DF19-49C7-07B670DF86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82E122-BFE6-473D-565A-968D6CECD547}"/>
              </a:ext>
            </a:extLst>
          </p:cNvPr>
          <p:cNvSpPr>
            <a:spLocks noGrp="1"/>
          </p:cNvSpPr>
          <p:nvPr>
            <p:ph type="sldNum" sz="quarter" idx="5"/>
          </p:nvPr>
        </p:nvSpPr>
        <p:spPr/>
        <p:txBody>
          <a:bodyPr/>
          <a:lstStyle/>
          <a:p>
            <a:fld id="{DBFF095A-F86B-4B29-8A9F-DF3D3D1F3E2A}" type="slidenum">
              <a:rPr lang="en-US" smtClean="0"/>
              <a:pPr/>
              <a:t>26</a:t>
            </a:fld>
            <a:endParaRPr lang="en-US" dirty="0"/>
          </a:p>
        </p:txBody>
      </p:sp>
    </p:spTree>
    <p:extLst>
      <p:ext uri="{BB962C8B-B14F-4D97-AF65-F5344CB8AC3E}">
        <p14:creationId xmlns:p14="http://schemas.microsoft.com/office/powerpoint/2010/main" val="31767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27</a:t>
            </a:fld>
            <a:endParaRPr lang="en-US" dirty="0"/>
          </a:p>
        </p:txBody>
      </p:sp>
    </p:spTree>
    <p:extLst>
      <p:ext uri="{BB962C8B-B14F-4D97-AF65-F5344CB8AC3E}">
        <p14:creationId xmlns:p14="http://schemas.microsoft.com/office/powerpoint/2010/main" val="761212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28</a:t>
            </a:fld>
            <a:endParaRPr lang="en-US" dirty="0"/>
          </a:p>
        </p:txBody>
      </p:sp>
    </p:spTree>
    <p:extLst>
      <p:ext uri="{BB962C8B-B14F-4D97-AF65-F5344CB8AC3E}">
        <p14:creationId xmlns:p14="http://schemas.microsoft.com/office/powerpoint/2010/main" val="227724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29</a:t>
            </a:fld>
            <a:endParaRPr lang="en-US" dirty="0"/>
          </a:p>
        </p:txBody>
      </p:sp>
    </p:spTree>
    <p:extLst>
      <p:ext uri="{BB962C8B-B14F-4D97-AF65-F5344CB8AC3E}">
        <p14:creationId xmlns:p14="http://schemas.microsoft.com/office/powerpoint/2010/main" val="1431253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9DAEDA-53F9-744B-A0A7-93B04D54C873}" type="slidenum">
              <a:rPr lang="en-US" smtClean="0"/>
              <a:t>4</a:t>
            </a:fld>
            <a:endParaRPr lang="en-US"/>
          </a:p>
        </p:txBody>
      </p:sp>
    </p:spTree>
    <p:extLst>
      <p:ext uri="{BB962C8B-B14F-4D97-AF65-F5344CB8AC3E}">
        <p14:creationId xmlns:p14="http://schemas.microsoft.com/office/powerpoint/2010/main" val="178240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5</a:t>
            </a:fld>
            <a:endParaRPr lang="en-US" dirty="0"/>
          </a:p>
        </p:txBody>
      </p:sp>
    </p:spTree>
    <p:extLst>
      <p:ext uri="{BB962C8B-B14F-4D97-AF65-F5344CB8AC3E}">
        <p14:creationId xmlns:p14="http://schemas.microsoft.com/office/powerpoint/2010/main" val="3312497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6</a:t>
            </a:fld>
            <a:endParaRPr lang="en-US" dirty="0"/>
          </a:p>
        </p:txBody>
      </p:sp>
    </p:spTree>
    <p:extLst>
      <p:ext uri="{BB962C8B-B14F-4D97-AF65-F5344CB8AC3E}">
        <p14:creationId xmlns:p14="http://schemas.microsoft.com/office/powerpoint/2010/main" val="4144998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0AFA8-DB89-0028-0F7A-70BC8939CC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9B60E-F262-7C74-2405-4CD24A0FF95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074C15B-1FB9-781B-7CCC-45257E8711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DDFFEC-E99E-5D1C-BA95-8DC109085059}"/>
              </a:ext>
            </a:extLst>
          </p:cNvPr>
          <p:cNvSpPr>
            <a:spLocks noGrp="1"/>
          </p:cNvSpPr>
          <p:nvPr>
            <p:ph type="sldNum" sz="quarter" idx="5"/>
          </p:nvPr>
        </p:nvSpPr>
        <p:spPr/>
        <p:txBody>
          <a:bodyPr/>
          <a:lstStyle/>
          <a:p>
            <a:fld id="{DBFF095A-F86B-4B29-8A9F-DF3D3D1F3E2A}" type="slidenum">
              <a:rPr lang="en-US" smtClean="0"/>
              <a:pPr/>
              <a:t>14</a:t>
            </a:fld>
            <a:endParaRPr lang="en-US" dirty="0"/>
          </a:p>
        </p:txBody>
      </p:sp>
    </p:spTree>
    <p:extLst>
      <p:ext uri="{BB962C8B-B14F-4D97-AF65-F5344CB8AC3E}">
        <p14:creationId xmlns:p14="http://schemas.microsoft.com/office/powerpoint/2010/main" val="339184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014C8-F9B7-9CF7-992A-70A45ABF1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35F61-945B-A85C-AD73-952C2A2F656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F101D1C-9280-A48C-10AD-B95D845315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A71BE-8D8D-B3C0-62DD-4803DE752036}"/>
              </a:ext>
            </a:extLst>
          </p:cNvPr>
          <p:cNvSpPr>
            <a:spLocks noGrp="1"/>
          </p:cNvSpPr>
          <p:nvPr>
            <p:ph type="sldNum" sz="quarter" idx="5"/>
          </p:nvPr>
        </p:nvSpPr>
        <p:spPr/>
        <p:txBody>
          <a:bodyPr/>
          <a:lstStyle/>
          <a:p>
            <a:fld id="{DBFF095A-F86B-4B29-8A9F-DF3D3D1F3E2A}" type="slidenum">
              <a:rPr lang="en-US" smtClean="0"/>
              <a:pPr/>
              <a:t>15</a:t>
            </a:fld>
            <a:endParaRPr lang="en-US" dirty="0"/>
          </a:p>
        </p:txBody>
      </p:sp>
    </p:spTree>
    <p:extLst>
      <p:ext uri="{BB962C8B-B14F-4D97-AF65-F5344CB8AC3E}">
        <p14:creationId xmlns:p14="http://schemas.microsoft.com/office/powerpoint/2010/main" val="3554623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8B633-7A49-3FF0-3D23-9F279B689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B68D3-813B-AD5F-FFA5-3F93D023D70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E0572B3-3BF4-C096-13DB-E05F873BBA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9ABD42-DE60-5786-B922-98CFE53C2D4D}"/>
              </a:ext>
            </a:extLst>
          </p:cNvPr>
          <p:cNvSpPr>
            <a:spLocks noGrp="1"/>
          </p:cNvSpPr>
          <p:nvPr>
            <p:ph type="sldNum" sz="quarter" idx="5"/>
          </p:nvPr>
        </p:nvSpPr>
        <p:spPr/>
        <p:txBody>
          <a:bodyPr/>
          <a:lstStyle/>
          <a:p>
            <a:fld id="{DBFF095A-F86B-4B29-8A9F-DF3D3D1F3E2A}" type="slidenum">
              <a:rPr lang="en-US" smtClean="0"/>
              <a:pPr/>
              <a:t>16</a:t>
            </a:fld>
            <a:endParaRPr lang="en-US" dirty="0"/>
          </a:p>
        </p:txBody>
      </p:sp>
    </p:spTree>
    <p:extLst>
      <p:ext uri="{BB962C8B-B14F-4D97-AF65-F5344CB8AC3E}">
        <p14:creationId xmlns:p14="http://schemas.microsoft.com/office/powerpoint/2010/main" val="3619973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B6AC8-4E87-2299-9920-4E9F33CDE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769D0-F9E8-3214-BD15-5218BC25754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B6DAB5B-4B1E-E366-21B5-B9F3E536A0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315357-2517-24F8-723B-D543374A2F7B}"/>
              </a:ext>
            </a:extLst>
          </p:cNvPr>
          <p:cNvSpPr>
            <a:spLocks noGrp="1"/>
          </p:cNvSpPr>
          <p:nvPr>
            <p:ph type="sldNum" sz="quarter" idx="5"/>
          </p:nvPr>
        </p:nvSpPr>
        <p:spPr/>
        <p:txBody>
          <a:bodyPr/>
          <a:lstStyle/>
          <a:p>
            <a:fld id="{DBFF095A-F86B-4B29-8A9F-DF3D3D1F3E2A}" type="slidenum">
              <a:rPr lang="en-US" smtClean="0"/>
              <a:pPr/>
              <a:t>17</a:t>
            </a:fld>
            <a:endParaRPr lang="en-US" dirty="0"/>
          </a:p>
        </p:txBody>
      </p:sp>
    </p:spTree>
    <p:extLst>
      <p:ext uri="{BB962C8B-B14F-4D97-AF65-F5344CB8AC3E}">
        <p14:creationId xmlns:p14="http://schemas.microsoft.com/office/powerpoint/2010/main" val="2534529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A0D7E-0703-8330-1828-770E79963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C6A08-D3B5-0DFC-347F-32DBA3FB8BC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A5F6091-C8D0-BAA4-C90D-ADFE6B6452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3CBEBE-A5C9-AEBA-8113-1ED44815C272}"/>
              </a:ext>
            </a:extLst>
          </p:cNvPr>
          <p:cNvSpPr>
            <a:spLocks noGrp="1"/>
          </p:cNvSpPr>
          <p:nvPr>
            <p:ph type="sldNum" sz="quarter" idx="5"/>
          </p:nvPr>
        </p:nvSpPr>
        <p:spPr/>
        <p:txBody>
          <a:bodyPr/>
          <a:lstStyle/>
          <a:p>
            <a:fld id="{DBFF095A-F86B-4B29-8A9F-DF3D3D1F3E2A}" type="slidenum">
              <a:rPr lang="en-US" smtClean="0"/>
              <a:pPr/>
              <a:t>18</a:t>
            </a:fld>
            <a:endParaRPr lang="en-US" dirty="0"/>
          </a:p>
        </p:txBody>
      </p:sp>
    </p:spTree>
    <p:extLst>
      <p:ext uri="{BB962C8B-B14F-4D97-AF65-F5344CB8AC3E}">
        <p14:creationId xmlns:p14="http://schemas.microsoft.com/office/powerpoint/2010/main" val="4427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
        <p:cNvGrpSpPr/>
        <p:nvPr/>
      </p:nvGrpSpPr>
      <p:grpSpPr>
        <a:xfrm>
          <a:off x="0" y="0"/>
          <a:ext cx="0" cy="0"/>
          <a:chOff x="0" y="0"/>
          <a:chExt cx="0" cy="0"/>
        </a:xfrm>
      </p:grpSpPr>
      <p:grpSp>
        <p:nvGrpSpPr>
          <p:cNvPr id="65" name="Google Shape;65;p14"/>
          <p:cNvGrpSpPr/>
          <p:nvPr/>
        </p:nvGrpSpPr>
        <p:grpSpPr>
          <a:xfrm rot="5400000">
            <a:off x="188394" y="440255"/>
            <a:ext cx="946685" cy="66174"/>
            <a:chOff x="2" y="0"/>
            <a:chExt cx="2157713" cy="92597"/>
          </a:xfrm>
        </p:grpSpPr>
        <p:sp>
          <p:nvSpPr>
            <p:cNvPr id="66" name="Google Shape;66;p14"/>
            <p:cNvSpPr/>
            <p:nvPr/>
          </p:nvSpPr>
          <p:spPr>
            <a:xfrm>
              <a:off x="838200" y="0"/>
              <a:ext cx="1319514" cy="92597"/>
            </a:xfrm>
            <a:prstGeom prst="rect">
              <a:avLst/>
            </a:prstGeom>
            <a:gradFill>
              <a:gsLst>
                <a:gs pos="0">
                  <a:srgbClr val="0070C0">
                    <a:alpha val="58823"/>
                  </a:srgbClr>
                </a:gs>
                <a:gs pos="100000">
                  <a:schemeClr val="lt1"/>
                </a:gs>
              </a:gsLst>
              <a:lin ang="21593999"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7" name="Google Shape;67;p14"/>
            <p:cNvSpPr/>
            <p:nvPr/>
          </p:nvSpPr>
          <p:spPr>
            <a:xfrm rot="5400000" flipH="1">
              <a:off x="372803" y="-372801"/>
              <a:ext cx="92597" cy="838200"/>
            </a:xfrm>
            <a:prstGeom prst="rect">
              <a:avLst/>
            </a:prstGeom>
            <a:gradFill>
              <a:gsLst>
                <a:gs pos="0">
                  <a:srgbClr val="0070C0">
                    <a:alpha val="58823"/>
                  </a:srgbClr>
                </a:gs>
                <a:gs pos="100000">
                  <a:schemeClr val="lt1"/>
                </a:gs>
              </a:gsLst>
              <a:lin ang="21593999"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sp>
        <p:nvSpPr>
          <p:cNvPr id="68" name="Google Shape;68;p14"/>
          <p:cNvSpPr txBox="1">
            <a:spLocks noGrp="1"/>
          </p:cNvSpPr>
          <p:nvPr>
            <p:ph type="title"/>
          </p:nvPr>
        </p:nvSpPr>
        <p:spPr>
          <a:xfrm>
            <a:off x="869622" y="102394"/>
            <a:ext cx="7351936" cy="84429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b="1" i="0">
                <a:solidFill>
                  <a:srgbClr val="002D72"/>
                </a:solidFill>
                <a:latin typeface="Calibri"/>
                <a:ea typeface="Calibri"/>
                <a:cs typeface="Calibri"/>
                <a:sym typeface="Calibri"/>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69" name="Google Shape;69;p14"/>
          <p:cNvSpPr txBox="1">
            <a:spLocks noGrp="1"/>
          </p:cNvSpPr>
          <p:nvPr>
            <p:ph type="body" idx="1"/>
          </p:nvPr>
        </p:nvSpPr>
        <p:spPr>
          <a:xfrm>
            <a:off x="869622" y="1162250"/>
            <a:ext cx="7351936" cy="3126435"/>
          </a:xfrm>
          <a:prstGeom prst="rect">
            <a:avLst/>
          </a:prstGeom>
          <a:noFill/>
          <a:ln>
            <a:noFill/>
          </a:ln>
        </p:spPr>
        <p:txBody>
          <a:bodyPr spcFirstLastPara="1" wrap="square" lIns="68575" tIns="34275" rIns="68575" bIns="34275" anchor="t" anchorCtr="0">
            <a:noAutofit/>
          </a:bodyPr>
          <a:lstStyle>
            <a:lvl1pPr marL="457200" lvl="0" indent="-342900" algn="l">
              <a:lnSpc>
                <a:spcPct val="120000"/>
              </a:lnSpc>
              <a:spcBef>
                <a:spcPts val="800"/>
              </a:spcBef>
              <a:spcAft>
                <a:spcPts val="0"/>
              </a:spcAft>
              <a:buSzPts val="1800"/>
              <a:buFont typeface="Noto Sans Symbols"/>
              <a:buChar char="▪"/>
              <a:defRPr b="0" i="0">
                <a:solidFill>
                  <a:srgbClr val="002D72"/>
                </a:solidFill>
                <a:latin typeface="Calibri"/>
                <a:ea typeface="Calibri"/>
                <a:cs typeface="Calibri"/>
                <a:sym typeface="Calibri"/>
              </a:defRPr>
            </a:lvl1pPr>
            <a:lvl2pPr marL="914400" lvl="1" indent="-323850" algn="l">
              <a:lnSpc>
                <a:spcPct val="120000"/>
              </a:lnSpc>
              <a:spcBef>
                <a:spcPts val="400"/>
              </a:spcBef>
              <a:spcAft>
                <a:spcPts val="0"/>
              </a:spcAft>
              <a:buSzPts val="1500"/>
              <a:buFont typeface="Noto Sans Symbols"/>
              <a:buChar char="▪"/>
              <a:defRPr b="0" i="0">
                <a:solidFill>
                  <a:srgbClr val="002D72"/>
                </a:solidFill>
                <a:latin typeface="Calibri"/>
                <a:ea typeface="Calibri"/>
                <a:cs typeface="Calibri"/>
                <a:sym typeface="Calibri"/>
              </a:defRPr>
            </a:lvl2pPr>
            <a:lvl3pPr marL="1371600" lvl="2" indent="-317500" algn="l">
              <a:lnSpc>
                <a:spcPct val="120000"/>
              </a:lnSpc>
              <a:spcBef>
                <a:spcPts val="400"/>
              </a:spcBef>
              <a:spcAft>
                <a:spcPts val="0"/>
              </a:spcAft>
              <a:buClr>
                <a:srgbClr val="0070C0"/>
              </a:buClr>
              <a:buSzPts val="1400"/>
              <a:buFont typeface="Arial"/>
              <a:buChar char="•"/>
              <a:defRPr b="0" i="0">
                <a:solidFill>
                  <a:srgbClr val="002D72"/>
                </a:solidFill>
                <a:latin typeface="Calibri"/>
                <a:ea typeface="Calibri"/>
                <a:cs typeface="Calibri"/>
                <a:sym typeface="Calibri"/>
              </a:defRPr>
            </a:lvl3pPr>
            <a:lvl4pPr marL="1828800" lvl="3" indent="-317500" algn="l">
              <a:lnSpc>
                <a:spcPct val="120000"/>
              </a:lnSpc>
              <a:spcBef>
                <a:spcPts val="400"/>
              </a:spcBef>
              <a:spcAft>
                <a:spcPts val="0"/>
              </a:spcAft>
              <a:buClr>
                <a:srgbClr val="002D72"/>
              </a:buClr>
              <a:buSzPts val="1400"/>
              <a:buChar char="•"/>
              <a:defRPr b="0" i="0">
                <a:solidFill>
                  <a:srgbClr val="002D72"/>
                </a:solidFill>
                <a:latin typeface="Calibri"/>
                <a:ea typeface="Calibri"/>
                <a:cs typeface="Calibri"/>
                <a:sym typeface="Calibri"/>
              </a:defRPr>
            </a:lvl4pPr>
            <a:lvl5pPr marL="2286000" lvl="4" indent="-317500" algn="l">
              <a:lnSpc>
                <a:spcPct val="120000"/>
              </a:lnSpc>
              <a:spcBef>
                <a:spcPts val="400"/>
              </a:spcBef>
              <a:spcAft>
                <a:spcPts val="0"/>
              </a:spcAft>
              <a:buClr>
                <a:srgbClr val="002D72"/>
              </a:buClr>
              <a:buSzPts val="1400"/>
              <a:buChar char="•"/>
              <a:defRPr b="0" i="0">
                <a:solidFill>
                  <a:srgbClr val="002D72"/>
                </a:solidFill>
                <a:latin typeface="Calibri"/>
                <a:ea typeface="Calibri"/>
                <a:cs typeface="Calibri"/>
                <a:sym typeface="Calibri"/>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14"/>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a:spcBef>
                <a:spcPts val="0"/>
              </a:spcBef>
              <a:spcAft>
                <a:spcPts val="0"/>
              </a:spcAft>
              <a:buNone/>
              <a:defRPr sz="900" b="1" i="0" u="none" strike="noStrike" cap="none">
                <a:solidFill>
                  <a:schemeClr val="lt1"/>
                </a:solidFill>
                <a:latin typeface="Arial"/>
                <a:ea typeface="Arial"/>
                <a:cs typeface="Arial"/>
                <a:sym typeface="Arial"/>
              </a:defRPr>
            </a:lvl1pPr>
            <a:lvl2pPr marL="0" marR="0" lvl="1" indent="0" algn="ctr">
              <a:spcBef>
                <a:spcPts val="0"/>
              </a:spcBef>
              <a:spcAft>
                <a:spcPts val="0"/>
              </a:spcAft>
              <a:buNone/>
              <a:defRPr sz="900" b="1" i="0" u="none" strike="noStrike" cap="none">
                <a:solidFill>
                  <a:schemeClr val="lt1"/>
                </a:solidFill>
                <a:latin typeface="Arial"/>
                <a:ea typeface="Arial"/>
                <a:cs typeface="Arial"/>
                <a:sym typeface="Arial"/>
              </a:defRPr>
            </a:lvl2pPr>
            <a:lvl3pPr marL="0" marR="0" lvl="2" indent="0" algn="ctr">
              <a:spcBef>
                <a:spcPts val="0"/>
              </a:spcBef>
              <a:spcAft>
                <a:spcPts val="0"/>
              </a:spcAft>
              <a:buNone/>
              <a:defRPr sz="900" b="1" i="0" u="none" strike="noStrike" cap="none">
                <a:solidFill>
                  <a:schemeClr val="lt1"/>
                </a:solidFill>
                <a:latin typeface="Arial"/>
                <a:ea typeface="Arial"/>
                <a:cs typeface="Arial"/>
                <a:sym typeface="Arial"/>
              </a:defRPr>
            </a:lvl3pPr>
            <a:lvl4pPr marL="0" marR="0" lvl="3" indent="0" algn="ctr">
              <a:spcBef>
                <a:spcPts val="0"/>
              </a:spcBef>
              <a:spcAft>
                <a:spcPts val="0"/>
              </a:spcAft>
              <a:buNone/>
              <a:defRPr sz="900" b="1" i="0" u="none" strike="noStrike" cap="none">
                <a:solidFill>
                  <a:schemeClr val="lt1"/>
                </a:solidFill>
                <a:latin typeface="Arial"/>
                <a:ea typeface="Arial"/>
                <a:cs typeface="Arial"/>
                <a:sym typeface="Arial"/>
              </a:defRPr>
            </a:lvl4pPr>
            <a:lvl5pPr marL="0" marR="0" lvl="4" indent="0" algn="ctr">
              <a:spcBef>
                <a:spcPts val="0"/>
              </a:spcBef>
              <a:spcAft>
                <a:spcPts val="0"/>
              </a:spcAft>
              <a:buNone/>
              <a:defRPr sz="900" b="1" i="0" u="none" strike="noStrike" cap="none">
                <a:solidFill>
                  <a:schemeClr val="lt1"/>
                </a:solidFill>
                <a:latin typeface="Arial"/>
                <a:ea typeface="Arial"/>
                <a:cs typeface="Arial"/>
                <a:sym typeface="Arial"/>
              </a:defRPr>
            </a:lvl5pPr>
            <a:lvl6pPr marL="0" marR="0" lvl="5" indent="0" algn="ctr">
              <a:spcBef>
                <a:spcPts val="0"/>
              </a:spcBef>
              <a:spcAft>
                <a:spcPts val="0"/>
              </a:spcAft>
              <a:buNone/>
              <a:defRPr sz="900" b="1" i="0" u="none" strike="noStrike" cap="none">
                <a:solidFill>
                  <a:schemeClr val="lt1"/>
                </a:solidFill>
                <a:latin typeface="Arial"/>
                <a:ea typeface="Arial"/>
                <a:cs typeface="Arial"/>
                <a:sym typeface="Arial"/>
              </a:defRPr>
            </a:lvl6pPr>
            <a:lvl7pPr marL="0" marR="0" lvl="6" indent="0" algn="ctr">
              <a:spcBef>
                <a:spcPts val="0"/>
              </a:spcBef>
              <a:spcAft>
                <a:spcPts val="0"/>
              </a:spcAft>
              <a:buNone/>
              <a:defRPr sz="900" b="1" i="0" u="none" strike="noStrike" cap="none">
                <a:solidFill>
                  <a:schemeClr val="lt1"/>
                </a:solidFill>
                <a:latin typeface="Arial"/>
                <a:ea typeface="Arial"/>
                <a:cs typeface="Arial"/>
                <a:sym typeface="Arial"/>
              </a:defRPr>
            </a:lvl7pPr>
            <a:lvl8pPr marL="0" marR="0" lvl="7" indent="0" algn="ctr">
              <a:spcBef>
                <a:spcPts val="0"/>
              </a:spcBef>
              <a:spcAft>
                <a:spcPts val="0"/>
              </a:spcAft>
              <a:buNone/>
              <a:defRPr sz="900" b="1" i="0" u="none" strike="noStrike" cap="none">
                <a:solidFill>
                  <a:schemeClr val="lt1"/>
                </a:solidFill>
                <a:latin typeface="Arial"/>
                <a:ea typeface="Arial"/>
                <a:cs typeface="Arial"/>
                <a:sym typeface="Arial"/>
              </a:defRPr>
            </a:lvl8pPr>
            <a:lvl9pPr marL="0" marR="0" lvl="8" indent="0" algn="ctr">
              <a:spcBef>
                <a:spcPts val="0"/>
              </a:spcBef>
              <a:spcAft>
                <a:spcPts val="0"/>
              </a:spcAft>
              <a:buNone/>
              <a:defRPr sz="9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
        <p:nvSpPr>
          <p:cNvPr id="71" name="Google Shape;71;p14" descr="Johns Hopkins Krieger School of Arts and Sciences logo"/>
          <p:cNvSpPr/>
          <p:nvPr/>
        </p:nvSpPr>
        <p:spPr>
          <a:xfrm>
            <a:off x="0" y="4663440"/>
            <a:ext cx="1761979" cy="48006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869622" y="102394"/>
            <a:ext cx="7646918" cy="94096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1100"/>
              <a:buNone/>
              <a:defRPr>
                <a:solidFill>
                  <a:srgbClr val="002D7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147" name="Google Shape;147;p21"/>
          <p:cNvSpPr txBox="1">
            <a:spLocks noGrp="1"/>
          </p:cNvSpPr>
          <p:nvPr>
            <p:ph type="body" idx="1"/>
          </p:nvPr>
        </p:nvSpPr>
        <p:spPr>
          <a:xfrm>
            <a:off x="869622" y="1393031"/>
            <a:ext cx="3628559" cy="360760"/>
          </a:xfrm>
          <a:prstGeom prst="rect">
            <a:avLst/>
          </a:prstGeom>
          <a:noFill/>
          <a:ln>
            <a:noFill/>
          </a:ln>
        </p:spPr>
        <p:txBody>
          <a:bodyPr spcFirstLastPara="1" wrap="square" lIns="68575" tIns="34275" rIns="68575" bIns="34275" anchor="b" anchorCtr="0">
            <a:noAutofit/>
          </a:bodyPr>
          <a:lstStyle>
            <a:lvl1pPr marL="457200" lvl="0" indent="-228600" algn="l">
              <a:lnSpc>
                <a:spcPct val="120000"/>
              </a:lnSpc>
              <a:spcBef>
                <a:spcPts val="800"/>
              </a:spcBef>
              <a:spcAft>
                <a:spcPts val="0"/>
              </a:spcAft>
              <a:buSzPts val="1800"/>
              <a:buNone/>
              <a:defRPr sz="1800" b="1">
                <a:solidFill>
                  <a:srgbClr val="002D72"/>
                </a:solidFill>
              </a:defRPr>
            </a:lvl1pPr>
            <a:lvl2pPr marL="914400" lvl="1" indent="-228600" algn="l">
              <a:lnSpc>
                <a:spcPct val="120000"/>
              </a:lnSpc>
              <a:spcBef>
                <a:spcPts val="400"/>
              </a:spcBef>
              <a:spcAft>
                <a:spcPts val="0"/>
              </a:spcAft>
              <a:buSzPts val="1500"/>
              <a:buNone/>
              <a:defRPr sz="1500" b="1"/>
            </a:lvl2pPr>
            <a:lvl3pPr marL="1371600" lvl="2" indent="-228600" algn="l">
              <a:lnSpc>
                <a:spcPct val="120000"/>
              </a:lnSpc>
              <a:spcBef>
                <a:spcPts val="400"/>
              </a:spcBef>
              <a:spcAft>
                <a:spcPts val="0"/>
              </a:spcAft>
              <a:buClr>
                <a:srgbClr val="002D72"/>
              </a:buClr>
              <a:buSzPts val="1400"/>
              <a:buNone/>
              <a:defRPr sz="1400" b="1"/>
            </a:lvl3pPr>
            <a:lvl4pPr marL="1828800" lvl="3" indent="-228600" algn="l">
              <a:lnSpc>
                <a:spcPct val="120000"/>
              </a:lnSpc>
              <a:spcBef>
                <a:spcPts val="400"/>
              </a:spcBef>
              <a:spcAft>
                <a:spcPts val="0"/>
              </a:spcAft>
              <a:buClr>
                <a:srgbClr val="002D72"/>
              </a:buClr>
              <a:buSzPts val="1200"/>
              <a:buNone/>
              <a:defRPr sz="1200" b="1"/>
            </a:lvl4pPr>
            <a:lvl5pPr marL="2286000" lvl="4" indent="-228600" algn="l">
              <a:lnSpc>
                <a:spcPct val="120000"/>
              </a:lnSpc>
              <a:spcBef>
                <a:spcPts val="400"/>
              </a:spcBef>
              <a:spcAft>
                <a:spcPts val="0"/>
              </a:spcAft>
              <a:buClr>
                <a:srgbClr val="002D72"/>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8" name="Google Shape;148;p21"/>
          <p:cNvSpPr txBox="1">
            <a:spLocks noGrp="1"/>
          </p:cNvSpPr>
          <p:nvPr>
            <p:ph type="body" idx="2"/>
          </p:nvPr>
        </p:nvSpPr>
        <p:spPr>
          <a:xfrm>
            <a:off x="869622" y="1878806"/>
            <a:ext cx="3628559" cy="2561218"/>
          </a:xfrm>
          <a:prstGeom prst="rect">
            <a:avLst/>
          </a:prstGeom>
          <a:noFill/>
          <a:ln>
            <a:noFill/>
          </a:ln>
        </p:spPr>
        <p:txBody>
          <a:bodyPr spcFirstLastPara="1" wrap="square" lIns="68575" tIns="34275" rIns="68575" bIns="34275" anchor="t" anchorCtr="0">
            <a:noAutofit/>
          </a:bodyPr>
          <a:lstStyle>
            <a:lvl1pPr marL="457200" lvl="0" indent="-342900" algn="l">
              <a:lnSpc>
                <a:spcPct val="120000"/>
              </a:lnSpc>
              <a:spcBef>
                <a:spcPts val="800"/>
              </a:spcBef>
              <a:spcAft>
                <a:spcPts val="0"/>
              </a:spcAft>
              <a:buSzPts val="1800"/>
              <a:buChar char="▪"/>
              <a:defRPr>
                <a:solidFill>
                  <a:srgbClr val="002D72"/>
                </a:solidFill>
              </a:defRPr>
            </a:lvl1pPr>
            <a:lvl2pPr marL="914400" lvl="1" indent="-323850" algn="l">
              <a:lnSpc>
                <a:spcPct val="120000"/>
              </a:lnSpc>
              <a:spcBef>
                <a:spcPts val="400"/>
              </a:spcBef>
              <a:spcAft>
                <a:spcPts val="0"/>
              </a:spcAft>
              <a:buSzPts val="1500"/>
              <a:buChar char="▪"/>
              <a:defRPr>
                <a:solidFill>
                  <a:srgbClr val="002D72"/>
                </a:solidFill>
              </a:defRPr>
            </a:lvl2pPr>
            <a:lvl3pPr marL="1371600" lvl="2" indent="-317500" algn="l">
              <a:lnSpc>
                <a:spcPct val="120000"/>
              </a:lnSpc>
              <a:spcBef>
                <a:spcPts val="400"/>
              </a:spcBef>
              <a:spcAft>
                <a:spcPts val="0"/>
              </a:spcAft>
              <a:buClr>
                <a:srgbClr val="002D72"/>
              </a:buClr>
              <a:buSzPts val="1400"/>
              <a:buChar char="•"/>
              <a:defRPr>
                <a:solidFill>
                  <a:srgbClr val="002D72"/>
                </a:solidFill>
              </a:defRPr>
            </a:lvl3pPr>
            <a:lvl4pPr marL="1828800" lvl="3" indent="-317500" algn="l">
              <a:lnSpc>
                <a:spcPct val="120000"/>
              </a:lnSpc>
              <a:spcBef>
                <a:spcPts val="400"/>
              </a:spcBef>
              <a:spcAft>
                <a:spcPts val="0"/>
              </a:spcAft>
              <a:buClr>
                <a:srgbClr val="002D72"/>
              </a:buClr>
              <a:buSzPts val="1400"/>
              <a:buChar char="•"/>
              <a:defRPr>
                <a:solidFill>
                  <a:srgbClr val="002D72"/>
                </a:solidFill>
              </a:defRPr>
            </a:lvl4pPr>
            <a:lvl5pPr marL="2286000" lvl="4" indent="-317500" algn="l">
              <a:lnSpc>
                <a:spcPct val="120000"/>
              </a:lnSpc>
              <a:spcBef>
                <a:spcPts val="400"/>
              </a:spcBef>
              <a:spcAft>
                <a:spcPts val="0"/>
              </a:spcAft>
              <a:buClr>
                <a:srgbClr val="002D72"/>
              </a:buClr>
              <a:buSzPts val="1400"/>
              <a:buChar char="•"/>
              <a:defRPr>
                <a:solidFill>
                  <a:srgbClr val="002D72"/>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9" name="Google Shape;149;p21"/>
          <p:cNvSpPr txBox="1">
            <a:spLocks noGrp="1"/>
          </p:cNvSpPr>
          <p:nvPr>
            <p:ph type="body" idx="3"/>
          </p:nvPr>
        </p:nvSpPr>
        <p:spPr>
          <a:xfrm>
            <a:off x="4629150" y="1393031"/>
            <a:ext cx="3887391" cy="360760"/>
          </a:xfrm>
          <a:prstGeom prst="rect">
            <a:avLst/>
          </a:prstGeom>
          <a:noFill/>
          <a:ln>
            <a:noFill/>
          </a:ln>
        </p:spPr>
        <p:txBody>
          <a:bodyPr spcFirstLastPara="1" wrap="square" lIns="68575" tIns="34275" rIns="68575" bIns="34275" anchor="b" anchorCtr="0">
            <a:noAutofit/>
          </a:bodyPr>
          <a:lstStyle>
            <a:lvl1pPr marL="457200" lvl="0" indent="-228600" algn="l">
              <a:lnSpc>
                <a:spcPct val="120000"/>
              </a:lnSpc>
              <a:spcBef>
                <a:spcPts val="800"/>
              </a:spcBef>
              <a:spcAft>
                <a:spcPts val="0"/>
              </a:spcAft>
              <a:buSzPts val="1800"/>
              <a:buNone/>
              <a:defRPr sz="1800" b="1">
                <a:solidFill>
                  <a:srgbClr val="002D72"/>
                </a:solidFill>
              </a:defRPr>
            </a:lvl1pPr>
            <a:lvl2pPr marL="914400" lvl="1" indent="-228600" algn="l">
              <a:lnSpc>
                <a:spcPct val="120000"/>
              </a:lnSpc>
              <a:spcBef>
                <a:spcPts val="400"/>
              </a:spcBef>
              <a:spcAft>
                <a:spcPts val="0"/>
              </a:spcAft>
              <a:buSzPts val="1500"/>
              <a:buNone/>
              <a:defRPr sz="1500" b="1"/>
            </a:lvl2pPr>
            <a:lvl3pPr marL="1371600" lvl="2" indent="-228600" algn="l">
              <a:lnSpc>
                <a:spcPct val="120000"/>
              </a:lnSpc>
              <a:spcBef>
                <a:spcPts val="400"/>
              </a:spcBef>
              <a:spcAft>
                <a:spcPts val="0"/>
              </a:spcAft>
              <a:buClr>
                <a:srgbClr val="002D72"/>
              </a:buClr>
              <a:buSzPts val="1400"/>
              <a:buNone/>
              <a:defRPr sz="1400" b="1"/>
            </a:lvl3pPr>
            <a:lvl4pPr marL="1828800" lvl="3" indent="-228600" algn="l">
              <a:lnSpc>
                <a:spcPct val="120000"/>
              </a:lnSpc>
              <a:spcBef>
                <a:spcPts val="400"/>
              </a:spcBef>
              <a:spcAft>
                <a:spcPts val="0"/>
              </a:spcAft>
              <a:buClr>
                <a:srgbClr val="002D72"/>
              </a:buClr>
              <a:buSzPts val="1200"/>
              <a:buNone/>
              <a:defRPr sz="1200" b="1"/>
            </a:lvl4pPr>
            <a:lvl5pPr marL="2286000" lvl="4" indent="-228600" algn="l">
              <a:lnSpc>
                <a:spcPct val="120000"/>
              </a:lnSpc>
              <a:spcBef>
                <a:spcPts val="400"/>
              </a:spcBef>
              <a:spcAft>
                <a:spcPts val="0"/>
              </a:spcAft>
              <a:buClr>
                <a:srgbClr val="002D72"/>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0" name="Google Shape;150;p21"/>
          <p:cNvSpPr txBox="1">
            <a:spLocks noGrp="1"/>
          </p:cNvSpPr>
          <p:nvPr>
            <p:ph type="body" idx="4"/>
          </p:nvPr>
        </p:nvSpPr>
        <p:spPr>
          <a:xfrm>
            <a:off x="4629150" y="1878806"/>
            <a:ext cx="3887391" cy="2561218"/>
          </a:xfrm>
          <a:prstGeom prst="rect">
            <a:avLst/>
          </a:prstGeom>
          <a:noFill/>
          <a:ln>
            <a:noFill/>
          </a:ln>
        </p:spPr>
        <p:txBody>
          <a:bodyPr spcFirstLastPara="1" wrap="square" lIns="68575" tIns="34275" rIns="68575" bIns="34275" anchor="t" anchorCtr="0">
            <a:noAutofit/>
          </a:bodyPr>
          <a:lstStyle>
            <a:lvl1pPr marL="457200" lvl="0" indent="-342900" algn="l">
              <a:lnSpc>
                <a:spcPct val="120000"/>
              </a:lnSpc>
              <a:spcBef>
                <a:spcPts val="800"/>
              </a:spcBef>
              <a:spcAft>
                <a:spcPts val="0"/>
              </a:spcAft>
              <a:buSzPts val="1800"/>
              <a:buChar char="▪"/>
              <a:defRPr>
                <a:solidFill>
                  <a:srgbClr val="002D72"/>
                </a:solidFill>
              </a:defRPr>
            </a:lvl1pPr>
            <a:lvl2pPr marL="914400" lvl="1" indent="-323850" algn="l">
              <a:lnSpc>
                <a:spcPct val="120000"/>
              </a:lnSpc>
              <a:spcBef>
                <a:spcPts val="400"/>
              </a:spcBef>
              <a:spcAft>
                <a:spcPts val="0"/>
              </a:spcAft>
              <a:buSzPts val="1500"/>
              <a:buChar char="▪"/>
              <a:defRPr>
                <a:solidFill>
                  <a:srgbClr val="002D72"/>
                </a:solidFill>
              </a:defRPr>
            </a:lvl2pPr>
            <a:lvl3pPr marL="1371600" lvl="2" indent="-317500" algn="l">
              <a:lnSpc>
                <a:spcPct val="120000"/>
              </a:lnSpc>
              <a:spcBef>
                <a:spcPts val="400"/>
              </a:spcBef>
              <a:spcAft>
                <a:spcPts val="0"/>
              </a:spcAft>
              <a:buClr>
                <a:srgbClr val="002D72"/>
              </a:buClr>
              <a:buSzPts val="1400"/>
              <a:buChar char="•"/>
              <a:defRPr>
                <a:solidFill>
                  <a:srgbClr val="002D72"/>
                </a:solidFill>
              </a:defRPr>
            </a:lvl3pPr>
            <a:lvl4pPr marL="1828800" lvl="3" indent="-317500" algn="l">
              <a:lnSpc>
                <a:spcPct val="120000"/>
              </a:lnSpc>
              <a:spcBef>
                <a:spcPts val="400"/>
              </a:spcBef>
              <a:spcAft>
                <a:spcPts val="0"/>
              </a:spcAft>
              <a:buClr>
                <a:srgbClr val="002D72"/>
              </a:buClr>
              <a:buSzPts val="1400"/>
              <a:buChar char="•"/>
              <a:defRPr>
                <a:solidFill>
                  <a:srgbClr val="002D72"/>
                </a:solidFill>
              </a:defRPr>
            </a:lvl4pPr>
            <a:lvl5pPr marL="2286000" lvl="4" indent="-317500" algn="l">
              <a:lnSpc>
                <a:spcPct val="120000"/>
              </a:lnSpc>
              <a:spcBef>
                <a:spcPts val="400"/>
              </a:spcBef>
              <a:spcAft>
                <a:spcPts val="0"/>
              </a:spcAft>
              <a:buClr>
                <a:srgbClr val="002D72"/>
              </a:buClr>
              <a:buSzPts val="1400"/>
              <a:buChar char="•"/>
              <a:defRPr>
                <a:solidFill>
                  <a:srgbClr val="002D72"/>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 name="Google Shape;151;p21"/>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a:spcBef>
                <a:spcPts val="0"/>
              </a:spcBef>
              <a:spcAft>
                <a:spcPts val="0"/>
              </a:spcAft>
              <a:buNone/>
              <a:defRPr sz="900" b="1" i="0">
                <a:solidFill>
                  <a:schemeClr val="lt1"/>
                </a:solidFill>
                <a:latin typeface="Arial"/>
                <a:ea typeface="Arial"/>
                <a:cs typeface="Arial"/>
                <a:sym typeface="Arial"/>
              </a:defRPr>
            </a:lvl1pPr>
            <a:lvl2pPr marL="0" marR="0" lvl="1" indent="0" algn="ctr">
              <a:spcBef>
                <a:spcPts val="0"/>
              </a:spcBef>
              <a:spcAft>
                <a:spcPts val="0"/>
              </a:spcAft>
              <a:buNone/>
              <a:defRPr sz="900" b="1" i="0">
                <a:solidFill>
                  <a:schemeClr val="lt1"/>
                </a:solidFill>
                <a:latin typeface="Arial"/>
                <a:ea typeface="Arial"/>
                <a:cs typeface="Arial"/>
                <a:sym typeface="Arial"/>
              </a:defRPr>
            </a:lvl2pPr>
            <a:lvl3pPr marL="0" marR="0" lvl="2" indent="0" algn="ctr">
              <a:spcBef>
                <a:spcPts val="0"/>
              </a:spcBef>
              <a:spcAft>
                <a:spcPts val="0"/>
              </a:spcAft>
              <a:buNone/>
              <a:defRPr sz="900" b="1" i="0">
                <a:solidFill>
                  <a:schemeClr val="lt1"/>
                </a:solidFill>
                <a:latin typeface="Arial"/>
                <a:ea typeface="Arial"/>
                <a:cs typeface="Arial"/>
                <a:sym typeface="Arial"/>
              </a:defRPr>
            </a:lvl3pPr>
            <a:lvl4pPr marL="0" marR="0" lvl="3" indent="0" algn="ctr">
              <a:spcBef>
                <a:spcPts val="0"/>
              </a:spcBef>
              <a:spcAft>
                <a:spcPts val="0"/>
              </a:spcAft>
              <a:buNone/>
              <a:defRPr sz="900" b="1" i="0">
                <a:solidFill>
                  <a:schemeClr val="lt1"/>
                </a:solidFill>
                <a:latin typeface="Arial"/>
                <a:ea typeface="Arial"/>
                <a:cs typeface="Arial"/>
                <a:sym typeface="Arial"/>
              </a:defRPr>
            </a:lvl4pPr>
            <a:lvl5pPr marL="0" marR="0" lvl="4" indent="0" algn="ctr">
              <a:spcBef>
                <a:spcPts val="0"/>
              </a:spcBef>
              <a:spcAft>
                <a:spcPts val="0"/>
              </a:spcAft>
              <a:buNone/>
              <a:defRPr sz="900" b="1" i="0">
                <a:solidFill>
                  <a:schemeClr val="lt1"/>
                </a:solidFill>
                <a:latin typeface="Arial"/>
                <a:ea typeface="Arial"/>
                <a:cs typeface="Arial"/>
                <a:sym typeface="Arial"/>
              </a:defRPr>
            </a:lvl5pPr>
            <a:lvl6pPr marL="0" marR="0" lvl="5" indent="0" algn="ctr">
              <a:spcBef>
                <a:spcPts val="0"/>
              </a:spcBef>
              <a:spcAft>
                <a:spcPts val="0"/>
              </a:spcAft>
              <a:buNone/>
              <a:defRPr sz="900" b="1" i="0">
                <a:solidFill>
                  <a:schemeClr val="lt1"/>
                </a:solidFill>
                <a:latin typeface="Arial"/>
                <a:ea typeface="Arial"/>
                <a:cs typeface="Arial"/>
                <a:sym typeface="Arial"/>
              </a:defRPr>
            </a:lvl6pPr>
            <a:lvl7pPr marL="0" marR="0" lvl="6" indent="0" algn="ctr">
              <a:spcBef>
                <a:spcPts val="0"/>
              </a:spcBef>
              <a:spcAft>
                <a:spcPts val="0"/>
              </a:spcAft>
              <a:buNone/>
              <a:defRPr sz="900" b="1" i="0">
                <a:solidFill>
                  <a:schemeClr val="lt1"/>
                </a:solidFill>
                <a:latin typeface="Arial"/>
                <a:ea typeface="Arial"/>
                <a:cs typeface="Arial"/>
                <a:sym typeface="Arial"/>
              </a:defRPr>
            </a:lvl7pPr>
            <a:lvl8pPr marL="0" marR="0" lvl="7" indent="0" algn="ctr">
              <a:spcBef>
                <a:spcPts val="0"/>
              </a:spcBef>
              <a:spcAft>
                <a:spcPts val="0"/>
              </a:spcAft>
              <a:buNone/>
              <a:defRPr sz="900" b="1" i="0">
                <a:solidFill>
                  <a:schemeClr val="lt1"/>
                </a:solidFill>
                <a:latin typeface="Arial"/>
                <a:ea typeface="Arial"/>
                <a:cs typeface="Arial"/>
                <a:sym typeface="Arial"/>
              </a:defRPr>
            </a:lvl8pPr>
            <a:lvl9pPr marL="0" marR="0" lvl="8" indent="0" algn="ctr">
              <a:spcBef>
                <a:spcPts val="0"/>
              </a:spcBef>
              <a:spcAft>
                <a:spcPts val="0"/>
              </a:spcAft>
              <a:buNone/>
              <a:defRPr sz="900" b="1"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869622" y="1706990"/>
            <a:ext cx="7645728" cy="86476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1100"/>
              <a:buNone/>
              <a:defRPr>
                <a:solidFill>
                  <a:srgbClr val="002D7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154" name="Google Shape;154;p22"/>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a:spcBef>
                <a:spcPts val="0"/>
              </a:spcBef>
              <a:spcAft>
                <a:spcPts val="0"/>
              </a:spcAft>
              <a:buNone/>
              <a:defRPr sz="900" b="1" i="0">
                <a:solidFill>
                  <a:schemeClr val="lt1"/>
                </a:solidFill>
                <a:latin typeface="Arial"/>
                <a:ea typeface="Arial"/>
                <a:cs typeface="Arial"/>
                <a:sym typeface="Arial"/>
              </a:defRPr>
            </a:lvl1pPr>
            <a:lvl2pPr marL="0" marR="0" lvl="1" indent="0" algn="ctr">
              <a:spcBef>
                <a:spcPts val="0"/>
              </a:spcBef>
              <a:spcAft>
                <a:spcPts val="0"/>
              </a:spcAft>
              <a:buNone/>
              <a:defRPr sz="900" b="1" i="0">
                <a:solidFill>
                  <a:schemeClr val="lt1"/>
                </a:solidFill>
                <a:latin typeface="Arial"/>
                <a:ea typeface="Arial"/>
                <a:cs typeface="Arial"/>
                <a:sym typeface="Arial"/>
              </a:defRPr>
            </a:lvl2pPr>
            <a:lvl3pPr marL="0" marR="0" lvl="2" indent="0" algn="ctr">
              <a:spcBef>
                <a:spcPts val="0"/>
              </a:spcBef>
              <a:spcAft>
                <a:spcPts val="0"/>
              </a:spcAft>
              <a:buNone/>
              <a:defRPr sz="900" b="1" i="0">
                <a:solidFill>
                  <a:schemeClr val="lt1"/>
                </a:solidFill>
                <a:latin typeface="Arial"/>
                <a:ea typeface="Arial"/>
                <a:cs typeface="Arial"/>
                <a:sym typeface="Arial"/>
              </a:defRPr>
            </a:lvl3pPr>
            <a:lvl4pPr marL="0" marR="0" lvl="3" indent="0" algn="ctr">
              <a:spcBef>
                <a:spcPts val="0"/>
              </a:spcBef>
              <a:spcAft>
                <a:spcPts val="0"/>
              </a:spcAft>
              <a:buNone/>
              <a:defRPr sz="900" b="1" i="0">
                <a:solidFill>
                  <a:schemeClr val="lt1"/>
                </a:solidFill>
                <a:latin typeface="Arial"/>
                <a:ea typeface="Arial"/>
                <a:cs typeface="Arial"/>
                <a:sym typeface="Arial"/>
              </a:defRPr>
            </a:lvl4pPr>
            <a:lvl5pPr marL="0" marR="0" lvl="4" indent="0" algn="ctr">
              <a:spcBef>
                <a:spcPts val="0"/>
              </a:spcBef>
              <a:spcAft>
                <a:spcPts val="0"/>
              </a:spcAft>
              <a:buNone/>
              <a:defRPr sz="900" b="1" i="0">
                <a:solidFill>
                  <a:schemeClr val="lt1"/>
                </a:solidFill>
                <a:latin typeface="Arial"/>
                <a:ea typeface="Arial"/>
                <a:cs typeface="Arial"/>
                <a:sym typeface="Arial"/>
              </a:defRPr>
            </a:lvl5pPr>
            <a:lvl6pPr marL="0" marR="0" lvl="5" indent="0" algn="ctr">
              <a:spcBef>
                <a:spcPts val="0"/>
              </a:spcBef>
              <a:spcAft>
                <a:spcPts val="0"/>
              </a:spcAft>
              <a:buNone/>
              <a:defRPr sz="900" b="1" i="0">
                <a:solidFill>
                  <a:schemeClr val="lt1"/>
                </a:solidFill>
                <a:latin typeface="Arial"/>
                <a:ea typeface="Arial"/>
                <a:cs typeface="Arial"/>
                <a:sym typeface="Arial"/>
              </a:defRPr>
            </a:lvl6pPr>
            <a:lvl7pPr marL="0" marR="0" lvl="6" indent="0" algn="ctr">
              <a:spcBef>
                <a:spcPts val="0"/>
              </a:spcBef>
              <a:spcAft>
                <a:spcPts val="0"/>
              </a:spcAft>
              <a:buNone/>
              <a:defRPr sz="900" b="1" i="0">
                <a:solidFill>
                  <a:schemeClr val="lt1"/>
                </a:solidFill>
                <a:latin typeface="Arial"/>
                <a:ea typeface="Arial"/>
                <a:cs typeface="Arial"/>
                <a:sym typeface="Arial"/>
              </a:defRPr>
            </a:lvl7pPr>
            <a:lvl8pPr marL="0" marR="0" lvl="7" indent="0" algn="ctr">
              <a:spcBef>
                <a:spcPts val="0"/>
              </a:spcBef>
              <a:spcAft>
                <a:spcPts val="0"/>
              </a:spcAft>
              <a:buNone/>
              <a:defRPr sz="900" b="1" i="0">
                <a:solidFill>
                  <a:schemeClr val="lt1"/>
                </a:solidFill>
                <a:latin typeface="Arial"/>
                <a:ea typeface="Arial"/>
                <a:cs typeface="Arial"/>
                <a:sym typeface="Arial"/>
              </a:defRPr>
            </a:lvl8pPr>
            <a:lvl9pPr marL="0" marR="0" lvl="8" indent="0" algn="ctr">
              <a:spcBef>
                <a:spcPts val="0"/>
              </a:spcBef>
              <a:spcAft>
                <a:spcPts val="0"/>
              </a:spcAft>
              <a:buNone/>
              <a:defRPr sz="900" b="1"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5"/>
        <p:cNvGrpSpPr/>
        <p:nvPr/>
      </p:nvGrpSpPr>
      <p:grpSpPr>
        <a:xfrm>
          <a:off x="0" y="0"/>
          <a:ext cx="0" cy="0"/>
          <a:chOff x="0" y="0"/>
          <a:chExt cx="0" cy="0"/>
        </a:xfrm>
      </p:grpSpPr>
      <p:sp>
        <p:nvSpPr>
          <p:cNvPr id="156" name="Google Shape;156;p23"/>
          <p:cNvSpPr txBox="1">
            <a:spLocks noGrp="1"/>
          </p:cNvSpPr>
          <p:nvPr>
            <p:ph type="title"/>
          </p:nvPr>
        </p:nvSpPr>
        <p:spPr>
          <a:xfrm>
            <a:off x="869622" y="342900"/>
            <a:ext cx="2709397"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SzPts val="1100"/>
              <a:buNone/>
              <a:defRPr sz="2400">
                <a:solidFill>
                  <a:srgbClr val="002D7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157" name="Google Shape;157;p23"/>
          <p:cNvSpPr txBox="1">
            <a:spLocks noGrp="1"/>
          </p:cNvSpPr>
          <p:nvPr>
            <p:ph type="body" idx="1"/>
          </p:nvPr>
        </p:nvSpPr>
        <p:spPr>
          <a:xfrm>
            <a:off x="869622" y="1543050"/>
            <a:ext cx="2709397" cy="2858691"/>
          </a:xfrm>
          <a:prstGeom prst="rect">
            <a:avLst/>
          </a:prstGeom>
          <a:noFill/>
          <a:ln>
            <a:noFill/>
          </a:ln>
        </p:spPr>
        <p:txBody>
          <a:bodyPr spcFirstLastPara="1" wrap="square" lIns="68575" tIns="34275" rIns="68575" bIns="34275" anchor="t" anchorCtr="0">
            <a:noAutofit/>
          </a:bodyPr>
          <a:lstStyle>
            <a:lvl1pPr marL="457200" lvl="0" indent="-228600" algn="l">
              <a:lnSpc>
                <a:spcPct val="120000"/>
              </a:lnSpc>
              <a:spcBef>
                <a:spcPts val="800"/>
              </a:spcBef>
              <a:spcAft>
                <a:spcPts val="0"/>
              </a:spcAft>
              <a:buSzPts val="1200"/>
              <a:buNone/>
              <a:defRPr sz="1200">
                <a:solidFill>
                  <a:srgbClr val="002D72"/>
                </a:solidFill>
              </a:defRPr>
            </a:lvl1pPr>
            <a:lvl2pPr marL="914400" lvl="1" indent="-228600" algn="l">
              <a:lnSpc>
                <a:spcPct val="120000"/>
              </a:lnSpc>
              <a:spcBef>
                <a:spcPts val="400"/>
              </a:spcBef>
              <a:spcAft>
                <a:spcPts val="0"/>
              </a:spcAft>
              <a:buSzPts val="1100"/>
              <a:buNone/>
              <a:defRPr sz="1100"/>
            </a:lvl2pPr>
            <a:lvl3pPr marL="1371600" lvl="2" indent="-228600" algn="l">
              <a:lnSpc>
                <a:spcPct val="120000"/>
              </a:lnSpc>
              <a:spcBef>
                <a:spcPts val="400"/>
              </a:spcBef>
              <a:spcAft>
                <a:spcPts val="0"/>
              </a:spcAft>
              <a:buClr>
                <a:srgbClr val="002D72"/>
              </a:buClr>
              <a:buSzPts val="900"/>
              <a:buNone/>
              <a:defRPr sz="900"/>
            </a:lvl3pPr>
            <a:lvl4pPr marL="1828800" lvl="3" indent="-228600" algn="l">
              <a:lnSpc>
                <a:spcPct val="120000"/>
              </a:lnSpc>
              <a:spcBef>
                <a:spcPts val="400"/>
              </a:spcBef>
              <a:spcAft>
                <a:spcPts val="0"/>
              </a:spcAft>
              <a:buClr>
                <a:srgbClr val="002D72"/>
              </a:buClr>
              <a:buSzPts val="800"/>
              <a:buNone/>
              <a:defRPr sz="800"/>
            </a:lvl4pPr>
            <a:lvl5pPr marL="2286000" lvl="4" indent="-228600" algn="l">
              <a:lnSpc>
                <a:spcPct val="120000"/>
              </a:lnSpc>
              <a:spcBef>
                <a:spcPts val="400"/>
              </a:spcBef>
              <a:spcAft>
                <a:spcPts val="0"/>
              </a:spcAft>
              <a:buClr>
                <a:srgbClr val="002D72"/>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58" name="Google Shape;158;p23"/>
          <p:cNvSpPr txBox="1">
            <a:spLocks noGrp="1"/>
          </p:cNvSpPr>
          <p:nvPr>
            <p:ph type="body" idx="2"/>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L="457200" lvl="0" indent="-381000" algn="l">
              <a:lnSpc>
                <a:spcPct val="120000"/>
              </a:lnSpc>
              <a:spcBef>
                <a:spcPts val="800"/>
              </a:spcBef>
              <a:spcAft>
                <a:spcPts val="0"/>
              </a:spcAft>
              <a:buSzPts val="2400"/>
              <a:buChar char="▪"/>
              <a:defRPr sz="2400">
                <a:solidFill>
                  <a:srgbClr val="002D72"/>
                </a:solidFill>
              </a:defRPr>
            </a:lvl1pPr>
            <a:lvl2pPr marL="914400" lvl="1" indent="-361950" algn="l">
              <a:lnSpc>
                <a:spcPct val="120000"/>
              </a:lnSpc>
              <a:spcBef>
                <a:spcPts val="400"/>
              </a:spcBef>
              <a:spcAft>
                <a:spcPts val="0"/>
              </a:spcAft>
              <a:buSzPts val="2100"/>
              <a:buChar char="▪"/>
              <a:defRPr sz="2100">
                <a:solidFill>
                  <a:srgbClr val="002D72"/>
                </a:solidFill>
              </a:defRPr>
            </a:lvl2pPr>
            <a:lvl3pPr marL="1371600" lvl="2" indent="-342900" algn="l">
              <a:lnSpc>
                <a:spcPct val="120000"/>
              </a:lnSpc>
              <a:spcBef>
                <a:spcPts val="400"/>
              </a:spcBef>
              <a:spcAft>
                <a:spcPts val="0"/>
              </a:spcAft>
              <a:buClr>
                <a:srgbClr val="002D72"/>
              </a:buClr>
              <a:buSzPts val="1800"/>
              <a:buChar char="•"/>
              <a:defRPr sz="1800">
                <a:solidFill>
                  <a:srgbClr val="002D72"/>
                </a:solidFill>
              </a:defRPr>
            </a:lvl3pPr>
            <a:lvl4pPr marL="1828800" lvl="3" indent="-323850" algn="l">
              <a:lnSpc>
                <a:spcPct val="120000"/>
              </a:lnSpc>
              <a:spcBef>
                <a:spcPts val="400"/>
              </a:spcBef>
              <a:spcAft>
                <a:spcPts val="0"/>
              </a:spcAft>
              <a:buClr>
                <a:srgbClr val="002D72"/>
              </a:buClr>
              <a:buSzPts val="1500"/>
              <a:buChar char="•"/>
              <a:defRPr sz="1500">
                <a:solidFill>
                  <a:srgbClr val="002D72"/>
                </a:solidFill>
              </a:defRPr>
            </a:lvl4pPr>
            <a:lvl5pPr marL="2286000" lvl="4" indent="-323850" algn="l">
              <a:lnSpc>
                <a:spcPct val="120000"/>
              </a:lnSpc>
              <a:spcBef>
                <a:spcPts val="400"/>
              </a:spcBef>
              <a:spcAft>
                <a:spcPts val="0"/>
              </a:spcAft>
              <a:buClr>
                <a:srgbClr val="002D72"/>
              </a:buClr>
              <a:buSzPts val="1500"/>
              <a:buChar char="•"/>
              <a:defRPr sz="1500">
                <a:solidFill>
                  <a:srgbClr val="002D72"/>
                </a:solidFill>
              </a:defRPr>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9" name="Google Shape;159;p23"/>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a:spcBef>
                <a:spcPts val="0"/>
              </a:spcBef>
              <a:spcAft>
                <a:spcPts val="0"/>
              </a:spcAft>
              <a:buNone/>
              <a:defRPr sz="900" b="1" i="0">
                <a:solidFill>
                  <a:schemeClr val="lt1"/>
                </a:solidFill>
                <a:latin typeface="Arial"/>
                <a:ea typeface="Arial"/>
                <a:cs typeface="Arial"/>
                <a:sym typeface="Arial"/>
              </a:defRPr>
            </a:lvl1pPr>
            <a:lvl2pPr marL="0" marR="0" lvl="1" indent="0" algn="ctr">
              <a:spcBef>
                <a:spcPts val="0"/>
              </a:spcBef>
              <a:spcAft>
                <a:spcPts val="0"/>
              </a:spcAft>
              <a:buNone/>
              <a:defRPr sz="900" b="1" i="0">
                <a:solidFill>
                  <a:schemeClr val="lt1"/>
                </a:solidFill>
                <a:latin typeface="Arial"/>
                <a:ea typeface="Arial"/>
                <a:cs typeface="Arial"/>
                <a:sym typeface="Arial"/>
              </a:defRPr>
            </a:lvl2pPr>
            <a:lvl3pPr marL="0" marR="0" lvl="2" indent="0" algn="ctr">
              <a:spcBef>
                <a:spcPts val="0"/>
              </a:spcBef>
              <a:spcAft>
                <a:spcPts val="0"/>
              </a:spcAft>
              <a:buNone/>
              <a:defRPr sz="900" b="1" i="0">
                <a:solidFill>
                  <a:schemeClr val="lt1"/>
                </a:solidFill>
                <a:latin typeface="Arial"/>
                <a:ea typeface="Arial"/>
                <a:cs typeface="Arial"/>
                <a:sym typeface="Arial"/>
              </a:defRPr>
            </a:lvl3pPr>
            <a:lvl4pPr marL="0" marR="0" lvl="3" indent="0" algn="ctr">
              <a:spcBef>
                <a:spcPts val="0"/>
              </a:spcBef>
              <a:spcAft>
                <a:spcPts val="0"/>
              </a:spcAft>
              <a:buNone/>
              <a:defRPr sz="900" b="1" i="0">
                <a:solidFill>
                  <a:schemeClr val="lt1"/>
                </a:solidFill>
                <a:latin typeface="Arial"/>
                <a:ea typeface="Arial"/>
                <a:cs typeface="Arial"/>
                <a:sym typeface="Arial"/>
              </a:defRPr>
            </a:lvl4pPr>
            <a:lvl5pPr marL="0" marR="0" lvl="4" indent="0" algn="ctr">
              <a:spcBef>
                <a:spcPts val="0"/>
              </a:spcBef>
              <a:spcAft>
                <a:spcPts val="0"/>
              </a:spcAft>
              <a:buNone/>
              <a:defRPr sz="900" b="1" i="0">
                <a:solidFill>
                  <a:schemeClr val="lt1"/>
                </a:solidFill>
                <a:latin typeface="Arial"/>
                <a:ea typeface="Arial"/>
                <a:cs typeface="Arial"/>
                <a:sym typeface="Arial"/>
              </a:defRPr>
            </a:lvl5pPr>
            <a:lvl6pPr marL="0" marR="0" lvl="5" indent="0" algn="ctr">
              <a:spcBef>
                <a:spcPts val="0"/>
              </a:spcBef>
              <a:spcAft>
                <a:spcPts val="0"/>
              </a:spcAft>
              <a:buNone/>
              <a:defRPr sz="900" b="1" i="0">
                <a:solidFill>
                  <a:schemeClr val="lt1"/>
                </a:solidFill>
                <a:latin typeface="Arial"/>
                <a:ea typeface="Arial"/>
                <a:cs typeface="Arial"/>
                <a:sym typeface="Arial"/>
              </a:defRPr>
            </a:lvl6pPr>
            <a:lvl7pPr marL="0" marR="0" lvl="6" indent="0" algn="ctr">
              <a:spcBef>
                <a:spcPts val="0"/>
              </a:spcBef>
              <a:spcAft>
                <a:spcPts val="0"/>
              </a:spcAft>
              <a:buNone/>
              <a:defRPr sz="900" b="1" i="0">
                <a:solidFill>
                  <a:schemeClr val="lt1"/>
                </a:solidFill>
                <a:latin typeface="Arial"/>
                <a:ea typeface="Arial"/>
                <a:cs typeface="Arial"/>
                <a:sym typeface="Arial"/>
              </a:defRPr>
            </a:lvl7pPr>
            <a:lvl8pPr marL="0" marR="0" lvl="7" indent="0" algn="ctr">
              <a:spcBef>
                <a:spcPts val="0"/>
              </a:spcBef>
              <a:spcAft>
                <a:spcPts val="0"/>
              </a:spcAft>
              <a:buNone/>
              <a:defRPr sz="900" b="1" i="0">
                <a:solidFill>
                  <a:schemeClr val="lt1"/>
                </a:solidFill>
                <a:latin typeface="Arial"/>
                <a:ea typeface="Arial"/>
                <a:cs typeface="Arial"/>
                <a:sym typeface="Arial"/>
              </a:defRPr>
            </a:lvl8pPr>
            <a:lvl9pPr marL="0" marR="0" lvl="8" indent="0" algn="ctr">
              <a:spcBef>
                <a:spcPts val="0"/>
              </a:spcBef>
              <a:spcAft>
                <a:spcPts val="0"/>
              </a:spcAft>
              <a:buNone/>
              <a:defRPr sz="900" b="1"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0"/>
        <p:cNvGrpSpPr/>
        <p:nvPr/>
      </p:nvGrpSpPr>
      <p:grpSpPr>
        <a:xfrm>
          <a:off x="0" y="0"/>
          <a:ext cx="0" cy="0"/>
          <a:chOff x="0" y="0"/>
          <a:chExt cx="0" cy="0"/>
        </a:xfrm>
      </p:grpSpPr>
      <p:sp>
        <p:nvSpPr>
          <p:cNvPr id="161" name="Google Shape;161;p24"/>
          <p:cNvSpPr txBox="1">
            <a:spLocks noGrp="1"/>
          </p:cNvSpPr>
          <p:nvPr>
            <p:ph type="title"/>
          </p:nvPr>
        </p:nvSpPr>
        <p:spPr>
          <a:xfrm>
            <a:off x="869622" y="342900"/>
            <a:ext cx="2709397"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SzPts val="1100"/>
              <a:buNone/>
              <a:defRPr sz="2400">
                <a:solidFill>
                  <a:srgbClr val="002D7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162" name="Google Shape;162;p24"/>
          <p:cNvSpPr txBox="1">
            <a:spLocks noGrp="1"/>
          </p:cNvSpPr>
          <p:nvPr>
            <p:ph type="body" idx="1"/>
          </p:nvPr>
        </p:nvSpPr>
        <p:spPr>
          <a:xfrm>
            <a:off x="869622" y="1543050"/>
            <a:ext cx="2709397" cy="2858691"/>
          </a:xfrm>
          <a:prstGeom prst="rect">
            <a:avLst/>
          </a:prstGeom>
          <a:noFill/>
          <a:ln>
            <a:noFill/>
          </a:ln>
        </p:spPr>
        <p:txBody>
          <a:bodyPr spcFirstLastPara="1" wrap="square" lIns="68575" tIns="34275" rIns="68575" bIns="34275" anchor="t" anchorCtr="0">
            <a:noAutofit/>
          </a:bodyPr>
          <a:lstStyle>
            <a:lvl1pPr marL="457200" lvl="0" indent="-228600" algn="l">
              <a:lnSpc>
                <a:spcPct val="120000"/>
              </a:lnSpc>
              <a:spcBef>
                <a:spcPts val="800"/>
              </a:spcBef>
              <a:spcAft>
                <a:spcPts val="0"/>
              </a:spcAft>
              <a:buSzPts val="1200"/>
              <a:buNone/>
              <a:defRPr sz="1200">
                <a:solidFill>
                  <a:srgbClr val="002D72"/>
                </a:solidFill>
              </a:defRPr>
            </a:lvl1pPr>
            <a:lvl2pPr marL="914400" lvl="1" indent="-228600" algn="l">
              <a:lnSpc>
                <a:spcPct val="120000"/>
              </a:lnSpc>
              <a:spcBef>
                <a:spcPts val="400"/>
              </a:spcBef>
              <a:spcAft>
                <a:spcPts val="0"/>
              </a:spcAft>
              <a:buSzPts val="1100"/>
              <a:buNone/>
              <a:defRPr sz="1100"/>
            </a:lvl2pPr>
            <a:lvl3pPr marL="1371600" lvl="2" indent="-228600" algn="l">
              <a:lnSpc>
                <a:spcPct val="120000"/>
              </a:lnSpc>
              <a:spcBef>
                <a:spcPts val="400"/>
              </a:spcBef>
              <a:spcAft>
                <a:spcPts val="0"/>
              </a:spcAft>
              <a:buClr>
                <a:srgbClr val="002D72"/>
              </a:buClr>
              <a:buSzPts val="900"/>
              <a:buNone/>
              <a:defRPr sz="900"/>
            </a:lvl3pPr>
            <a:lvl4pPr marL="1828800" lvl="3" indent="-228600" algn="l">
              <a:lnSpc>
                <a:spcPct val="120000"/>
              </a:lnSpc>
              <a:spcBef>
                <a:spcPts val="400"/>
              </a:spcBef>
              <a:spcAft>
                <a:spcPts val="0"/>
              </a:spcAft>
              <a:buClr>
                <a:srgbClr val="002D72"/>
              </a:buClr>
              <a:buSzPts val="800"/>
              <a:buNone/>
              <a:defRPr sz="800"/>
            </a:lvl4pPr>
            <a:lvl5pPr marL="2286000" lvl="4" indent="-228600" algn="l">
              <a:lnSpc>
                <a:spcPct val="120000"/>
              </a:lnSpc>
              <a:spcBef>
                <a:spcPts val="400"/>
              </a:spcBef>
              <a:spcAft>
                <a:spcPts val="0"/>
              </a:spcAft>
              <a:buClr>
                <a:srgbClr val="002D72"/>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63" name="Google Shape;163;p24"/>
          <p:cNvSpPr>
            <a:spLocks noGrp="1"/>
          </p:cNvSpPr>
          <p:nvPr>
            <p:ph type="pic" idx="2"/>
          </p:nvPr>
        </p:nvSpPr>
        <p:spPr>
          <a:xfrm>
            <a:off x="3887391" y="342901"/>
            <a:ext cx="4629150" cy="4052888"/>
          </a:xfrm>
          <a:prstGeom prst="rect">
            <a:avLst/>
          </a:prstGeom>
          <a:noFill/>
          <a:ln>
            <a:noFill/>
          </a:ln>
        </p:spPr>
      </p:sp>
      <p:cxnSp>
        <p:nvCxnSpPr>
          <p:cNvPr id="164" name="Google Shape;164;p24"/>
          <p:cNvCxnSpPr/>
          <p:nvPr/>
        </p:nvCxnSpPr>
        <p:spPr>
          <a:xfrm>
            <a:off x="3732610" y="342900"/>
            <a:ext cx="0" cy="4052888"/>
          </a:xfrm>
          <a:prstGeom prst="straightConnector1">
            <a:avLst/>
          </a:prstGeom>
          <a:noFill/>
          <a:ln w="9525" cap="flat" cmpd="sng">
            <a:solidFill>
              <a:srgbClr val="00B0F0"/>
            </a:solidFill>
            <a:prstDash val="solid"/>
            <a:miter lim="800000"/>
            <a:headEnd type="none" w="sm" len="sm"/>
            <a:tailEnd type="none" w="sm" len="sm"/>
          </a:ln>
        </p:spPr>
      </p:cxnSp>
      <p:sp>
        <p:nvSpPr>
          <p:cNvPr id="165" name="Google Shape;165;p24"/>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a:spcBef>
                <a:spcPts val="0"/>
              </a:spcBef>
              <a:spcAft>
                <a:spcPts val="0"/>
              </a:spcAft>
              <a:buNone/>
              <a:defRPr sz="900" b="1" i="0">
                <a:solidFill>
                  <a:schemeClr val="lt1"/>
                </a:solidFill>
                <a:latin typeface="Arial"/>
                <a:ea typeface="Arial"/>
                <a:cs typeface="Arial"/>
                <a:sym typeface="Arial"/>
              </a:defRPr>
            </a:lvl1pPr>
            <a:lvl2pPr marL="0" marR="0" lvl="1" indent="0" algn="ctr">
              <a:spcBef>
                <a:spcPts val="0"/>
              </a:spcBef>
              <a:spcAft>
                <a:spcPts val="0"/>
              </a:spcAft>
              <a:buNone/>
              <a:defRPr sz="900" b="1" i="0">
                <a:solidFill>
                  <a:schemeClr val="lt1"/>
                </a:solidFill>
                <a:latin typeface="Arial"/>
                <a:ea typeface="Arial"/>
                <a:cs typeface="Arial"/>
                <a:sym typeface="Arial"/>
              </a:defRPr>
            </a:lvl2pPr>
            <a:lvl3pPr marL="0" marR="0" lvl="2" indent="0" algn="ctr">
              <a:spcBef>
                <a:spcPts val="0"/>
              </a:spcBef>
              <a:spcAft>
                <a:spcPts val="0"/>
              </a:spcAft>
              <a:buNone/>
              <a:defRPr sz="900" b="1" i="0">
                <a:solidFill>
                  <a:schemeClr val="lt1"/>
                </a:solidFill>
                <a:latin typeface="Arial"/>
                <a:ea typeface="Arial"/>
                <a:cs typeface="Arial"/>
                <a:sym typeface="Arial"/>
              </a:defRPr>
            </a:lvl3pPr>
            <a:lvl4pPr marL="0" marR="0" lvl="3" indent="0" algn="ctr">
              <a:spcBef>
                <a:spcPts val="0"/>
              </a:spcBef>
              <a:spcAft>
                <a:spcPts val="0"/>
              </a:spcAft>
              <a:buNone/>
              <a:defRPr sz="900" b="1" i="0">
                <a:solidFill>
                  <a:schemeClr val="lt1"/>
                </a:solidFill>
                <a:latin typeface="Arial"/>
                <a:ea typeface="Arial"/>
                <a:cs typeface="Arial"/>
                <a:sym typeface="Arial"/>
              </a:defRPr>
            </a:lvl4pPr>
            <a:lvl5pPr marL="0" marR="0" lvl="4" indent="0" algn="ctr">
              <a:spcBef>
                <a:spcPts val="0"/>
              </a:spcBef>
              <a:spcAft>
                <a:spcPts val="0"/>
              </a:spcAft>
              <a:buNone/>
              <a:defRPr sz="900" b="1" i="0">
                <a:solidFill>
                  <a:schemeClr val="lt1"/>
                </a:solidFill>
                <a:latin typeface="Arial"/>
                <a:ea typeface="Arial"/>
                <a:cs typeface="Arial"/>
                <a:sym typeface="Arial"/>
              </a:defRPr>
            </a:lvl5pPr>
            <a:lvl6pPr marL="0" marR="0" lvl="5" indent="0" algn="ctr">
              <a:spcBef>
                <a:spcPts val="0"/>
              </a:spcBef>
              <a:spcAft>
                <a:spcPts val="0"/>
              </a:spcAft>
              <a:buNone/>
              <a:defRPr sz="900" b="1" i="0">
                <a:solidFill>
                  <a:schemeClr val="lt1"/>
                </a:solidFill>
                <a:latin typeface="Arial"/>
                <a:ea typeface="Arial"/>
                <a:cs typeface="Arial"/>
                <a:sym typeface="Arial"/>
              </a:defRPr>
            </a:lvl6pPr>
            <a:lvl7pPr marL="0" marR="0" lvl="6" indent="0" algn="ctr">
              <a:spcBef>
                <a:spcPts val="0"/>
              </a:spcBef>
              <a:spcAft>
                <a:spcPts val="0"/>
              </a:spcAft>
              <a:buNone/>
              <a:defRPr sz="900" b="1" i="0">
                <a:solidFill>
                  <a:schemeClr val="lt1"/>
                </a:solidFill>
                <a:latin typeface="Arial"/>
                <a:ea typeface="Arial"/>
                <a:cs typeface="Arial"/>
                <a:sym typeface="Arial"/>
              </a:defRPr>
            </a:lvl7pPr>
            <a:lvl8pPr marL="0" marR="0" lvl="7" indent="0" algn="ctr">
              <a:spcBef>
                <a:spcPts val="0"/>
              </a:spcBef>
              <a:spcAft>
                <a:spcPts val="0"/>
              </a:spcAft>
              <a:buNone/>
              <a:defRPr sz="900" b="1" i="0">
                <a:solidFill>
                  <a:schemeClr val="lt1"/>
                </a:solidFill>
                <a:latin typeface="Arial"/>
                <a:ea typeface="Arial"/>
                <a:cs typeface="Arial"/>
                <a:sym typeface="Arial"/>
              </a:defRPr>
            </a:lvl8pPr>
            <a:lvl9pPr marL="0" marR="0" lvl="8" indent="0" algn="ctr">
              <a:spcBef>
                <a:spcPts val="0"/>
              </a:spcBef>
              <a:spcAft>
                <a:spcPts val="0"/>
              </a:spcAft>
              <a:buNone/>
              <a:defRPr sz="900" b="1"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2326" y="205741"/>
            <a:ext cx="8628678" cy="401648"/>
          </a:xfrm>
        </p:spPr>
        <p:txBody>
          <a:bodyPr/>
          <a:lstStyle>
            <a:lvl1pPr>
              <a:lnSpc>
                <a:spcPct val="90000"/>
              </a:lnSpc>
              <a:defRPr sz="2400">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48851" y="1083565"/>
            <a:ext cx="4130874" cy="3152958"/>
          </a:xfrm>
        </p:spPr>
        <p:txBody>
          <a:bodyPr/>
          <a:lstStyle>
            <a:lvl1pPr marL="172641" indent="-172641">
              <a:buClr>
                <a:schemeClr val="tx1"/>
              </a:buClr>
              <a:buFont typeface="Century Gothic" panose="020B0502020202020204" pitchFamily="34" charset="0"/>
              <a:buChar char="•"/>
              <a:defRPr sz="1500" baseline="0">
                <a:latin typeface="Century Gothic" panose="020B0502020202020204" pitchFamily="34" charset="0"/>
              </a:defRPr>
            </a:lvl1pPr>
            <a:lvl2pPr marL="469106" indent="-209550">
              <a:buClr>
                <a:schemeClr val="tx1"/>
              </a:buClr>
              <a:buSzPct val="90000"/>
              <a:buFont typeface="Century Gothic" panose="020B0502020202020204" pitchFamily="34" charset="0"/>
              <a:buChar char="–"/>
              <a:defRPr sz="1350">
                <a:latin typeface="+mn-lt"/>
              </a:defRPr>
            </a:lvl2pPr>
            <a:lvl3pPr marL="685800" indent="-172641">
              <a:buClr>
                <a:schemeClr val="tx1"/>
              </a:buClr>
              <a:buFont typeface="Century Gothic" panose="020B0502020202020204" pitchFamily="34" charset="0"/>
              <a:buChar char="•"/>
              <a:defRPr sz="1200" baseline="0">
                <a:latin typeface="Century Gothic" panose="020B0502020202020204" pitchFamily="34" charset="0"/>
              </a:defRPr>
            </a:lvl3pPr>
            <a:lvl4pPr marL="728663" indent="0">
              <a:buClr>
                <a:schemeClr val="tx1"/>
              </a:buClr>
              <a:buFont typeface="Century Gothic" panose="020B0502020202020204" pitchFamily="34" charset="0"/>
              <a:buNone/>
              <a:defRPr sz="1050">
                <a:latin typeface="+mn-lt"/>
              </a:defRPr>
            </a:lvl4pPr>
            <a:lvl5pPr marL="1112044" indent="-166688">
              <a:buClr>
                <a:schemeClr val="tx1"/>
              </a:buClr>
              <a:buFont typeface="Century Gothic" panose="020B0502020202020204" pitchFamily="34" charset="0"/>
              <a:buChar char="•"/>
              <a:defRPr sz="1200">
                <a:latin typeface="+mn-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6" name="Content Placeholder 5"/>
          <p:cNvSpPr>
            <a:spLocks noGrp="1"/>
          </p:cNvSpPr>
          <p:nvPr>
            <p:ph sz="quarter" idx="4"/>
          </p:nvPr>
        </p:nvSpPr>
        <p:spPr>
          <a:xfrm>
            <a:off x="4681120" y="1083565"/>
            <a:ext cx="4128516" cy="3152958"/>
          </a:xfrm>
        </p:spPr>
        <p:txBody>
          <a:bodyPr/>
          <a:lstStyle>
            <a:lvl1pPr marL="215504" indent="-215504">
              <a:buClr>
                <a:schemeClr val="tx1"/>
              </a:buClr>
              <a:buFont typeface="Century Gothic" panose="020B0502020202020204" pitchFamily="34" charset="0"/>
              <a:buChar char="•"/>
              <a:defRPr sz="1500" baseline="0">
                <a:latin typeface="Century Gothic" panose="020B0502020202020204" pitchFamily="34" charset="0"/>
              </a:defRPr>
            </a:lvl1pPr>
            <a:lvl2pPr marL="469106" indent="-209550">
              <a:buClr>
                <a:schemeClr val="tx1"/>
              </a:buClr>
              <a:buSzPct val="90000"/>
              <a:buFont typeface="Century Gothic" panose="020B0502020202020204" pitchFamily="34" charset="0"/>
              <a:buChar char="–"/>
              <a:defRPr sz="1350" baseline="0">
                <a:latin typeface="Century Gothic" panose="020B0502020202020204" pitchFamily="34" charset="0"/>
              </a:defRPr>
            </a:lvl2pPr>
            <a:lvl3pPr marL="685800" indent="-172641">
              <a:buClr>
                <a:schemeClr val="tx1"/>
              </a:buClr>
              <a:buFont typeface="Century Gothic" panose="020B0502020202020204" pitchFamily="34" charset="0"/>
              <a:buChar char="•"/>
              <a:defRPr sz="1200">
                <a:latin typeface="+mn-lt"/>
              </a:defRPr>
            </a:lvl3pPr>
            <a:lvl4pPr marL="858441" indent="-129779">
              <a:buClr>
                <a:schemeClr val="tx1"/>
              </a:buClr>
              <a:buFont typeface="Century Gothic" panose="020B0502020202020204" pitchFamily="34" charset="0"/>
              <a:buChar char="•"/>
              <a:defRPr sz="1050">
                <a:latin typeface="+mn-lt"/>
              </a:defRPr>
            </a:lvl4pPr>
            <a:lvl5pPr marL="1112044" indent="-166688">
              <a:buClr>
                <a:schemeClr val="tx1"/>
              </a:buClr>
              <a:defRPr lang="en-US" sz="1200" kern="1200" dirty="0">
                <a:solidFill>
                  <a:schemeClr val="tx1"/>
                </a:solidFill>
                <a:latin typeface="+mn-lt"/>
                <a:ea typeface="+mn-ea"/>
                <a:cs typeface="+mn-cs"/>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12" name="Rectangle 256">
            <a:extLst>
              <a:ext uri="{FF2B5EF4-FFF2-40B4-BE49-F238E27FC236}">
                <a16:creationId xmlns:a16="http://schemas.microsoft.com/office/drawing/2014/main" id="{0ED8B866-A29F-4437-842E-6B7908B2FB7D}"/>
              </a:ext>
            </a:extLst>
          </p:cNvPr>
          <p:cNvSpPr txBox="1">
            <a:spLocks noChangeArrowheads="1"/>
          </p:cNvSpPr>
          <p:nvPr userDrawn="1"/>
        </p:nvSpPr>
        <p:spPr>
          <a:xfrm>
            <a:off x="6007712" y="4937760"/>
            <a:ext cx="2895600" cy="136922"/>
          </a:xfrm>
          <a:prstGeom prst="rect">
            <a:avLst/>
          </a:prstGeom>
          <a:ln/>
        </p:spPr>
        <p:txBody>
          <a:bodyPr anchor="ctr"/>
          <a:lstStyle/>
          <a:p>
            <a:pPr algn="r"/>
            <a:r>
              <a:rPr lang="en-US" sz="750" dirty="0">
                <a:solidFill>
                  <a:srgbClr val="BFBFBF"/>
                </a:solidFill>
                <a:latin typeface="+mn-lt"/>
                <a:cs typeface="Arial" pitchFamily="34" charset="0"/>
              </a:rPr>
              <a:t> </a:t>
            </a:r>
          </a:p>
        </p:txBody>
      </p:sp>
    </p:spTree>
    <p:extLst>
      <p:ext uri="{BB962C8B-B14F-4D97-AF65-F5344CB8AC3E}">
        <p14:creationId xmlns:p14="http://schemas.microsoft.com/office/powerpoint/2010/main" val="256656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4660106"/>
            <a:ext cx="9144000" cy="483394"/>
          </a:xfrm>
          <a:prstGeom prst="rect">
            <a:avLst/>
          </a:prstGeom>
          <a:solidFill>
            <a:srgbClr val="0072CE"/>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2" name="Google Shape;52;p13"/>
          <p:cNvSpPr/>
          <p:nvPr/>
        </p:nvSpPr>
        <p:spPr>
          <a:xfrm rot="10800000" flipH="1">
            <a:off x="7933135" y="4666060"/>
            <a:ext cx="1203721" cy="472678"/>
          </a:xfrm>
          <a:prstGeom prst="rect">
            <a:avLst/>
          </a:prstGeom>
          <a:solidFill>
            <a:srgbClr val="002D72"/>
          </a:solidFill>
          <a:ln w="12700" cap="flat" cmpd="sng">
            <a:solidFill>
              <a:srgbClr val="002D7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3" name="Google Shape;53;p13"/>
          <p:cNvSpPr txBox="1">
            <a:spLocks noGrp="1"/>
          </p:cNvSpPr>
          <p:nvPr>
            <p:ph type="title"/>
          </p:nvPr>
        </p:nvSpPr>
        <p:spPr>
          <a:xfrm>
            <a:off x="869156" y="273844"/>
            <a:ext cx="7646194" cy="99417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SzPts val="1100"/>
              <a:buNone/>
              <a:defRPr sz="2700" b="1" i="0" u="none" strike="noStrike" cap="none">
                <a:solidFill>
                  <a:srgbClr val="002D72"/>
                </a:solidFill>
                <a:latin typeface="Calibri"/>
                <a:ea typeface="Calibri"/>
                <a:cs typeface="Calibri"/>
                <a:sym typeface="Calibri"/>
              </a:defRPr>
            </a:lvl1pPr>
            <a:lvl2pPr marR="0" lvl="1"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2pPr>
            <a:lvl3pPr marR="0" lvl="2"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3pPr>
            <a:lvl4pPr marR="0" lvl="3"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4pPr>
            <a:lvl5pPr marR="0" lvl="4"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5pPr>
            <a:lvl6pPr marR="0" lvl="5"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6pPr>
            <a:lvl7pPr marR="0" lvl="6"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7pPr>
            <a:lvl8pPr marR="0" lvl="7"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8pPr>
            <a:lvl9pPr marR="0" lvl="8" algn="l" rtl="0">
              <a:lnSpc>
                <a:spcPct val="90000"/>
              </a:lnSpc>
              <a:spcBef>
                <a:spcPts val="0"/>
              </a:spcBef>
              <a:spcAft>
                <a:spcPts val="0"/>
              </a:spcAft>
              <a:buSzPts val="1100"/>
              <a:buNone/>
              <a:defRPr sz="2700" b="0" i="0" u="none" strike="noStrike" cap="none">
                <a:solidFill>
                  <a:srgbClr val="0070C0"/>
                </a:solidFill>
                <a:latin typeface="Arial"/>
                <a:ea typeface="Arial"/>
                <a:cs typeface="Arial"/>
                <a:sym typeface="Arial"/>
              </a:defRPr>
            </a:lvl9pPr>
          </a:lstStyle>
          <a:p>
            <a:endParaRPr/>
          </a:p>
        </p:txBody>
      </p:sp>
      <p:sp>
        <p:nvSpPr>
          <p:cNvPr id="54" name="Google Shape;54;p13"/>
          <p:cNvSpPr txBox="1">
            <a:spLocks noGrp="1"/>
          </p:cNvSpPr>
          <p:nvPr>
            <p:ph type="body" idx="1"/>
          </p:nvPr>
        </p:nvSpPr>
        <p:spPr>
          <a:xfrm>
            <a:off x="869156" y="1369219"/>
            <a:ext cx="7646194" cy="3024188"/>
          </a:xfrm>
          <a:prstGeom prst="rect">
            <a:avLst/>
          </a:prstGeom>
          <a:noFill/>
          <a:ln>
            <a:noFill/>
          </a:ln>
        </p:spPr>
        <p:txBody>
          <a:bodyPr spcFirstLastPara="1" wrap="square" lIns="68575" tIns="34275" rIns="68575" bIns="34275" anchor="t" anchorCtr="0">
            <a:noAutofit/>
          </a:bodyPr>
          <a:lstStyle>
            <a:lvl1pPr marL="457200" marR="0" lvl="0" indent="-342900" algn="l" rtl="0">
              <a:lnSpc>
                <a:spcPct val="120000"/>
              </a:lnSpc>
              <a:spcBef>
                <a:spcPts val="800"/>
              </a:spcBef>
              <a:spcAft>
                <a:spcPts val="0"/>
              </a:spcAft>
              <a:buClr>
                <a:srgbClr val="002D72"/>
              </a:buClr>
              <a:buSzPts val="1800"/>
              <a:buFont typeface="Noto Sans Symbols"/>
              <a:buChar char="▪"/>
              <a:defRPr sz="1800" b="0" i="0" u="none" strike="noStrike" cap="none">
                <a:solidFill>
                  <a:srgbClr val="002D72"/>
                </a:solidFill>
                <a:latin typeface="Calibri"/>
                <a:ea typeface="Calibri"/>
                <a:cs typeface="Calibri"/>
                <a:sym typeface="Calibri"/>
              </a:defRPr>
            </a:lvl1pPr>
            <a:lvl2pPr marL="914400" marR="0" lvl="1" indent="-323850" algn="l" rtl="0">
              <a:lnSpc>
                <a:spcPct val="120000"/>
              </a:lnSpc>
              <a:spcBef>
                <a:spcPts val="400"/>
              </a:spcBef>
              <a:spcAft>
                <a:spcPts val="0"/>
              </a:spcAft>
              <a:buClr>
                <a:srgbClr val="0070C0"/>
              </a:buClr>
              <a:buSzPts val="1500"/>
              <a:buFont typeface="Noto Sans Symbols"/>
              <a:buChar char="▪"/>
              <a:defRPr sz="1500" b="0" i="0" u="none" strike="noStrike" cap="none">
                <a:solidFill>
                  <a:srgbClr val="002D72"/>
                </a:solidFill>
                <a:latin typeface="Calibri"/>
                <a:ea typeface="Calibri"/>
                <a:cs typeface="Calibri"/>
                <a:sym typeface="Calibri"/>
              </a:defRPr>
            </a:lvl2pPr>
            <a:lvl3pPr marL="1371600" marR="0" lvl="2" indent="-317500" algn="l" rtl="0">
              <a:lnSpc>
                <a:spcPct val="120000"/>
              </a:lnSpc>
              <a:spcBef>
                <a:spcPts val="400"/>
              </a:spcBef>
              <a:spcAft>
                <a:spcPts val="0"/>
              </a:spcAft>
              <a:buClr>
                <a:srgbClr val="002D72"/>
              </a:buClr>
              <a:buSzPts val="1400"/>
              <a:buFont typeface="Arial"/>
              <a:buChar char="•"/>
              <a:defRPr sz="1400" b="0" i="0" u="none" strike="noStrike" cap="none">
                <a:solidFill>
                  <a:srgbClr val="002D72"/>
                </a:solidFill>
                <a:latin typeface="Calibri"/>
                <a:ea typeface="Calibri"/>
                <a:cs typeface="Calibri"/>
                <a:sym typeface="Calibri"/>
              </a:defRPr>
            </a:lvl3pPr>
            <a:lvl4pPr marL="1828800" marR="0" lvl="3" indent="-317500" algn="l" rtl="0">
              <a:lnSpc>
                <a:spcPct val="120000"/>
              </a:lnSpc>
              <a:spcBef>
                <a:spcPts val="400"/>
              </a:spcBef>
              <a:spcAft>
                <a:spcPts val="0"/>
              </a:spcAft>
              <a:buClr>
                <a:srgbClr val="002D72"/>
              </a:buClr>
              <a:buSzPts val="1400"/>
              <a:buFont typeface="Arial"/>
              <a:buChar char="•"/>
              <a:defRPr sz="1400" b="0" i="0" u="none" strike="noStrike" cap="none">
                <a:solidFill>
                  <a:srgbClr val="002D72"/>
                </a:solidFill>
                <a:latin typeface="Calibri"/>
                <a:ea typeface="Calibri"/>
                <a:cs typeface="Calibri"/>
                <a:sym typeface="Calibri"/>
              </a:defRPr>
            </a:lvl4pPr>
            <a:lvl5pPr marL="2286000" marR="0" lvl="4" indent="-317500" algn="l" rtl="0">
              <a:lnSpc>
                <a:spcPct val="120000"/>
              </a:lnSpc>
              <a:spcBef>
                <a:spcPts val="400"/>
              </a:spcBef>
              <a:spcAft>
                <a:spcPts val="0"/>
              </a:spcAft>
              <a:buClr>
                <a:srgbClr val="002D72"/>
              </a:buClr>
              <a:buSzPts val="1400"/>
              <a:buFont typeface="Arial"/>
              <a:buChar char="•"/>
              <a:defRPr sz="1400" b="0" i="0" u="none" strike="noStrike" cap="none">
                <a:solidFill>
                  <a:srgbClr val="002D72"/>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spcAft>
                <a:spcPts val="0"/>
              </a:spcAft>
              <a:buNone/>
              <a:defRPr sz="900" b="1" i="0" u="none" strike="noStrike" cap="none">
                <a:solidFill>
                  <a:schemeClr val="lt1"/>
                </a:solidFill>
                <a:latin typeface="Arial"/>
                <a:ea typeface="Arial"/>
                <a:cs typeface="Arial"/>
                <a:sym typeface="Arial"/>
              </a:defRPr>
            </a:lvl1pPr>
            <a:lvl2pPr marL="0" marR="0" lvl="1" indent="0" algn="ctr" rtl="0">
              <a:spcBef>
                <a:spcPts val="0"/>
              </a:spcBef>
              <a:spcAft>
                <a:spcPts val="0"/>
              </a:spcAft>
              <a:buNone/>
              <a:defRPr sz="900" b="1" i="0" u="none" strike="noStrike" cap="none">
                <a:solidFill>
                  <a:schemeClr val="lt1"/>
                </a:solidFill>
                <a:latin typeface="Arial"/>
                <a:ea typeface="Arial"/>
                <a:cs typeface="Arial"/>
                <a:sym typeface="Arial"/>
              </a:defRPr>
            </a:lvl2pPr>
            <a:lvl3pPr marL="0" marR="0" lvl="2" indent="0" algn="ctr" rtl="0">
              <a:spcBef>
                <a:spcPts val="0"/>
              </a:spcBef>
              <a:spcAft>
                <a:spcPts val="0"/>
              </a:spcAft>
              <a:buNone/>
              <a:defRPr sz="900" b="1" i="0" u="none" strike="noStrike" cap="none">
                <a:solidFill>
                  <a:schemeClr val="lt1"/>
                </a:solidFill>
                <a:latin typeface="Arial"/>
                <a:ea typeface="Arial"/>
                <a:cs typeface="Arial"/>
                <a:sym typeface="Arial"/>
              </a:defRPr>
            </a:lvl3pPr>
            <a:lvl4pPr marL="0" marR="0" lvl="3" indent="0" algn="ctr" rtl="0">
              <a:spcBef>
                <a:spcPts val="0"/>
              </a:spcBef>
              <a:spcAft>
                <a:spcPts val="0"/>
              </a:spcAft>
              <a:buNone/>
              <a:defRPr sz="900" b="1" i="0" u="none" strike="noStrike" cap="none">
                <a:solidFill>
                  <a:schemeClr val="lt1"/>
                </a:solidFill>
                <a:latin typeface="Arial"/>
                <a:ea typeface="Arial"/>
                <a:cs typeface="Arial"/>
                <a:sym typeface="Arial"/>
              </a:defRPr>
            </a:lvl4pPr>
            <a:lvl5pPr marL="0" marR="0" lvl="4" indent="0" algn="ctr" rtl="0">
              <a:spcBef>
                <a:spcPts val="0"/>
              </a:spcBef>
              <a:spcAft>
                <a:spcPts val="0"/>
              </a:spcAft>
              <a:buNone/>
              <a:defRPr sz="900" b="1" i="0" u="none" strike="noStrike" cap="none">
                <a:solidFill>
                  <a:schemeClr val="lt1"/>
                </a:solidFill>
                <a:latin typeface="Arial"/>
                <a:ea typeface="Arial"/>
                <a:cs typeface="Arial"/>
                <a:sym typeface="Arial"/>
              </a:defRPr>
            </a:lvl5pPr>
            <a:lvl6pPr marL="0" marR="0" lvl="5" indent="0" algn="ctr" rtl="0">
              <a:spcBef>
                <a:spcPts val="0"/>
              </a:spcBef>
              <a:spcAft>
                <a:spcPts val="0"/>
              </a:spcAft>
              <a:buNone/>
              <a:defRPr sz="900" b="1" i="0" u="none" strike="noStrike" cap="none">
                <a:solidFill>
                  <a:schemeClr val="lt1"/>
                </a:solidFill>
                <a:latin typeface="Arial"/>
                <a:ea typeface="Arial"/>
                <a:cs typeface="Arial"/>
                <a:sym typeface="Arial"/>
              </a:defRPr>
            </a:lvl6pPr>
            <a:lvl7pPr marL="0" marR="0" lvl="6" indent="0" algn="ctr" rtl="0">
              <a:spcBef>
                <a:spcPts val="0"/>
              </a:spcBef>
              <a:spcAft>
                <a:spcPts val="0"/>
              </a:spcAft>
              <a:buNone/>
              <a:defRPr sz="900" b="1" i="0" u="none" strike="noStrike" cap="none">
                <a:solidFill>
                  <a:schemeClr val="lt1"/>
                </a:solidFill>
                <a:latin typeface="Arial"/>
                <a:ea typeface="Arial"/>
                <a:cs typeface="Arial"/>
                <a:sym typeface="Arial"/>
              </a:defRPr>
            </a:lvl7pPr>
            <a:lvl8pPr marL="0" marR="0" lvl="7" indent="0" algn="ctr" rtl="0">
              <a:spcBef>
                <a:spcPts val="0"/>
              </a:spcBef>
              <a:spcAft>
                <a:spcPts val="0"/>
              </a:spcAft>
              <a:buNone/>
              <a:defRPr sz="900" b="1" i="0" u="none" strike="noStrike" cap="none">
                <a:solidFill>
                  <a:schemeClr val="lt1"/>
                </a:solidFill>
                <a:latin typeface="Arial"/>
                <a:ea typeface="Arial"/>
                <a:cs typeface="Arial"/>
                <a:sym typeface="Arial"/>
              </a:defRPr>
            </a:lvl8pPr>
            <a:lvl9pPr marL="0" marR="0" lvl="8" indent="0" algn="ctr" rtl="0">
              <a:spcBef>
                <a:spcPts val="0"/>
              </a:spcBef>
              <a:spcAft>
                <a:spcPts val="0"/>
              </a:spcAft>
              <a:buNone/>
              <a:defRPr sz="9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pic>
        <p:nvPicPr>
          <p:cNvPr id="56" name="Google Shape;56;p13" descr="Johns Hopkins Krieger School of Arts and Sciences logo"/>
          <p:cNvPicPr preferRelativeResize="0"/>
          <p:nvPr/>
        </p:nvPicPr>
        <p:blipFill rotWithShape="1">
          <a:blip r:embed="rId8">
            <a:alphaModFix/>
          </a:blip>
          <a:srcRect/>
          <a:stretch/>
        </p:blipFill>
        <p:spPr>
          <a:xfrm>
            <a:off x="10716" y="4513660"/>
            <a:ext cx="1654969" cy="750094"/>
          </a:xfrm>
          <a:prstGeom prst="rect">
            <a:avLst/>
          </a:prstGeom>
          <a:noFill/>
          <a:ln>
            <a:noFill/>
          </a:ln>
        </p:spPr>
      </p:pic>
      <p:grpSp>
        <p:nvGrpSpPr>
          <p:cNvPr id="57" name="Google Shape;57;p13"/>
          <p:cNvGrpSpPr/>
          <p:nvPr/>
        </p:nvGrpSpPr>
        <p:grpSpPr>
          <a:xfrm rot="5400000">
            <a:off x="188394" y="440255"/>
            <a:ext cx="946685" cy="66174"/>
            <a:chOff x="2" y="0"/>
            <a:chExt cx="2157713" cy="92597"/>
          </a:xfrm>
        </p:grpSpPr>
        <p:sp>
          <p:nvSpPr>
            <p:cNvPr id="58" name="Google Shape;58;p13"/>
            <p:cNvSpPr/>
            <p:nvPr/>
          </p:nvSpPr>
          <p:spPr>
            <a:xfrm>
              <a:off x="838200" y="0"/>
              <a:ext cx="1319514" cy="92597"/>
            </a:xfrm>
            <a:prstGeom prst="rect">
              <a:avLst/>
            </a:prstGeom>
            <a:gradFill>
              <a:gsLst>
                <a:gs pos="0">
                  <a:srgbClr val="0070C0">
                    <a:alpha val="58823"/>
                  </a:srgbClr>
                </a:gs>
                <a:gs pos="100000">
                  <a:schemeClr val="lt1"/>
                </a:gs>
              </a:gsLst>
              <a:lin ang="21593999"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9" name="Google Shape;59;p13"/>
            <p:cNvSpPr/>
            <p:nvPr/>
          </p:nvSpPr>
          <p:spPr>
            <a:xfrm rot="5400000" flipH="1">
              <a:off x="372803" y="-372801"/>
              <a:ext cx="92597" cy="838200"/>
            </a:xfrm>
            <a:prstGeom prst="rect">
              <a:avLst/>
            </a:prstGeom>
            <a:gradFill>
              <a:gsLst>
                <a:gs pos="0">
                  <a:srgbClr val="0070C0">
                    <a:alpha val="58823"/>
                  </a:srgbClr>
                </a:gs>
                <a:gs pos="100000">
                  <a:schemeClr val="lt1"/>
                </a:gs>
              </a:gsLst>
              <a:lin ang="21593999"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grpSp>
        <p:nvGrpSpPr>
          <p:cNvPr id="60" name="Google Shape;60;p13"/>
          <p:cNvGrpSpPr/>
          <p:nvPr/>
        </p:nvGrpSpPr>
        <p:grpSpPr>
          <a:xfrm>
            <a:off x="9249966" y="14288"/>
            <a:ext cx="2489596" cy="5129213"/>
            <a:chOff x="-3496237" y="37539"/>
            <a:chExt cx="3319773" cy="7264906"/>
          </a:xfrm>
        </p:grpSpPr>
        <p:sp>
          <p:nvSpPr>
            <p:cNvPr id="61" name="Google Shape;61;p13"/>
            <p:cNvSpPr/>
            <p:nvPr/>
          </p:nvSpPr>
          <p:spPr>
            <a:xfrm>
              <a:off x="-3496237" y="37539"/>
              <a:ext cx="3319773" cy="7264906"/>
            </a:xfrm>
            <a:prstGeom prst="rect">
              <a:avLst/>
            </a:prstGeom>
            <a:solidFill>
              <a:schemeClr val="lt1"/>
            </a:solidFill>
            <a:ln w="28575"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2" name="Google Shape;62;p13" descr="Warning"/>
            <p:cNvPicPr preferRelativeResize="0"/>
            <p:nvPr/>
          </p:nvPicPr>
          <p:blipFill rotWithShape="1">
            <a:blip r:embed="rId9">
              <a:alphaModFix/>
            </a:blip>
            <a:srcRect/>
            <a:stretch/>
          </p:blipFill>
          <p:spPr>
            <a:xfrm>
              <a:off x="-2049890" y="66117"/>
              <a:ext cx="325468" cy="325465"/>
            </a:xfrm>
            <a:prstGeom prst="rect">
              <a:avLst/>
            </a:prstGeom>
            <a:noFill/>
            <a:ln>
              <a:noFill/>
            </a:ln>
          </p:spPr>
        </p:pic>
      </p:grpSp>
      <p:sp>
        <p:nvSpPr>
          <p:cNvPr id="63" name="Google Shape;63;p13"/>
          <p:cNvSpPr txBox="1"/>
          <p:nvPr/>
        </p:nvSpPr>
        <p:spPr>
          <a:xfrm>
            <a:off x="9414272" y="245195"/>
            <a:ext cx="2160984" cy="442044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b="1" i="0" u="none" strike="noStrike" cap="none">
                <a:solidFill>
                  <a:srgbClr val="002D72"/>
                </a:solidFill>
                <a:latin typeface="Arial"/>
                <a:ea typeface="Arial"/>
                <a:cs typeface="Arial"/>
                <a:sym typeface="Arial"/>
              </a:rPr>
              <a:t>Frequently Asked Questions</a:t>
            </a:r>
            <a:endParaRPr sz="1100"/>
          </a:p>
          <a:p>
            <a:pPr marL="0" marR="0" lvl="0" indent="0" algn="l" rtl="0">
              <a:spcBef>
                <a:spcPts val="0"/>
              </a:spcBef>
              <a:spcAft>
                <a:spcPts val="0"/>
              </a:spcAft>
              <a:buNone/>
            </a:pPr>
            <a:r>
              <a:rPr lang="en" sz="600" b="1" i="0" u="sng" strike="noStrike" cap="none">
                <a:solidFill>
                  <a:srgbClr val="002D72"/>
                </a:solidFill>
                <a:latin typeface="Arial"/>
                <a:ea typeface="Arial"/>
                <a:cs typeface="Arial"/>
                <a:sym typeface="Arial"/>
              </a:rPr>
              <a:t>How much text should I use in my PowerPoint?</a:t>
            </a:r>
            <a:r>
              <a:rPr lang="en" sz="600" b="1" i="0" u="none" strike="noStrike" cap="none">
                <a:solidFill>
                  <a:srgbClr val="002D72"/>
                </a:solidFill>
                <a:latin typeface="Arial"/>
                <a:ea typeface="Arial"/>
                <a:cs typeface="Arial"/>
                <a:sym typeface="Arial"/>
              </a:rPr>
              <a:t> </a:t>
            </a:r>
            <a:br>
              <a:rPr lang="en" sz="600" b="0" i="0" u="none" strike="noStrike" cap="none">
                <a:solidFill>
                  <a:srgbClr val="002D72"/>
                </a:solidFill>
                <a:latin typeface="Calibri"/>
                <a:ea typeface="Calibri"/>
                <a:cs typeface="Calibri"/>
                <a:sym typeface="Calibri"/>
              </a:rPr>
            </a:br>
            <a:r>
              <a:rPr lang="en" sz="600" b="0" i="0" u="none" strike="noStrike" cap="none">
                <a:solidFill>
                  <a:srgbClr val="002D72"/>
                </a:solidFill>
                <a:latin typeface="Calibri"/>
                <a:ea typeface="Calibri"/>
                <a:cs typeface="Calibri"/>
                <a:sym typeface="Calibri"/>
              </a:rPr>
              <a:t>The AAP Multimedia Team suggests that text be limited to the confined boxes provided. Too much text on the slide at any one time may lead to cogitative overload for the learners. Students may struggle to simultaneously listen to the presentation, take notes, and do text-heavy presentations.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 </a:t>
            </a:r>
            <a:br>
              <a:rPr lang="en" sz="600" b="0" i="0" u="none" strike="noStrike" cap="none">
                <a:solidFill>
                  <a:srgbClr val="002D72"/>
                </a:solidFill>
                <a:latin typeface="Calibri"/>
                <a:ea typeface="Calibri"/>
                <a:cs typeface="Calibri"/>
                <a:sym typeface="Calibri"/>
              </a:rPr>
            </a:br>
            <a:r>
              <a:rPr lang="en" sz="600" b="1" i="0" u="sng" strike="noStrike" cap="none">
                <a:solidFill>
                  <a:srgbClr val="002D72"/>
                </a:solidFill>
                <a:latin typeface="Arial"/>
                <a:ea typeface="Arial"/>
                <a:cs typeface="Arial"/>
                <a:sym typeface="Arial"/>
              </a:rPr>
              <a:t>What size should my font be?</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Main Title: 36-42 point in template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Author: 20-25 point in template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Headers: 36-40 point in template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Paragraph Text: 18-24 point in template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Call-out Text: Bold 24 point in template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 </a:t>
            </a:r>
            <a:br>
              <a:rPr lang="en" sz="600" b="0" i="0" u="none" strike="noStrike" cap="none">
                <a:solidFill>
                  <a:srgbClr val="002D72"/>
                </a:solidFill>
                <a:latin typeface="Calibri"/>
                <a:ea typeface="Calibri"/>
                <a:cs typeface="Calibri"/>
                <a:sym typeface="Calibri"/>
              </a:rPr>
            </a:br>
            <a:r>
              <a:rPr lang="en" sz="600" b="1" i="0" u="sng" strike="noStrike" cap="none">
                <a:solidFill>
                  <a:srgbClr val="002D72"/>
                </a:solidFill>
                <a:latin typeface="Arial"/>
                <a:ea typeface="Arial"/>
                <a:cs typeface="Arial"/>
                <a:sym typeface="Arial"/>
              </a:rPr>
              <a:t>How do I insert text?</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Arial"/>
                <a:ea typeface="Arial"/>
                <a:cs typeface="Arial"/>
                <a:sym typeface="Arial"/>
              </a:rPr>
              <a:t>Copy the content from your original document. On the PowerPoint template use your mouse to click and/or highlight the area where you would like to insert your content. Once the appropriate text area is highlighted, paste or type your desired content. </a:t>
            </a:r>
            <a:br>
              <a:rPr lang="en" sz="600" b="0" i="0" u="none" strike="noStrike" cap="none">
                <a:solidFill>
                  <a:srgbClr val="002D72"/>
                </a:solidFill>
                <a:latin typeface="Arial"/>
                <a:ea typeface="Arial"/>
                <a:cs typeface="Arial"/>
                <a:sym typeface="Arial"/>
              </a:rPr>
            </a:b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1" i="0" u="sng" strike="noStrike" cap="none">
                <a:solidFill>
                  <a:srgbClr val="002D72"/>
                </a:solidFill>
                <a:latin typeface="Arial"/>
                <a:ea typeface="Arial"/>
                <a:cs typeface="Arial"/>
                <a:sym typeface="Arial"/>
              </a:rPr>
              <a:t>How do I insert Images/Charts/Graphics?</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Click on insert or desired icon in the box holder, and then choose an image, chart, video, etc. Access</a:t>
            </a:r>
            <a:r>
              <a:rPr lang="en" sz="600" b="0" i="0" u="none" strike="noStrike" cap="none">
                <a:solidFill>
                  <a:srgbClr val="002D72"/>
                </a:solidFill>
                <a:latin typeface="Arial"/>
                <a:ea typeface="Arial"/>
                <a:cs typeface="Arial"/>
                <a:sym typeface="Arial"/>
              </a:rPr>
              <a:t> the file window is on your screen, select the file you want to place.  </a:t>
            </a:r>
            <a:br>
              <a:rPr lang="en" sz="600" b="0" i="0" u="none" strike="noStrike" cap="none">
                <a:solidFill>
                  <a:srgbClr val="002D72"/>
                </a:solidFill>
                <a:latin typeface="Arial"/>
                <a:ea typeface="Arial"/>
                <a:cs typeface="Arial"/>
                <a:sym typeface="Arial"/>
              </a:rPr>
            </a:br>
            <a:r>
              <a:rPr lang="en" sz="600" b="1" i="0" u="none" strike="noStrike" cap="none">
                <a:solidFill>
                  <a:srgbClr val="002D72"/>
                </a:solidFill>
                <a:latin typeface="Arial"/>
                <a:ea typeface="Arial"/>
                <a:cs typeface="Arial"/>
                <a:sym typeface="Arial"/>
              </a:rPr>
              <a:t> </a:t>
            </a:r>
            <a:br>
              <a:rPr lang="en" sz="600" b="1" i="0" u="none" strike="noStrike" cap="none">
                <a:solidFill>
                  <a:srgbClr val="002D72"/>
                </a:solidFill>
                <a:latin typeface="Arial"/>
                <a:ea typeface="Arial"/>
                <a:cs typeface="Arial"/>
                <a:sym typeface="Arial"/>
              </a:rPr>
            </a:br>
            <a:r>
              <a:rPr lang="en" sz="600" b="1" i="0" u="sng" strike="noStrike" cap="none">
                <a:solidFill>
                  <a:srgbClr val="002D72"/>
                </a:solidFill>
                <a:latin typeface="Arial"/>
                <a:ea typeface="Arial"/>
                <a:cs typeface="Arial"/>
                <a:sym typeface="Arial"/>
              </a:rPr>
              <a:t>How can I change background images?</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Click the “View tab” -&gt; “Slide Master”. Select your desired slide from the navigation pane. Once your slide has been selected, click and drag the gradient shape down (if one is present). Then, change the image via the mouse right click</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 --&gt;Change Image. Return the gradient to the original position once the image has been changed.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 </a:t>
            </a:r>
            <a:endParaRPr sz="1100"/>
          </a:p>
          <a:p>
            <a:pPr marL="0" marR="0" lvl="0" indent="0" algn="l" rtl="0">
              <a:spcBef>
                <a:spcPts val="0"/>
              </a:spcBef>
              <a:spcAft>
                <a:spcPts val="0"/>
              </a:spcAft>
              <a:buNone/>
            </a:pPr>
            <a:r>
              <a:rPr lang="en" sz="600" b="1" i="0" u="sng" strike="noStrike" cap="none">
                <a:solidFill>
                  <a:srgbClr val="002D72"/>
                </a:solidFill>
                <a:latin typeface="Arial"/>
                <a:ea typeface="Arial"/>
                <a:cs typeface="Arial"/>
                <a:sym typeface="Arial"/>
              </a:rPr>
              <a:t>How can I add “alt text” to my graphics?</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1" i="0" u="none" strike="noStrike" cap="none">
                <a:solidFill>
                  <a:srgbClr val="002D72"/>
                </a:solidFill>
                <a:latin typeface="Arial"/>
                <a:ea typeface="Arial"/>
                <a:cs typeface="Arial"/>
                <a:sym typeface="Arial"/>
              </a:rPr>
              <a:t> </a:t>
            </a:r>
            <a:r>
              <a:rPr lang="en" sz="600" b="1" i="0" u="sng" strike="noStrike" cap="none">
                <a:solidFill>
                  <a:srgbClr val="002D72"/>
                </a:solidFill>
                <a:latin typeface="Arial"/>
                <a:ea typeface="Arial"/>
                <a:cs typeface="Arial"/>
                <a:sym typeface="Arial"/>
              </a:rPr>
              <a:t>On stage:</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Edit the alt text via the mouse right click ----&gt; “Edit Alt text…” </a:t>
            </a:r>
            <a:endParaRPr sz="1100"/>
          </a:p>
          <a:p>
            <a:pPr marL="0" marR="0" lvl="0" indent="0" algn="l" rtl="0">
              <a:spcBef>
                <a:spcPts val="0"/>
              </a:spcBef>
              <a:spcAft>
                <a:spcPts val="0"/>
              </a:spcAft>
              <a:buNone/>
            </a:pPr>
            <a:r>
              <a:rPr lang="en" sz="600" b="1" i="0" u="none" strike="noStrike" cap="none">
                <a:solidFill>
                  <a:srgbClr val="002D72"/>
                </a:solidFill>
                <a:latin typeface="Arial"/>
                <a:ea typeface="Arial"/>
                <a:cs typeface="Arial"/>
                <a:sym typeface="Arial"/>
              </a:rPr>
              <a:t> </a:t>
            </a:r>
            <a:r>
              <a:rPr lang="en" sz="600" b="1" i="0" u="sng" strike="noStrike" cap="none">
                <a:solidFill>
                  <a:srgbClr val="002D72"/>
                </a:solidFill>
                <a:latin typeface="Arial"/>
                <a:ea typeface="Arial"/>
                <a:cs typeface="Arial"/>
                <a:sym typeface="Arial"/>
              </a:rPr>
              <a:t>On master:</a:t>
            </a:r>
            <a:r>
              <a:rPr lang="en" sz="600" b="1" i="0" u="none" strike="noStrike" cap="none">
                <a:solidFill>
                  <a:srgbClr val="002D72"/>
                </a:solidFill>
                <a:latin typeface="Arial"/>
                <a:ea typeface="Arial"/>
                <a:cs typeface="Arial"/>
                <a:sym typeface="Arial"/>
              </a:rPr>
              <a:t>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Click the “View” tab -&gt; “Slide Master”. Select your desired slide from the navigation pane. Once your slide has been selected, click and drag the gradient shape down (if one is present). Then, edit the alt text via the mouse right click ----&gt; “Edit Alt text…” Return the gradient to the original position once the image has been changed. </a:t>
            </a:r>
            <a:endParaRPr sz="1100"/>
          </a:p>
          <a:p>
            <a:pPr marL="0" marR="0" lvl="0" indent="0" algn="l" rtl="0">
              <a:spcBef>
                <a:spcPts val="0"/>
              </a:spcBef>
              <a:spcAft>
                <a:spcPts val="0"/>
              </a:spcAft>
              <a:buNone/>
            </a:pPr>
            <a:r>
              <a:rPr lang="en" sz="600" b="0" i="0" u="none" strike="noStrike" cap="none">
                <a:solidFill>
                  <a:srgbClr val="002D72"/>
                </a:solidFill>
                <a:latin typeface="Calibri"/>
                <a:ea typeface="Calibri"/>
                <a:cs typeface="Calibri"/>
                <a:sym typeface="Calibri"/>
              </a:rPr>
              <a:t> </a:t>
            </a:r>
            <a:endParaRPr sz="1100"/>
          </a:p>
          <a:p>
            <a:pPr marL="0" marR="0" lvl="0" indent="0" algn="ctr" rtl="0">
              <a:spcBef>
                <a:spcPts val="0"/>
              </a:spcBef>
              <a:spcAft>
                <a:spcPts val="0"/>
              </a:spcAft>
              <a:buNone/>
            </a:pPr>
            <a:endParaRPr sz="600" b="0" i="0" u="none" strike="noStrike" cap="none">
              <a:solidFill>
                <a:srgbClr val="002D72"/>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 id="2147483666" r:id="rId2"/>
    <p:sldLayoutId id="2147483667" r:id="rId3"/>
    <p:sldLayoutId id="2147483668" r:id="rId4"/>
    <p:sldLayoutId id="2147483669" r:id="rId5"/>
    <p:sldLayoutId id="2147483672"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sldNum" idx="12"/>
          </p:nvPr>
        </p:nvSpPr>
        <p:spPr>
          <a:xfrm>
            <a:off x="7929563" y="4767263"/>
            <a:ext cx="1214438" cy="273844"/>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1</a:t>
            </a:fld>
            <a:endParaRPr/>
          </a:p>
        </p:txBody>
      </p:sp>
      <p:sp>
        <p:nvSpPr>
          <p:cNvPr id="177" name="Google Shape;177;p26"/>
          <p:cNvSpPr txBox="1">
            <a:spLocks noGrp="1"/>
          </p:cNvSpPr>
          <p:nvPr>
            <p:ph type="title"/>
          </p:nvPr>
        </p:nvSpPr>
        <p:spPr>
          <a:xfrm>
            <a:off x="132218" y="785679"/>
            <a:ext cx="3447562" cy="844292"/>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None/>
            </a:pPr>
            <a:r>
              <a:rPr lang="en" sz="3200" dirty="0">
                <a:solidFill>
                  <a:srgbClr val="171616"/>
                </a:solidFill>
                <a:latin typeface="Helvetica Neue"/>
                <a:ea typeface="Helvetica Neue"/>
                <a:cs typeface="Helvetica Neue"/>
                <a:sym typeface="Helvetica Neue"/>
              </a:rPr>
              <a:t>A Brief Introduction to Neutrino Oscillations</a:t>
            </a:r>
            <a:endParaRPr sz="3200" b="0" dirty="0">
              <a:solidFill>
                <a:srgbClr val="171616"/>
              </a:solidFill>
              <a:latin typeface="Helvetica Neue"/>
              <a:ea typeface="Helvetica Neue"/>
              <a:cs typeface="Helvetica Neue"/>
              <a:sym typeface="Helvetica Neue"/>
            </a:endParaRPr>
          </a:p>
        </p:txBody>
      </p:sp>
      <p:sp>
        <p:nvSpPr>
          <p:cNvPr id="178" name="Google Shape;178;p26"/>
          <p:cNvSpPr txBox="1"/>
          <p:nvPr/>
        </p:nvSpPr>
        <p:spPr>
          <a:xfrm>
            <a:off x="-1068899" y="2187481"/>
            <a:ext cx="5849796" cy="528416"/>
          </a:xfrm>
          <a:prstGeom prst="rect">
            <a:avLst/>
          </a:prstGeom>
          <a:noFill/>
          <a:ln>
            <a:noFill/>
          </a:ln>
        </p:spPr>
        <p:txBody>
          <a:bodyPr spcFirstLastPara="1" wrap="square" lIns="68575" tIns="34275" rIns="68575" bIns="34275" anchor="t" anchorCtr="0">
            <a:noAutofit/>
          </a:bodyPr>
          <a:lstStyle/>
          <a:p>
            <a:pPr marL="0" marR="0" lvl="0" indent="0" algn="ctr" rtl="0">
              <a:lnSpc>
                <a:spcPct val="120000"/>
              </a:lnSpc>
              <a:spcBef>
                <a:spcPts val="0"/>
              </a:spcBef>
              <a:spcAft>
                <a:spcPts val="0"/>
              </a:spcAft>
              <a:buClr>
                <a:srgbClr val="002D72"/>
              </a:buClr>
              <a:buSzPts val="1800"/>
              <a:buFont typeface="Noto Sans Symbols"/>
              <a:buNone/>
            </a:pPr>
            <a:r>
              <a:rPr lang="en-US" sz="1800" b="0" i="0" u="none" strike="noStrike" cap="none" dirty="0">
                <a:solidFill>
                  <a:srgbClr val="171616"/>
                </a:solidFill>
                <a:latin typeface="Helvetica Neue"/>
                <a:ea typeface="Helvetica Neue"/>
                <a:cs typeface="Helvetica Neue"/>
                <a:sym typeface="Helvetica Neue"/>
              </a:rPr>
              <a:t>Diego Venegas-Vargas</a:t>
            </a:r>
          </a:p>
          <a:p>
            <a:pPr marL="0" marR="0" lvl="0" indent="0" algn="ctr" rtl="0">
              <a:lnSpc>
                <a:spcPct val="120000"/>
              </a:lnSpc>
              <a:spcBef>
                <a:spcPts val="0"/>
              </a:spcBef>
              <a:spcAft>
                <a:spcPts val="0"/>
              </a:spcAft>
              <a:buClr>
                <a:srgbClr val="002D72"/>
              </a:buClr>
              <a:buSzPts val="1800"/>
              <a:buFont typeface="Noto Sans Symbols"/>
              <a:buNone/>
            </a:pPr>
            <a:r>
              <a:rPr lang="en-US" sz="1800" dirty="0">
                <a:solidFill>
                  <a:srgbClr val="171616"/>
                </a:solidFill>
                <a:latin typeface="Helvetica Neue"/>
                <a:ea typeface="Helvetica Neue"/>
                <a:cs typeface="Helvetica Neue"/>
                <a:sym typeface="Helvetica Neue"/>
              </a:rPr>
              <a:t>Neutrino Mini-Workshop</a:t>
            </a:r>
            <a:endParaRPr lang="en-US" sz="1800" b="0" i="0" u="none" strike="noStrike" cap="none" dirty="0">
              <a:solidFill>
                <a:srgbClr val="171616"/>
              </a:solidFill>
              <a:latin typeface="Helvetica Neue"/>
              <a:ea typeface="Helvetica Neue"/>
              <a:cs typeface="Helvetica Neue"/>
              <a:sym typeface="Helvetica Neue"/>
            </a:endParaRPr>
          </a:p>
          <a:p>
            <a:pPr marL="0" marR="0" lvl="0" indent="0" algn="ctr" rtl="0">
              <a:lnSpc>
                <a:spcPct val="120000"/>
              </a:lnSpc>
              <a:spcBef>
                <a:spcPts val="800"/>
              </a:spcBef>
              <a:spcAft>
                <a:spcPts val="0"/>
              </a:spcAft>
              <a:buClr>
                <a:srgbClr val="002D72"/>
              </a:buClr>
              <a:buSzPts val="1800"/>
              <a:buFont typeface="Noto Sans Symbols"/>
              <a:buNone/>
            </a:pPr>
            <a:r>
              <a:rPr lang="en" sz="1800" b="0" i="0" u="none" strike="noStrike" cap="none" dirty="0">
                <a:solidFill>
                  <a:srgbClr val="171616"/>
                </a:solidFill>
                <a:latin typeface="Helvetica Neue"/>
                <a:ea typeface="Helvetica Neue"/>
                <a:cs typeface="Helvetica Neue"/>
                <a:sym typeface="Helvetica Neue"/>
              </a:rPr>
              <a:t>07/21/2026</a:t>
            </a:r>
            <a:endParaRPr sz="1100" dirty="0"/>
          </a:p>
        </p:txBody>
      </p:sp>
      <p:sp>
        <p:nvSpPr>
          <p:cNvPr id="179" name="Google Shape;179;p26"/>
          <p:cNvSpPr txBox="1"/>
          <p:nvPr/>
        </p:nvSpPr>
        <p:spPr>
          <a:xfrm>
            <a:off x="7929563" y="4804133"/>
            <a:ext cx="1214438" cy="273844"/>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fld id="{00000000-1234-1234-1234-123412341234}" type="slidenum">
              <a:rPr lang="en" sz="900" b="0" i="0" u="none" strike="noStrike" cap="none">
                <a:solidFill>
                  <a:schemeClr val="lt1"/>
                </a:solidFill>
                <a:latin typeface="Helvetica Neue"/>
                <a:ea typeface="Helvetica Neue"/>
                <a:cs typeface="Helvetica Neue"/>
                <a:sym typeface="Helvetica Neue"/>
              </a:rPr>
              <a:t>1</a:t>
            </a:fld>
            <a:endParaRPr sz="900" b="0" i="0" u="none" strike="noStrike" cap="none">
              <a:solidFill>
                <a:schemeClr val="lt1"/>
              </a:solidFill>
              <a:latin typeface="Helvetica Neue"/>
              <a:ea typeface="Helvetica Neue"/>
              <a:cs typeface="Helvetica Neue"/>
              <a:sym typeface="Helvetica Neue"/>
            </a:endParaRPr>
          </a:p>
        </p:txBody>
      </p:sp>
      <p:pic>
        <p:nvPicPr>
          <p:cNvPr id="3" name="Picture 2" descr="How heavy is a neutrino? | symmetry magazine">
            <a:extLst>
              <a:ext uri="{FF2B5EF4-FFF2-40B4-BE49-F238E27FC236}">
                <a16:creationId xmlns:a16="http://schemas.microsoft.com/office/drawing/2014/main" id="{7A1AB603-AC1E-99CC-249E-18ABE64A1CF3}"/>
              </a:ext>
            </a:extLst>
          </p:cNvPr>
          <p:cNvPicPr>
            <a:picLocks noChangeAspect="1"/>
          </p:cNvPicPr>
          <p:nvPr/>
        </p:nvPicPr>
        <p:blipFill>
          <a:blip r:embed="rId3"/>
          <a:stretch>
            <a:fillRect/>
          </a:stretch>
        </p:blipFill>
        <p:spPr>
          <a:xfrm>
            <a:off x="3381616" y="9727"/>
            <a:ext cx="5758363" cy="46498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E3CD47-F7C1-304A-BA23-F517DC2D3449}"/>
              </a:ext>
            </a:extLst>
          </p:cNvPr>
          <p:cNvPicPr>
            <a:picLocks noChangeAspect="1"/>
          </p:cNvPicPr>
          <p:nvPr/>
        </p:nvPicPr>
        <p:blipFill>
          <a:blip r:embed="rId2">
            <a:clrChange>
              <a:clrFrom>
                <a:srgbClr val="EADFA7"/>
              </a:clrFrom>
              <a:clrTo>
                <a:srgbClr val="EADFA7">
                  <a:alpha val="0"/>
                </a:srgbClr>
              </a:clrTo>
            </a:clrChange>
          </a:blip>
          <a:stretch>
            <a:fillRect/>
          </a:stretch>
        </p:blipFill>
        <p:spPr>
          <a:xfrm>
            <a:off x="744156" y="0"/>
            <a:ext cx="5610458" cy="3136338"/>
          </a:xfrm>
          <a:prstGeom prst="rect">
            <a:avLst/>
          </a:prstGeom>
        </p:spPr>
      </p:pic>
      <p:pic>
        <p:nvPicPr>
          <p:cNvPr id="7" name="Picture 6">
            <a:extLst>
              <a:ext uri="{FF2B5EF4-FFF2-40B4-BE49-F238E27FC236}">
                <a16:creationId xmlns:a16="http://schemas.microsoft.com/office/drawing/2014/main" id="{E0E04575-29B4-8B4D-B8B8-A26DAF13D046}"/>
              </a:ext>
            </a:extLst>
          </p:cNvPr>
          <p:cNvPicPr>
            <a:picLocks noChangeAspect="1"/>
          </p:cNvPicPr>
          <p:nvPr/>
        </p:nvPicPr>
        <p:blipFill>
          <a:blip r:embed="rId3">
            <a:clrChange>
              <a:clrFrom>
                <a:srgbClr val="EADFA7"/>
              </a:clrFrom>
              <a:clrTo>
                <a:srgbClr val="EADFA7">
                  <a:alpha val="0"/>
                </a:srgbClr>
              </a:clrTo>
            </a:clrChange>
          </a:blip>
          <a:stretch>
            <a:fillRect/>
          </a:stretch>
        </p:blipFill>
        <p:spPr>
          <a:xfrm>
            <a:off x="744156" y="3359968"/>
            <a:ext cx="7132742" cy="1544993"/>
          </a:xfrm>
          <a:prstGeom prst="rect">
            <a:avLst/>
          </a:prstGeom>
        </p:spPr>
      </p:pic>
    </p:spTree>
    <p:extLst>
      <p:ext uri="{BB962C8B-B14F-4D97-AF65-F5344CB8AC3E}">
        <p14:creationId xmlns:p14="http://schemas.microsoft.com/office/powerpoint/2010/main" val="353376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A4EECF-FBD8-1345-B8DB-3147B0CC9FDF}"/>
              </a:ext>
            </a:extLst>
          </p:cNvPr>
          <p:cNvPicPr>
            <a:picLocks noChangeAspect="1"/>
          </p:cNvPicPr>
          <p:nvPr/>
        </p:nvPicPr>
        <p:blipFill>
          <a:blip r:embed="rId2">
            <a:clrChange>
              <a:clrFrom>
                <a:srgbClr val="EADFA7"/>
              </a:clrFrom>
              <a:clrTo>
                <a:srgbClr val="EADFA7">
                  <a:alpha val="0"/>
                </a:srgbClr>
              </a:clrTo>
            </a:clrChange>
          </a:blip>
          <a:stretch>
            <a:fillRect/>
          </a:stretch>
        </p:blipFill>
        <p:spPr>
          <a:xfrm>
            <a:off x="169095" y="73841"/>
            <a:ext cx="7388767" cy="2410360"/>
          </a:xfrm>
          <a:prstGeom prst="rect">
            <a:avLst/>
          </a:prstGeom>
        </p:spPr>
      </p:pic>
      <p:pic>
        <p:nvPicPr>
          <p:cNvPr id="5" name="Picture 4">
            <a:extLst>
              <a:ext uri="{FF2B5EF4-FFF2-40B4-BE49-F238E27FC236}">
                <a16:creationId xmlns:a16="http://schemas.microsoft.com/office/drawing/2014/main" id="{45E1B878-19C7-BE41-8698-00A57DC6D50B}"/>
              </a:ext>
            </a:extLst>
          </p:cNvPr>
          <p:cNvPicPr>
            <a:picLocks noChangeAspect="1"/>
          </p:cNvPicPr>
          <p:nvPr/>
        </p:nvPicPr>
        <p:blipFill>
          <a:blip r:embed="rId3">
            <a:clrChange>
              <a:clrFrom>
                <a:srgbClr val="EADFA7"/>
              </a:clrFrom>
              <a:clrTo>
                <a:srgbClr val="EADFA7">
                  <a:alpha val="0"/>
                </a:srgbClr>
              </a:clrTo>
            </a:clrChange>
          </a:blip>
          <a:stretch>
            <a:fillRect/>
          </a:stretch>
        </p:blipFill>
        <p:spPr>
          <a:xfrm>
            <a:off x="868828" y="2483913"/>
            <a:ext cx="6248400" cy="2019300"/>
          </a:xfrm>
          <a:prstGeom prst="rect">
            <a:avLst/>
          </a:prstGeom>
        </p:spPr>
      </p:pic>
    </p:spTree>
    <p:extLst>
      <p:ext uri="{BB962C8B-B14F-4D97-AF65-F5344CB8AC3E}">
        <p14:creationId xmlns:p14="http://schemas.microsoft.com/office/powerpoint/2010/main" val="1699829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25EB0-CFDB-1D83-D3AE-6B9EB787133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3049D33-EB52-3092-E4C7-D2C530D70755}"/>
              </a:ext>
            </a:extLst>
          </p:cNvPr>
          <p:cNvSpPr txBox="1">
            <a:spLocks/>
          </p:cNvSpPr>
          <p:nvPr/>
        </p:nvSpPr>
        <p:spPr bwMode="auto">
          <a:xfrm>
            <a:off x="879638" y="102393"/>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Neutrino Oscillations: 3-neutrino picture</a:t>
            </a:r>
          </a:p>
        </p:txBody>
      </p:sp>
      <p:pic>
        <p:nvPicPr>
          <p:cNvPr id="9" name="Picture 8">
            <a:extLst>
              <a:ext uri="{FF2B5EF4-FFF2-40B4-BE49-F238E27FC236}">
                <a16:creationId xmlns:a16="http://schemas.microsoft.com/office/drawing/2014/main" id="{4036B6A3-C0A9-52E3-A273-9F6C5C1E3367}"/>
              </a:ext>
            </a:extLst>
          </p:cNvPr>
          <p:cNvPicPr>
            <a:picLocks noChangeAspect="1"/>
          </p:cNvPicPr>
          <p:nvPr/>
        </p:nvPicPr>
        <p:blipFill>
          <a:blip r:embed="rId2"/>
          <a:stretch>
            <a:fillRect/>
          </a:stretch>
        </p:blipFill>
        <p:spPr>
          <a:xfrm>
            <a:off x="407715" y="728629"/>
            <a:ext cx="4634200" cy="1328843"/>
          </a:xfrm>
          <a:prstGeom prst="rect">
            <a:avLst/>
          </a:prstGeom>
        </p:spPr>
      </p:pic>
      <p:pic>
        <p:nvPicPr>
          <p:cNvPr id="3" name="Picture 2">
            <a:extLst>
              <a:ext uri="{FF2B5EF4-FFF2-40B4-BE49-F238E27FC236}">
                <a16:creationId xmlns:a16="http://schemas.microsoft.com/office/drawing/2014/main" id="{6E1DF14D-9E5F-1F4C-DAAE-46DC4413A7AC}"/>
              </a:ext>
            </a:extLst>
          </p:cNvPr>
          <p:cNvPicPr>
            <a:picLocks noChangeAspect="1"/>
          </p:cNvPicPr>
          <p:nvPr/>
        </p:nvPicPr>
        <p:blipFill>
          <a:blip r:embed="rId3"/>
          <a:stretch>
            <a:fillRect/>
          </a:stretch>
        </p:blipFill>
        <p:spPr>
          <a:xfrm>
            <a:off x="87552" y="2167510"/>
            <a:ext cx="5744615" cy="2083477"/>
          </a:xfrm>
          <a:prstGeom prst="rect">
            <a:avLst/>
          </a:prstGeom>
        </p:spPr>
      </p:pic>
      <p:pic>
        <p:nvPicPr>
          <p:cNvPr id="4" name="Picture 3" descr="A group of black text&#10;&#10;Description automatically generated with medium confidence">
            <a:extLst>
              <a:ext uri="{FF2B5EF4-FFF2-40B4-BE49-F238E27FC236}">
                <a16:creationId xmlns:a16="http://schemas.microsoft.com/office/drawing/2014/main" id="{D68BB5E2-D693-217A-5375-B9D475219045}"/>
              </a:ext>
            </a:extLst>
          </p:cNvPr>
          <p:cNvPicPr>
            <a:picLocks noChangeAspect="1"/>
          </p:cNvPicPr>
          <p:nvPr/>
        </p:nvPicPr>
        <p:blipFill>
          <a:blip r:embed="rId4"/>
          <a:stretch>
            <a:fillRect/>
          </a:stretch>
        </p:blipFill>
        <p:spPr>
          <a:xfrm>
            <a:off x="5144571" y="613565"/>
            <a:ext cx="3916216" cy="1273055"/>
          </a:xfrm>
          <a:prstGeom prst="rect">
            <a:avLst/>
          </a:prstGeom>
          <a:ln>
            <a:solidFill>
              <a:srgbClr val="C00000"/>
            </a:solidFill>
          </a:ln>
        </p:spPr>
      </p:pic>
      <p:pic>
        <p:nvPicPr>
          <p:cNvPr id="5" name="Picture 4" descr="A table of mathematical equations&#10;&#10;Description automatically generated">
            <a:extLst>
              <a:ext uri="{FF2B5EF4-FFF2-40B4-BE49-F238E27FC236}">
                <a16:creationId xmlns:a16="http://schemas.microsoft.com/office/drawing/2014/main" id="{12B51A3B-6E56-998D-4FFE-F7034F739012}"/>
              </a:ext>
            </a:extLst>
          </p:cNvPr>
          <p:cNvPicPr>
            <a:picLocks noChangeAspect="1"/>
          </p:cNvPicPr>
          <p:nvPr/>
        </p:nvPicPr>
        <p:blipFill>
          <a:blip r:embed="rId5"/>
          <a:stretch>
            <a:fillRect/>
          </a:stretch>
        </p:blipFill>
        <p:spPr>
          <a:xfrm>
            <a:off x="6064005" y="1940393"/>
            <a:ext cx="2529965" cy="2702614"/>
          </a:xfrm>
          <a:prstGeom prst="rect">
            <a:avLst/>
          </a:prstGeom>
        </p:spPr>
      </p:pic>
      <p:sp>
        <p:nvSpPr>
          <p:cNvPr id="6" name="TextBox 5">
            <a:extLst>
              <a:ext uri="{FF2B5EF4-FFF2-40B4-BE49-F238E27FC236}">
                <a16:creationId xmlns:a16="http://schemas.microsoft.com/office/drawing/2014/main" id="{9FEC3DDF-03D0-2654-7541-78DFA686A8CE}"/>
              </a:ext>
            </a:extLst>
          </p:cNvPr>
          <p:cNvSpPr txBox="1"/>
          <p:nvPr/>
        </p:nvSpPr>
        <p:spPr>
          <a:xfrm>
            <a:off x="7266563" y="332675"/>
            <a:ext cx="1877437" cy="307777"/>
          </a:xfrm>
          <a:prstGeom prst="rect">
            <a:avLst/>
          </a:prstGeom>
          <a:noFill/>
        </p:spPr>
        <p:txBody>
          <a:bodyPr wrap="none" rtlCol="0">
            <a:spAutoFit/>
          </a:bodyPr>
          <a:lstStyle/>
          <a:p>
            <a:r>
              <a:rPr lang="en-US" dirty="0"/>
              <a:t>Oscillation probability</a:t>
            </a:r>
          </a:p>
        </p:txBody>
      </p:sp>
    </p:spTree>
    <p:extLst>
      <p:ext uri="{BB962C8B-B14F-4D97-AF65-F5344CB8AC3E}">
        <p14:creationId xmlns:p14="http://schemas.microsoft.com/office/powerpoint/2010/main" val="1779458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09053-BDE1-617F-E4F7-E62637C30F1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ABD8350-EE14-76F4-455D-973833589DFD}"/>
              </a:ext>
            </a:extLst>
          </p:cNvPr>
          <p:cNvSpPr txBox="1">
            <a:spLocks/>
          </p:cNvSpPr>
          <p:nvPr/>
        </p:nvSpPr>
        <p:spPr bwMode="auto">
          <a:xfrm>
            <a:off x="879638" y="102393"/>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Anatomy of a Neutrino Oscillation Experiment</a:t>
            </a:r>
          </a:p>
        </p:txBody>
      </p:sp>
      <p:pic>
        <p:nvPicPr>
          <p:cNvPr id="8" name="Picture 7">
            <a:extLst>
              <a:ext uri="{FF2B5EF4-FFF2-40B4-BE49-F238E27FC236}">
                <a16:creationId xmlns:a16="http://schemas.microsoft.com/office/drawing/2014/main" id="{4DAC7086-B6C9-F72A-ACFC-76154F7F9EF2}"/>
              </a:ext>
            </a:extLst>
          </p:cNvPr>
          <p:cNvPicPr>
            <a:picLocks noChangeAspect="1"/>
          </p:cNvPicPr>
          <p:nvPr/>
        </p:nvPicPr>
        <p:blipFill>
          <a:blip r:embed="rId2"/>
          <a:stretch>
            <a:fillRect/>
          </a:stretch>
        </p:blipFill>
        <p:spPr>
          <a:xfrm>
            <a:off x="963038" y="561886"/>
            <a:ext cx="7383294" cy="4019728"/>
          </a:xfrm>
          <a:prstGeom prst="rect">
            <a:avLst/>
          </a:prstGeom>
        </p:spPr>
      </p:pic>
    </p:spTree>
    <p:extLst>
      <p:ext uri="{BB962C8B-B14F-4D97-AF65-F5344CB8AC3E}">
        <p14:creationId xmlns:p14="http://schemas.microsoft.com/office/powerpoint/2010/main" val="3701694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8733D-DE2F-3D56-5F93-99CB4F8E0C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F54241-EBCB-2778-8941-161A35F6BB16}"/>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8D410C4D-E839-BB5A-7896-252399CF167B}"/>
              </a:ext>
            </a:extLst>
          </p:cNvPr>
          <p:cNvSpPr txBox="1">
            <a:spLocks/>
          </p:cNvSpPr>
          <p:nvPr/>
        </p:nvSpPr>
        <p:spPr bwMode="auto">
          <a:xfrm>
            <a:off x="723332" y="33415"/>
            <a:ext cx="6288911" cy="403444"/>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400" b="1" dirty="0">
                <a:solidFill>
                  <a:srgbClr val="000000"/>
                </a:solidFill>
                <a:latin typeface="Helvetica" pitchFamily="2" charset="0"/>
              </a:rPr>
              <a:t>Neutrino oscillations with reactors</a:t>
            </a:r>
            <a:endParaRPr lang="en-US" sz="2400" dirty="0">
              <a:solidFill>
                <a:srgbClr val="000000"/>
              </a:solidFill>
              <a:latin typeface="Helvetica" pitchFamily="2" charset="0"/>
            </a:endParaRPr>
          </a:p>
        </p:txBody>
      </p:sp>
      <p:pic>
        <p:nvPicPr>
          <p:cNvPr id="11" name="Picture 2">
            <a:extLst>
              <a:ext uri="{FF2B5EF4-FFF2-40B4-BE49-F238E27FC236}">
                <a16:creationId xmlns:a16="http://schemas.microsoft.com/office/drawing/2014/main" id="{5383B875-47BD-A002-286E-3B93AA0EC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332" y="361408"/>
            <a:ext cx="5122982" cy="28770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F67A534-8E47-6134-EEFB-BB2C8D6CC400}"/>
              </a:ext>
            </a:extLst>
          </p:cNvPr>
          <p:cNvSpPr txBox="1"/>
          <p:nvPr/>
        </p:nvSpPr>
        <p:spPr>
          <a:xfrm>
            <a:off x="1864192" y="4782092"/>
            <a:ext cx="2707808" cy="276999"/>
          </a:xfrm>
          <a:prstGeom prst="rect">
            <a:avLst/>
          </a:prstGeom>
          <a:noFill/>
        </p:spPr>
        <p:txBody>
          <a:bodyPr wrap="square">
            <a:spAutoFit/>
          </a:bodyPr>
          <a:lstStyle/>
          <a:p>
            <a:r>
              <a:rPr lang="en-US" sz="600" dirty="0">
                <a:solidFill>
                  <a:srgbClr val="00B0F0"/>
                </a:solidFill>
                <a:latin typeface="Helvetica" pitchFamily="2" charset="0"/>
              </a:rPr>
              <a:t>Link J M 2017 Scattering neutrinos caught in the act Science 357 1098–1099 URL https://</a:t>
            </a:r>
            <a:r>
              <a:rPr lang="en-US" sz="600" dirty="0" err="1">
                <a:solidFill>
                  <a:srgbClr val="00B0F0"/>
                </a:solidFill>
                <a:latin typeface="Helvetica" pitchFamily="2" charset="0"/>
              </a:rPr>
              <a:t>www.science.org</a:t>
            </a:r>
            <a:r>
              <a:rPr lang="en-US" sz="600" dirty="0">
                <a:solidFill>
                  <a:srgbClr val="00B0F0"/>
                </a:solidFill>
                <a:latin typeface="Helvetica" pitchFamily="2" charset="0"/>
              </a:rPr>
              <a:t>/</a:t>
            </a:r>
            <a:r>
              <a:rPr lang="en-US" sz="600" dirty="0" err="1">
                <a:solidFill>
                  <a:srgbClr val="00B0F0"/>
                </a:solidFill>
                <a:latin typeface="Helvetica" pitchFamily="2" charset="0"/>
              </a:rPr>
              <a:t>doi</a:t>
            </a:r>
            <a:r>
              <a:rPr lang="en-US" sz="600" dirty="0">
                <a:solidFill>
                  <a:srgbClr val="00B0F0"/>
                </a:solidFill>
                <a:latin typeface="Helvetica" pitchFamily="2" charset="0"/>
              </a:rPr>
              <a:t>/abs/10.1126/science.aao4050</a:t>
            </a:r>
          </a:p>
        </p:txBody>
      </p:sp>
      <p:pic>
        <p:nvPicPr>
          <p:cNvPr id="17" name="Picture 16" descr="A diagram of a atom&#10;&#10;Description automatically generated">
            <a:extLst>
              <a:ext uri="{FF2B5EF4-FFF2-40B4-BE49-F238E27FC236}">
                <a16:creationId xmlns:a16="http://schemas.microsoft.com/office/drawing/2014/main" id="{B12685AE-4003-2472-17BF-001FB8B681FD}"/>
              </a:ext>
            </a:extLst>
          </p:cNvPr>
          <p:cNvPicPr>
            <a:picLocks noChangeAspect="1"/>
          </p:cNvPicPr>
          <p:nvPr/>
        </p:nvPicPr>
        <p:blipFill>
          <a:blip r:embed="rId4"/>
          <a:stretch>
            <a:fillRect/>
          </a:stretch>
        </p:blipFill>
        <p:spPr>
          <a:xfrm>
            <a:off x="2352369" y="3238415"/>
            <a:ext cx="1941917" cy="1332108"/>
          </a:xfrm>
          <a:prstGeom prst="rect">
            <a:avLst/>
          </a:prstGeom>
        </p:spPr>
      </p:pic>
      <p:pic>
        <p:nvPicPr>
          <p:cNvPr id="18" name="Picture 17" descr="A diagram of a molecule&#10;&#10;Description automatically generated">
            <a:extLst>
              <a:ext uri="{FF2B5EF4-FFF2-40B4-BE49-F238E27FC236}">
                <a16:creationId xmlns:a16="http://schemas.microsoft.com/office/drawing/2014/main" id="{52C2B0A8-887C-9789-EB24-41BBFBE00BDB}"/>
              </a:ext>
            </a:extLst>
          </p:cNvPr>
          <p:cNvPicPr>
            <a:picLocks noChangeAspect="1"/>
          </p:cNvPicPr>
          <p:nvPr/>
        </p:nvPicPr>
        <p:blipFill>
          <a:blip r:embed="rId5"/>
          <a:stretch>
            <a:fillRect/>
          </a:stretch>
        </p:blipFill>
        <p:spPr>
          <a:xfrm>
            <a:off x="371747" y="3238415"/>
            <a:ext cx="1941918" cy="1195065"/>
          </a:xfrm>
          <a:prstGeom prst="rect">
            <a:avLst/>
          </a:prstGeom>
        </p:spPr>
      </p:pic>
      <p:pic>
        <p:nvPicPr>
          <p:cNvPr id="19" name="Picture 18" descr="A diagram of a molecule&#10;&#10;Description automatically generated">
            <a:extLst>
              <a:ext uri="{FF2B5EF4-FFF2-40B4-BE49-F238E27FC236}">
                <a16:creationId xmlns:a16="http://schemas.microsoft.com/office/drawing/2014/main" id="{6D56869D-B38B-539B-1AF4-54FF3BA59A88}"/>
              </a:ext>
            </a:extLst>
          </p:cNvPr>
          <p:cNvPicPr>
            <a:picLocks noChangeAspect="1"/>
          </p:cNvPicPr>
          <p:nvPr/>
        </p:nvPicPr>
        <p:blipFill>
          <a:blip r:embed="rId6"/>
          <a:stretch>
            <a:fillRect/>
          </a:stretch>
        </p:blipFill>
        <p:spPr>
          <a:xfrm>
            <a:off x="4332990" y="3238415"/>
            <a:ext cx="1670113" cy="1293531"/>
          </a:xfrm>
          <a:prstGeom prst="rect">
            <a:avLst/>
          </a:prstGeom>
        </p:spPr>
      </p:pic>
      <p:sp>
        <p:nvSpPr>
          <p:cNvPr id="21" name="TextBox 20">
            <a:extLst>
              <a:ext uri="{FF2B5EF4-FFF2-40B4-BE49-F238E27FC236}">
                <a16:creationId xmlns:a16="http://schemas.microsoft.com/office/drawing/2014/main" id="{FCFCB030-B4CA-C115-C3A9-0402CD4896FD}"/>
              </a:ext>
            </a:extLst>
          </p:cNvPr>
          <p:cNvSpPr txBox="1"/>
          <p:nvPr/>
        </p:nvSpPr>
        <p:spPr>
          <a:xfrm>
            <a:off x="6003103" y="947634"/>
            <a:ext cx="3049819" cy="2377574"/>
          </a:xfrm>
          <a:prstGeom prst="rect">
            <a:avLst/>
          </a:prstGeom>
          <a:noFill/>
        </p:spPr>
        <p:txBody>
          <a:bodyPr wrap="square" rtlCol="0">
            <a:spAutoFit/>
          </a:bodyPr>
          <a:lstStyle/>
          <a:p>
            <a:pPr marL="214313" indent="-214313">
              <a:buFont typeface="Arial" panose="020B0604020202020204" pitchFamily="34" charset="0"/>
              <a:buChar char="•"/>
            </a:pPr>
            <a:r>
              <a:rPr lang="en-US" sz="1350" dirty="0">
                <a:latin typeface="Helvetica" pitchFamily="2" charset="0"/>
              </a:rPr>
              <a:t>Nuclear reactors are the most intense terrestrial sources of neutrinos </a:t>
            </a:r>
          </a:p>
          <a:p>
            <a:pPr marL="214313" indent="-214313">
              <a:buFont typeface="Arial" panose="020B0604020202020204" pitchFamily="34" charset="0"/>
              <a:buChar char="•"/>
            </a:pPr>
            <a:r>
              <a:rPr lang="en-US" sz="1350" dirty="0">
                <a:latin typeface="Helvetica" pitchFamily="2" charset="0"/>
              </a:rPr>
              <a:t>They produce an immense flux of antineutrinos in the MeV range.</a:t>
            </a:r>
          </a:p>
          <a:p>
            <a:pPr marL="214313" indent="-214313">
              <a:buFont typeface="Arial" panose="020B0604020202020204" pitchFamily="34" charset="0"/>
              <a:buChar char="•"/>
            </a:pPr>
            <a:r>
              <a:rPr lang="en-US" sz="1350" dirty="0">
                <a:latin typeface="Helvetica" pitchFamily="2" charset="0"/>
              </a:rPr>
              <a:t>Flavor pure, only electron antineutrinos are produced</a:t>
            </a:r>
          </a:p>
          <a:p>
            <a:pPr marL="214313" indent="-214313">
              <a:buFont typeface="Arial" panose="020B0604020202020204" pitchFamily="34" charset="0"/>
              <a:buChar char="•"/>
            </a:pPr>
            <a:r>
              <a:rPr lang="en-US" sz="1350" dirty="0">
                <a:latin typeface="Helvetica" pitchFamily="2" charset="0"/>
              </a:rPr>
              <a:t>Allow for proximity to the source, and it is usually paid by others</a:t>
            </a:r>
          </a:p>
          <a:p>
            <a:pPr marL="214313" indent="-214313">
              <a:buFont typeface="Arial" panose="020B0604020202020204" pitchFamily="34" charset="0"/>
              <a:buChar char="•"/>
            </a:pPr>
            <a:endParaRPr lang="en-US" sz="1350" dirty="0">
              <a:latin typeface="Helvetica" pitchFamily="2" charset="0"/>
            </a:endParaRPr>
          </a:p>
          <a:p>
            <a:pPr marL="214313" indent="-214313">
              <a:buFont typeface="Arial" panose="020B0604020202020204" pitchFamily="34" charset="0"/>
              <a:buChar char="•"/>
            </a:pPr>
            <a:endParaRPr lang="en-US" sz="1350" dirty="0">
              <a:latin typeface="Helvetica" pitchFamily="2" charset="0"/>
            </a:endParaRPr>
          </a:p>
        </p:txBody>
      </p:sp>
    </p:spTree>
    <p:extLst>
      <p:ext uri="{BB962C8B-B14F-4D97-AF65-F5344CB8AC3E}">
        <p14:creationId xmlns:p14="http://schemas.microsoft.com/office/powerpoint/2010/main" val="4219562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48769-0296-A5AB-8441-977C6E767B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94F9B9-D66E-631A-2B83-C95C80DB5D99}"/>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F6D182A9-E8D7-4C96-8004-1EEFB359454A}"/>
              </a:ext>
            </a:extLst>
          </p:cNvPr>
          <p:cNvSpPr txBox="1">
            <a:spLocks/>
          </p:cNvSpPr>
          <p:nvPr/>
        </p:nvSpPr>
        <p:spPr bwMode="auto">
          <a:xfrm>
            <a:off x="723332" y="33415"/>
            <a:ext cx="6288911" cy="403444"/>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400" b="1" dirty="0">
                <a:solidFill>
                  <a:srgbClr val="000000"/>
                </a:solidFill>
                <a:latin typeface="Helvetica" pitchFamily="2" charset="0"/>
              </a:rPr>
              <a:t>Neutrino oscillations with reactors</a:t>
            </a:r>
            <a:endParaRPr lang="en-US" sz="2400" dirty="0">
              <a:solidFill>
                <a:srgbClr val="000000"/>
              </a:solidFill>
              <a:latin typeface="Helvetica" pitchFamily="2" charset="0"/>
            </a:endParaRPr>
          </a:p>
        </p:txBody>
      </p:sp>
      <p:sp>
        <p:nvSpPr>
          <p:cNvPr id="14" name="TextBox 13">
            <a:extLst>
              <a:ext uri="{FF2B5EF4-FFF2-40B4-BE49-F238E27FC236}">
                <a16:creationId xmlns:a16="http://schemas.microsoft.com/office/drawing/2014/main" id="{4CC55FDC-CCDA-FFF9-BE7B-A116A54D3326}"/>
              </a:ext>
            </a:extLst>
          </p:cNvPr>
          <p:cNvSpPr txBox="1"/>
          <p:nvPr/>
        </p:nvSpPr>
        <p:spPr>
          <a:xfrm>
            <a:off x="77683" y="3917926"/>
            <a:ext cx="4580877" cy="507831"/>
          </a:xfrm>
          <a:prstGeom prst="rect">
            <a:avLst/>
          </a:prstGeom>
          <a:noFill/>
        </p:spPr>
        <p:txBody>
          <a:bodyPr wrap="square">
            <a:spAutoFit/>
          </a:bodyPr>
          <a:lstStyle/>
          <a:p>
            <a:pPr marL="214313" indent="-214313">
              <a:buFont typeface="Arial" panose="020B0604020202020204" pitchFamily="34" charset="0"/>
              <a:buChar char="•"/>
            </a:pPr>
            <a:r>
              <a:rPr lang="en-US" sz="1350" dirty="0">
                <a:solidFill>
                  <a:srgbClr val="000000"/>
                </a:solidFill>
                <a:latin typeface="Helvetica" pitchFamily="2" charset="0"/>
              </a:rPr>
              <a:t>Only disappearance channel available at current distances for MeV neutrinos</a:t>
            </a:r>
          </a:p>
        </p:txBody>
      </p:sp>
      <p:pic>
        <p:nvPicPr>
          <p:cNvPr id="5" name="Picture 4" descr="A graph of a distance&#10;&#10;Description automatically generated with medium confidence">
            <a:extLst>
              <a:ext uri="{FF2B5EF4-FFF2-40B4-BE49-F238E27FC236}">
                <a16:creationId xmlns:a16="http://schemas.microsoft.com/office/drawing/2014/main" id="{8386FA04-9817-9FAB-6948-3DE65B451511}"/>
              </a:ext>
            </a:extLst>
          </p:cNvPr>
          <p:cNvPicPr>
            <a:picLocks noChangeAspect="1"/>
          </p:cNvPicPr>
          <p:nvPr/>
        </p:nvPicPr>
        <p:blipFill>
          <a:blip r:embed="rId3"/>
          <a:stretch>
            <a:fillRect/>
          </a:stretch>
        </p:blipFill>
        <p:spPr>
          <a:xfrm>
            <a:off x="0" y="847617"/>
            <a:ext cx="4988257" cy="2375361"/>
          </a:xfrm>
          <a:prstGeom prst="rect">
            <a:avLst/>
          </a:prstGeom>
        </p:spPr>
      </p:pic>
      <p:sp>
        <p:nvSpPr>
          <p:cNvPr id="7" name="TextBox 6">
            <a:extLst>
              <a:ext uri="{FF2B5EF4-FFF2-40B4-BE49-F238E27FC236}">
                <a16:creationId xmlns:a16="http://schemas.microsoft.com/office/drawing/2014/main" id="{48630CE3-9017-3920-DB9E-7474BBF096B0}"/>
              </a:ext>
            </a:extLst>
          </p:cNvPr>
          <p:cNvSpPr txBox="1"/>
          <p:nvPr/>
        </p:nvSpPr>
        <p:spPr>
          <a:xfrm>
            <a:off x="723332" y="483113"/>
            <a:ext cx="3848668" cy="523220"/>
          </a:xfrm>
          <a:prstGeom prst="rect">
            <a:avLst/>
          </a:prstGeom>
          <a:noFill/>
        </p:spPr>
        <p:txBody>
          <a:bodyPr wrap="square">
            <a:spAutoFit/>
          </a:bodyPr>
          <a:lstStyle/>
          <a:p>
            <a:pPr algn="ctr"/>
            <a:r>
              <a:rPr lang="en-US" sz="1400" dirty="0">
                <a:solidFill>
                  <a:srgbClr val="000000"/>
                </a:solidFill>
                <a:latin typeface="Helvetica" pitchFamily="2" charset="0"/>
              </a:rPr>
              <a:t>Expected flavor composition of the Rx flux as</a:t>
            </a:r>
          </a:p>
          <a:p>
            <a:pPr algn="ctr"/>
            <a:r>
              <a:rPr lang="en-US" sz="1400" dirty="0">
                <a:solidFill>
                  <a:srgbClr val="000000"/>
                </a:solidFill>
                <a:latin typeface="Helvetica" pitchFamily="2" charset="0"/>
              </a:rPr>
              <a:t>a function of L for 4 MeV neutrinos.</a:t>
            </a:r>
          </a:p>
        </p:txBody>
      </p:sp>
      <p:pic>
        <p:nvPicPr>
          <p:cNvPr id="16" name="Picture 15">
            <a:extLst>
              <a:ext uri="{FF2B5EF4-FFF2-40B4-BE49-F238E27FC236}">
                <a16:creationId xmlns:a16="http://schemas.microsoft.com/office/drawing/2014/main" id="{A8009114-ABA9-97B1-CA3A-F205A98CF8C7}"/>
              </a:ext>
            </a:extLst>
          </p:cNvPr>
          <p:cNvPicPr>
            <a:picLocks noChangeAspect="1"/>
          </p:cNvPicPr>
          <p:nvPr/>
        </p:nvPicPr>
        <p:blipFill>
          <a:blip r:embed="rId4"/>
          <a:stretch>
            <a:fillRect/>
          </a:stretch>
        </p:blipFill>
        <p:spPr>
          <a:xfrm>
            <a:off x="77683" y="3356569"/>
            <a:ext cx="4910574" cy="500766"/>
          </a:xfrm>
          <a:prstGeom prst="rect">
            <a:avLst/>
          </a:prstGeom>
          <a:ln>
            <a:solidFill>
              <a:schemeClr val="accent3"/>
            </a:solidFill>
          </a:ln>
        </p:spPr>
      </p:pic>
      <p:pic>
        <p:nvPicPr>
          <p:cNvPr id="20" name="Picture 19" descr="A graph of a line graph&#10;&#10;Description automatically generated with medium confidence">
            <a:extLst>
              <a:ext uri="{FF2B5EF4-FFF2-40B4-BE49-F238E27FC236}">
                <a16:creationId xmlns:a16="http://schemas.microsoft.com/office/drawing/2014/main" id="{AB119C59-4F7D-F53C-6E81-17E7B28A4242}"/>
              </a:ext>
            </a:extLst>
          </p:cNvPr>
          <p:cNvPicPr>
            <a:picLocks noChangeAspect="1"/>
          </p:cNvPicPr>
          <p:nvPr/>
        </p:nvPicPr>
        <p:blipFill>
          <a:blip r:embed="rId5"/>
          <a:stretch>
            <a:fillRect/>
          </a:stretch>
        </p:blipFill>
        <p:spPr>
          <a:xfrm>
            <a:off x="5253444" y="581590"/>
            <a:ext cx="3890556" cy="3170855"/>
          </a:xfrm>
          <a:prstGeom prst="rect">
            <a:avLst/>
          </a:prstGeom>
        </p:spPr>
      </p:pic>
      <p:sp>
        <p:nvSpPr>
          <p:cNvPr id="22" name="TextBox 21">
            <a:extLst>
              <a:ext uri="{FF2B5EF4-FFF2-40B4-BE49-F238E27FC236}">
                <a16:creationId xmlns:a16="http://schemas.microsoft.com/office/drawing/2014/main" id="{DB06011A-627D-AAB5-9A93-185E310D4762}"/>
              </a:ext>
            </a:extLst>
          </p:cNvPr>
          <p:cNvSpPr txBox="1"/>
          <p:nvPr/>
        </p:nvSpPr>
        <p:spPr>
          <a:xfrm>
            <a:off x="5436580" y="368728"/>
            <a:ext cx="3848668" cy="307777"/>
          </a:xfrm>
          <a:prstGeom prst="rect">
            <a:avLst/>
          </a:prstGeom>
          <a:noFill/>
        </p:spPr>
        <p:txBody>
          <a:bodyPr wrap="square">
            <a:spAutoFit/>
          </a:bodyPr>
          <a:lstStyle/>
          <a:p>
            <a:pPr algn="ctr"/>
            <a:r>
              <a:rPr lang="en-US" sz="1400" dirty="0">
                <a:solidFill>
                  <a:srgbClr val="000000"/>
                </a:solidFill>
                <a:latin typeface="Helvetica" pitchFamily="2" charset="0"/>
              </a:rPr>
              <a:t>Expected spectrum for JUNO (L = 53 km)</a:t>
            </a:r>
          </a:p>
        </p:txBody>
      </p:sp>
    </p:spTree>
    <p:extLst>
      <p:ext uri="{BB962C8B-B14F-4D97-AF65-F5344CB8AC3E}">
        <p14:creationId xmlns:p14="http://schemas.microsoft.com/office/powerpoint/2010/main" val="1015417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72FD9-407C-B367-08F1-12FE0C41B6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BE200F-7C2B-EEF0-392F-15C9ED3D9316}"/>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D6C7E992-8D5C-A6AA-E011-7874B3204A49}"/>
              </a:ext>
            </a:extLst>
          </p:cNvPr>
          <p:cNvSpPr txBox="1">
            <a:spLocks/>
          </p:cNvSpPr>
          <p:nvPr/>
        </p:nvSpPr>
        <p:spPr bwMode="auto">
          <a:xfrm>
            <a:off x="723332" y="280658"/>
            <a:ext cx="6514047" cy="846963"/>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Neutrino oscillations with accelerators</a:t>
            </a:r>
            <a:endParaRPr lang="en-US" sz="2800" dirty="0">
              <a:solidFill>
                <a:srgbClr val="000000"/>
              </a:solidFill>
              <a:latin typeface="Helvetica" pitchFamily="2" charset="0"/>
            </a:endParaRPr>
          </a:p>
        </p:txBody>
      </p:sp>
      <p:pic>
        <p:nvPicPr>
          <p:cNvPr id="4" name="Picture 3">
            <a:extLst>
              <a:ext uri="{FF2B5EF4-FFF2-40B4-BE49-F238E27FC236}">
                <a16:creationId xmlns:a16="http://schemas.microsoft.com/office/drawing/2014/main" id="{9B1B6529-3119-5617-D456-8ABE2EC06B24}"/>
              </a:ext>
            </a:extLst>
          </p:cNvPr>
          <p:cNvPicPr>
            <a:picLocks noChangeAspect="1"/>
          </p:cNvPicPr>
          <p:nvPr/>
        </p:nvPicPr>
        <p:blipFill>
          <a:blip r:embed="rId3"/>
          <a:stretch>
            <a:fillRect/>
          </a:stretch>
        </p:blipFill>
        <p:spPr>
          <a:xfrm>
            <a:off x="0" y="1135046"/>
            <a:ext cx="6731540" cy="3492381"/>
          </a:xfrm>
          <a:prstGeom prst="rect">
            <a:avLst/>
          </a:prstGeom>
        </p:spPr>
      </p:pic>
      <p:sp>
        <p:nvSpPr>
          <p:cNvPr id="10" name="Rectangle 9">
            <a:extLst>
              <a:ext uri="{FF2B5EF4-FFF2-40B4-BE49-F238E27FC236}">
                <a16:creationId xmlns:a16="http://schemas.microsoft.com/office/drawing/2014/main" id="{60D126F9-9A78-ABD4-FF28-51331282FC8F}"/>
              </a:ext>
            </a:extLst>
          </p:cNvPr>
          <p:cNvSpPr/>
          <p:nvPr/>
        </p:nvSpPr>
        <p:spPr>
          <a:xfrm>
            <a:off x="0" y="1135046"/>
            <a:ext cx="252919" cy="603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02575DE-18C9-4515-C15D-3297613B513B}"/>
              </a:ext>
            </a:extLst>
          </p:cNvPr>
          <p:cNvPicPr>
            <a:picLocks noChangeAspect="1"/>
          </p:cNvPicPr>
          <p:nvPr/>
        </p:nvPicPr>
        <p:blipFill>
          <a:blip r:embed="rId4"/>
          <a:stretch>
            <a:fillRect/>
          </a:stretch>
        </p:blipFill>
        <p:spPr>
          <a:xfrm>
            <a:off x="6944160" y="158003"/>
            <a:ext cx="2133184" cy="1655311"/>
          </a:xfrm>
          <a:prstGeom prst="rect">
            <a:avLst/>
          </a:prstGeom>
        </p:spPr>
      </p:pic>
      <p:pic>
        <p:nvPicPr>
          <p:cNvPr id="15" name="Picture 14">
            <a:extLst>
              <a:ext uri="{FF2B5EF4-FFF2-40B4-BE49-F238E27FC236}">
                <a16:creationId xmlns:a16="http://schemas.microsoft.com/office/drawing/2014/main" id="{2D7B90B7-5352-81C1-65EE-E52D47D95A11}"/>
              </a:ext>
            </a:extLst>
          </p:cNvPr>
          <p:cNvPicPr>
            <a:picLocks noChangeAspect="1"/>
          </p:cNvPicPr>
          <p:nvPr/>
        </p:nvPicPr>
        <p:blipFill>
          <a:blip r:embed="rId5"/>
          <a:stretch>
            <a:fillRect/>
          </a:stretch>
        </p:blipFill>
        <p:spPr>
          <a:xfrm>
            <a:off x="7324426" y="1890254"/>
            <a:ext cx="1419074" cy="1480289"/>
          </a:xfrm>
          <a:prstGeom prst="rect">
            <a:avLst/>
          </a:prstGeom>
        </p:spPr>
      </p:pic>
      <p:pic>
        <p:nvPicPr>
          <p:cNvPr id="18" name="Picture 17">
            <a:extLst>
              <a:ext uri="{FF2B5EF4-FFF2-40B4-BE49-F238E27FC236}">
                <a16:creationId xmlns:a16="http://schemas.microsoft.com/office/drawing/2014/main" id="{3E2193C8-F8C1-7665-479C-A00A75356986}"/>
              </a:ext>
            </a:extLst>
          </p:cNvPr>
          <p:cNvPicPr>
            <a:picLocks noChangeAspect="1"/>
          </p:cNvPicPr>
          <p:nvPr/>
        </p:nvPicPr>
        <p:blipFill>
          <a:blip r:embed="rId6"/>
          <a:stretch>
            <a:fillRect/>
          </a:stretch>
        </p:blipFill>
        <p:spPr>
          <a:xfrm>
            <a:off x="6923926" y="3606645"/>
            <a:ext cx="2220074" cy="963074"/>
          </a:xfrm>
          <a:prstGeom prst="rect">
            <a:avLst/>
          </a:prstGeom>
        </p:spPr>
      </p:pic>
    </p:spTree>
    <p:extLst>
      <p:ext uri="{BB962C8B-B14F-4D97-AF65-F5344CB8AC3E}">
        <p14:creationId xmlns:p14="http://schemas.microsoft.com/office/powerpoint/2010/main" val="2048292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033C-7085-A033-2B3D-4B417055C7B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58F972-8A14-5765-7723-EFE89AAB872C}"/>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1BC08A02-DCC9-4784-59B5-C53D1E1F4132}"/>
              </a:ext>
            </a:extLst>
          </p:cNvPr>
          <p:cNvSpPr txBox="1">
            <a:spLocks/>
          </p:cNvSpPr>
          <p:nvPr/>
        </p:nvSpPr>
        <p:spPr bwMode="auto">
          <a:xfrm>
            <a:off x="723332" y="280658"/>
            <a:ext cx="6514047" cy="457048"/>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Neutrinos in </a:t>
            </a:r>
            <a:r>
              <a:rPr lang="en-US" sz="2800" b="1" dirty="0" err="1">
                <a:solidFill>
                  <a:srgbClr val="000000"/>
                </a:solidFill>
                <a:latin typeface="Helvetica" pitchFamily="2" charset="0"/>
              </a:rPr>
              <a:t>NOvA</a:t>
            </a:r>
            <a:r>
              <a:rPr lang="en-US" sz="2800" b="1" dirty="0">
                <a:solidFill>
                  <a:srgbClr val="000000"/>
                </a:solidFill>
                <a:latin typeface="Helvetica" pitchFamily="2" charset="0"/>
              </a:rPr>
              <a:t>: </a:t>
            </a:r>
            <a:endParaRPr lang="en-US" sz="2800" dirty="0">
              <a:solidFill>
                <a:srgbClr val="000000"/>
              </a:solidFill>
              <a:latin typeface="Helvetica" pitchFamily="2" charset="0"/>
            </a:endParaRPr>
          </a:p>
        </p:txBody>
      </p:sp>
      <p:sp>
        <p:nvSpPr>
          <p:cNvPr id="10" name="Rectangle 9">
            <a:extLst>
              <a:ext uri="{FF2B5EF4-FFF2-40B4-BE49-F238E27FC236}">
                <a16:creationId xmlns:a16="http://schemas.microsoft.com/office/drawing/2014/main" id="{4E9A67A5-D69A-B079-05FD-7F9B501CB761}"/>
              </a:ext>
            </a:extLst>
          </p:cNvPr>
          <p:cNvSpPr/>
          <p:nvPr/>
        </p:nvSpPr>
        <p:spPr>
          <a:xfrm>
            <a:off x="0" y="1135046"/>
            <a:ext cx="252919" cy="603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E6B0DE1-ADFC-4341-75BC-5420AB3B08D7}"/>
              </a:ext>
            </a:extLst>
          </p:cNvPr>
          <p:cNvPicPr>
            <a:picLocks noChangeAspect="1"/>
          </p:cNvPicPr>
          <p:nvPr/>
        </p:nvPicPr>
        <p:blipFill>
          <a:blip r:embed="rId3"/>
          <a:stretch>
            <a:fillRect/>
          </a:stretch>
        </p:blipFill>
        <p:spPr>
          <a:xfrm>
            <a:off x="252919" y="1068545"/>
            <a:ext cx="5398851" cy="1114980"/>
          </a:xfrm>
          <a:prstGeom prst="rect">
            <a:avLst/>
          </a:prstGeom>
        </p:spPr>
      </p:pic>
      <p:pic>
        <p:nvPicPr>
          <p:cNvPr id="7" name="Picture 6">
            <a:extLst>
              <a:ext uri="{FF2B5EF4-FFF2-40B4-BE49-F238E27FC236}">
                <a16:creationId xmlns:a16="http://schemas.microsoft.com/office/drawing/2014/main" id="{3F517F28-D020-C0BB-6FBD-B94A07DEAE55}"/>
              </a:ext>
            </a:extLst>
          </p:cNvPr>
          <p:cNvPicPr>
            <a:picLocks noChangeAspect="1"/>
          </p:cNvPicPr>
          <p:nvPr/>
        </p:nvPicPr>
        <p:blipFill>
          <a:blip r:embed="rId4"/>
          <a:stretch>
            <a:fillRect/>
          </a:stretch>
        </p:blipFill>
        <p:spPr>
          <a:xfrm>
            <a:off x="3496328" y="2424704"/>
            <a:ext cx="4203879" cy="2171825"/>
          </a:xfrm>
          <a:prstGeom prst="rect">
            <a:avLst/>
          </a:prstGeom>
        </p:spPr>
      </p:pic>
      <p:pic>
        <p:nvPicPr>
          <p:cNvPr id="11" name="Picture 10">
            <a:extLst>
              <a:ext uri="{FF2B5EF4-FFF2-40B4-BE49-F238E27FC236}">
                <a16:creationId xmlns:a16="http://schemas.microsoft.com/office/drawing/2014/main" id="{2DB95A85-2E9A-FEA5-2CA0-6E9A2ACA5A08}"/>
              </a:ext>
            </a:extLst>
          </p:cNvPr>
          <p:cNvPicPr>
            <a:picLocks noChangeAspect="1"/>
          </p:cNvPicPr>
          <p:nvPr/>
        </p:nvPicPr>
        <p:blipFill>
          <a:blip r:embed="rId5"/>
          <a:stretch>
            <a:fillRect/>
          </a:stretch>
        </p:blipFill>
        <p:spPr>
          <a:xfrm>
            <a:off x="6623400" y="2494908"/>
            <a:ext cx="1990953" cy="972932"/>
          </a:xfrm>
          <a:prstGeom prst="rect">
            <a:avLst/>
          </a:prstGeom>
        </p:spPr>
      </p:pic>
      <p:pic>
        <p:nvPicPr>
          <p:cNvPr id="14" name="Picture 13">
            <a:extLst>
              <a:ext uri="{FF2B5EF4-FFF2-40B4-BE49-F238E27FC236}">
                <a16:creationId xmlns:a16="http://schemas.microsoft.com/office/drawing/2014/main" id="{6E91DDB2-3621-DE76-43DE-35F04A7DFC96}"/>
              </a:ext>
            </a:extLst>
          </p:cNvPr>
          <p:cNvPicPr>
            <a:picLocks noChangeAspect="1"/>
          </p:cNvPicPr>
          <p:nvPr/>
        </p:nvPicPr>
        <p:blipFill>
          <a:blip r:embed="rId6"/>
          <a:stretch>
            <a:fillRect/>
          </a:stretch>
        </p:blipFill>
        <p:spPr>
          <a:xfrm>
            <a:off x="6623400" y="3526209"/>
            <a:ext cx="1990953" cy="1066512"/>
          </a:xfrm>
          <a:prstGeom prst="rect">
            <a:avLst/>
          </a:prstGeom>
        </p:spPr>
      </p:pic>
      <p:sp>
        <p:nvSpPr>
          <p:cNvPr id="17" name="TextBox 16">
            <a:extLst>
              <a:ext uri="{FF2B5EF4-FFF2-40B4-BE49-F238E27FC236}">
                <a16:creationId xmlns:a16="http://schemas.microsoft.com/office/drawing/2014/main" id="{2CAD3F6C-E463-2149-4D38-5377456B8F40}"/>
              </a:ext>
            </a:extLst>
          </p:cNvPr>
          <p:cNvSpPr txBox="1"/>
          <p:nvPr/>
        </p:nvSpPr>
        <p:spPr>
          <a:xfrm>
            <a:off x="593385" y="2514364"/>
            <a:ext cx="3628419" cy="2308324"/>
          </a:xfrm>
          <a:prstGeom prst="rect">
            <a:avLst/>
          </a:prstGeom>
          <a:noFill/>
        </p:spPr>
        <p:txBody>
          <a:bodyPr wrap="square">
            <a:spAutoFit/>
          </a:bodyPr>
          <a:lstStyle/>
          <a:p>
            <a:r>
              <a:rPr lang="en-US" sz="1600" dirty="0">
                <a:latin typeface="Helvetica" pitchFamily="2" charset="0"/>
              </a:rPr>
              <a:t>Two complementary oscillation channels at the FD:</a:t>
            </a:r>
          </a:p>
          <a:p>
            <a:endParaRPr lang="en-US" sz="1600" dirty="0">
              <a:latin typeface="Helvetica" pitchFamily="2" charset="0"/>
            </a:endParaRPr>
          </a:p>
          <a:p>
            <a:pPr marL="285750" indent="-285750">
              <a:buFont typeface="Arial" panose="020B0604020202020204" pitchFamily="34" charset="0"/>
              <a:buChar char="•"/>
            </a:pPr>
            <a:r>
              <a:rPr lang="en-US" sz="1600" dirty="0">
                <a:latin typeface="Helvetica" pitchFamily="2" charset="0"/>
              </a:rPr>
              <a:t>Muon (anti)neutrino </a:t>
            </a:r>
            <a:r>
              <a:rPr lang="en-US" sz="1600" b="1" dirty="0">
                <a:latin typeface="Helvetica" pitchFamily="2" charset="0"/>
              </a:rPr>
              <a:t>disappearance</a:t>
            </a:r>
          </a:p>
          <a:p>
            <a:endParaRPr lang="en-US" sz="1600" dirty="0">
              <a:latin typeface="Helvetica" pitchFamily="2" charset="0"/>
            </a:endParaRPr>
          </a:p>
          <a:p>
            <a:pPr marL="285750" indent="-285750">
              <a:buFont typeface="Arial" panose="020B0604020202020204" pitchFamily="34" charset="0"/>
              <a:buChar char="•"/>
            </a:pPr>
            <a:r>
              <a:rPr lang="en-US" sz="1600" dirty="0">
                <a:latin typeface="Helvetica" pitchFamily="2" charset="0"/>
              </a:rPr>
              <a:t>Electron (anti)neutrino </a:t>
            </a:r>
            <a:r>
              <a:rPr lang="en-US" sz="1600" b="1" dirty="0">
                <a:latin typeface="Helvetica" pitchFamily="2" charset="0"/>
              </a:rPr>
              <a:t>appearance</a:t>
            </a:r>
          </a:p>
          <a:p>
            <a:endParaRPr lang="en-US" sz="1600" dirty="0">
              <a:latin typeface="Helvetica" pitchFamily="2" charset="0"/>
            </a:endParaRPr>
          </a:p>
        </p:txBody>
      </p:sp>
      <p:pic>
        <p:nvPicPr>
          <p:cNvPr id="4" name="Picture 3">
            <a:extLst>
              <a:ext uri="{FF2B5EF4-FFF2-40B4-BE49-F238E27FC236}">
                <a16:creationId xmlns:a16="http://schemas.microsoft.com/office/drawing/2014/main" id="{2C6A1D34-D038-D844-1E11-5B87A9D15930}"/>
              </a:ext>
            </a:extLst>
          </p:cNvPr>
          <p:cNvPicPr>
            <a:picLocks noChangeAspect="1"/>
          </p:cNvPicPr>
          <p:nvPr/>
        </p:nvPicPr>
        <p:blipFill>
          <a:blip r:embed="rId7"/>
          <a:stretch>
            <a:fillRect/>
          </a:stretch>
        </p:blipFill>
        <p:spPr>
          <a:xfrm>
            <a:off x="5598268" y="978885"/>
            <a:ext cx="3545732" cy="1204640"/>
          </a:xfrm>
          <a:prstGeom prst="rect">
            <a:avLst/>
          </a:prstGeom>
        </p:spPr>
      </p:pic>
    </p:spTree>
    <p:extLst>
      <p:ext uri="{BB962C8B-B14F-4D97-AF65-F5344CB8AC3E}">
        <p14:creationId xmlns:p14="http://schemas.microsoft.com/office/powerpoint/2010/main" val="211184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24872-D906-C62B-DBAD-02D32D35A5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F7051E-D6A8-538F-5819-A091D68E45BA}"/>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566C9777-25DB-3E03-33A2-48EAD5865A1B}"/>
              </a:ext>
            </a:extLst>
          </p:cNvPr>
          <p:cNvSpPr txBox="1">
            <a:spLocks/>
          </p:cNvSpPr>
          <p:nvPr/>
        </p:nvSpPr>
        <p:spPr bwMode="auto">
          <a:xfrm>
            <a:off x="578794" y="173654"/>
            <a:ext cx="8420668" cy="846963"/>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Neutrinos in </a:t>
            </a:r>
            <a:r>
              <a:rPr lang="en-US" sz="2800" b="1" dirty="0" err="1">
                <a:solidFill>
                  <a:srgbClr val="000000"/>
                </a:solidFill>
                <a:latin typeface="Helvetica" pitchFamily="2" charset="0"/>
              </a:rPr>
              <a:t>NOvA</a:t>
            </a:r>
            <a:r>
              <a:rPr lang="en-US" sz="2800" b="1" dirty="0">
                <a:solidFill>
                  <a:srgbClr val="000000"/>
                </a:solidFill>
                <a:latin typeface="Helvetica" pitchFamily="2" charset="0"/>
              </a:rPr>
              <a:t>: </a:t>
            </a:r>
            <a:r>
              <a:rPr lang="en-US" sz="2400" dirty="0">
                <a:solidFill>
                  <a:schemeClr val="tx2">
                    <a:lumMod val="10000"/>
                  </a:schemeClr>
                </a:solidFill>
                <a:latin typeface="Helvetica" pitchFamily="2" charset="0"/>
              </a:rPr>
              <a:t>Muon (anti)neutrino </a:t>
            </a:r>
            <a:r>
              <a:rPr lang="en-US" sz="2400" b="1" dirty="0">
                <a:solidFill>
                  <a:schemeClr val="tx2">
                    <a:lumMod val="10000"/>
                  </a:schemeClr>
                </a:solidFill>
                <a:latin typeface="Helvetica" pitchFamily="2" charset="0"/>
              </a:rPr>
              <a:t>disappearance</a:t>
            </a:r>
          </a:p>
          <a:p>
            <a:endParaRPr lang="en-US" sz="2800" dirty="0">
              <a:solidFill>
                <a:srgbClr val="000000"/>
              </a:solidFill>
              <a:latin typeface="Helvetica" pitchFamily="2" charset="0"/>
            </a:endParaRPr>
          </a:p>
        </p:txBody>
      </p:sp>
      <p:sp>
        <p:nvSpPr>
          <p:cNvPr id="10" name="Rectangle 9">
            <a:extLst>
              <a:ext uri="{FF2B5EF4-FFF2-40B4-BE49-F238E27FC236}">
                <a16:creationId xmlns:a16="http://schemas.microsoft.com/office/drawing/2014/main" id="{69F93C1B-9362-13F2-7410-3CBD02110F72}"/>
              </a:ext>
            </a:extLst>
          </p:cNvPr>
          <p:cNvSpPr/>
          <p:nvPr/>
        </p:nvSpPr>
        <p:spPr>
          <a:xfrm>
            <a:off x="0" y="1135046"/>
            <a:ext cx="252919" cy="603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E767D5-C32E-9A31-DE6C-6B55E05DF25D}"/>
              </a:ext>
            </a:extLst>
          </p:cNvPr>
          <p:cNvPicPr>
            <a:picLocks noChangeAspect="1"/>
          </p:cNvPicPr>
          <p:nvPr/>
        </p:nvPicPr>
        <p:blipFill>
          <a:blip r:embed="rId3"/>
          <a:stretch>
            <a:fillRect/>
          </a:stretch>
        </p:blipFill>
        <p:spPr>
          <a:xfrm>
            <a:off x="252919" y="938718"/>
            <a:ext cx="4913041" cy="2320047"/>
          </a:xfrm>
          <a:prstGeom prst="rect">
            <a:avLst/>
          </a:prstGeom>
        </p:spPr>
      </p:pic>
      <p:pic>
        <p:nvPicPr>
          <p:cNvPr id="12" name="Picture 11">
            <a:extLst>
              <a:ext uri="{FF2B5EF4-FFF2-40B4-BE49-F238E27FC236}">
                <a16:creationId xmlns:a16="http://schemas.microsoft.com/office/drawing/2014/main" id="{F05F9A54-5D8E-E8C5-324B-684678947451}"/>
              </a:ext>
            </a:extLst>
          </p:cNvPr>
          <p:cNvPicPr>
            <a:picLocks noChangeAspect="1"/>
          </p:cNvPicPr>
          <p:nvPr/>
        </p:nvPicPr>
        <p:blipFill>
          <a:blip r:embed="rId4"/>
          <a:stretch>
            <a:fillRect/>
          </a:stretch>
        </p:blipFill>
        <p:spPr>
          <a:xfrm>
            <a:off x="5613400" y="938718"/>
            <a:ext cx="3530600" cy="2959100"/>
          </a:xfrm>
          <a:prstGeom prst="rect">
            <a:avLst/>
          </a:prstGeom>
        </p:spPr>
      </p:pic>
      <p:pic>
        <p:nvPicPr>
          <p:cNvPr id="4" name="Picture 3">
            <a:extLst>
              <a:ext uri="{FF2B5EF4-FFF2-40B4-BE49-F238E27FC236}">
                <a16:creationId xmlns:a16="http://schemas.microsoft.com/office/drawing/2014/main" id="{CA8701AC-DDB5-1960-4A3A-815B3A934495}"/>
              </a:ext>
            </a:extLst>
          </p:cNvPr>
          <p:cNvPicPr>
            <a:picLocks noChangeAspect="1"/>
          </p:cNvPicPr>
          <p:nvPr/>
        </p:nvPicPr>
        <p:blipFill>
          <a:blip r:embed="rId5"/>
          <a:stretch>
            <a:fillRect/>
          </a:stretch>
        </p:blipFill>
        <p:spPr>
          <a:xfrm>
            <a:off x="1042628" y="3350729"/>
            <a:ext cx="3746500" cy="673100"/>
          </a:xfrm>
          <a:prstGeom prst="rect">
            <a:avLst/>
          </a:prstGeom>
        </p:spPr>
      </p:pic>
    </p:spTree>
    <p:extLst>
      <p:ext uri="{BB962C8B-B14F-4D97-AF65-F5344CB8AC3E}">
        <p14:creationId xmlns:p14="http://schemas.microsoft.com/office/powerpoint/2010/main" val="3773174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027B6-E97F-A28E-02D5-754945573C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A26590E-EA30-0171-7341-BED3C26BDF3B}"/>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360D5029-BA1B-66AE-2CC7-7198B1C4637F}"/>
              </a:ext>
            </a:extLst>
          </p:cNvPr>
          <p:cNvSpPr txBox="1">
            <a:spLocks/>
          </p:cNvSpPr>
          <p:nvPr/>
        </p:nvSpPr>
        <p:spPr bwMode="auto">
          <a:xfrm>
            <a:off x="578794" y="173654"/>
            <a:ext cx="8420668" cy="846963"/>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Neutrinos in </a:t>
            </a:r>
            <a:r>
              <a:rPr lang="en-US" sz="2800" b="1" dirty="0" err="1">
                <a:solidFill>
                  <a:srgbClr val="000000"/>
                </a:solidFill>
                <a:latin typeface="Helvetica" pitchFamily="2" charset="0"/>
              </a:rPr>
              <a:t>NOvA</a:t>
            </a:r>
            <a:r>
              <a:rPr lang="en-US" sz="2800" b="1" dirty="0">
                <a:solidFill>
                  <a:srgbClr val="000000"/>
                </a:solidFill>
                <a:latin typeface="Helvetica" pitchFamily="2" charset="0"/>
              </a:rPr>
              <a:t>: </a:t>
            </a:r>
            <a:r>
              <a:rPr lang="en-US" sz="2400" dirty="0">
                <a:solidFill>
                  <a:schemeClr val="tx2">
                    <a:lumMod val="10000"/>
                  </a:schemeClr>
                </a:solidFill>
                <a:latin typeface="Helvetica" pitchFamily="2" charset="0"/>
              </a:rPr>
              <a:t>Electron (anti)neutrino </a:t>
            </a:r>
            <a:r>
              <a:rPr lang="en-US" sz="2400" b="1" dirty="0">
                <a:solidFill>
                  <a:schemeClr val="tx2">
                    <a:lumMod val="10000"/>
                  </a:schemeClr>
                </a:solidFill>
                <a:latin typeface="Helvetica" pitchFamily="2" charset="0"/>
              </a:rPr>
              <a:t>appearance</a:t>
            </a:r>
          </a:p>
          <a:p>
            <a:endParaRPr lang="en-US" sz="2800" dirty="0">
              <a:solidFill>
                <a:srgbClr val="000000"/>
              </a:solidFill>
              <a:latin typeface="Helvetica" pitchFamily="2" charset="0"/>
            </a:endParaRPr>
          </a:p>
        </p:txBody>
      </p:sp>
      <p:sp>
        <p:nvSpPr>
          <p:cNvPr id="10" name="Rectangle 9">
            <a:extLst>
              <a:ext uri="{FF2B5EF4-FFF2-40B4-BE49-F238E27FC236}">
                <a16:creationId xmlns:a16="http://schemas.microsoft.com/office/drawing/2014/main" id="{AE93B015-53DC-FAA7-1CD0-FCDB09307B53}"/>
              </a:ext>
            </a:extLst>
          </p:cNvPr>
          <p:cNvSpPr/>
          <p:nvPr/>
        </p:nvSpPr>
        <p:spPr>
          <a:xfrm>
            <a:off x="0" y="1135046"/>
            <a:ext cx="252919" cy="603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710CF4C-2907-5DD9-6198-E4BB21644FF6}"/>
              </a:ext>
            </a:extLst>
          </p:cNvPr>
          <p:cNvPicPr>
            <a:picLocks noChangeAspect="1"/>
          </p:cNvPicPr>
          <p:nvPr/>
        </p:nvPicPr>
        <p:blipFill>
          <a:blip r:embed="rId3"/>
          <a:stretch>
            <a:fillRect/>
          </a:stretch>
        </p:blipFill>
        <p:spPr>
          <a:xfrm>
            <a:off x="687028" y="759269"/>
            <a:ext cx="4102100" cy="1562100"/>
          </a:xfrm>
          <a:prstGeom prst="rect">
            <a:avLst/>
          </a:prstGeom>
        </p:spPr>
      </p:pic>
      <p:pic>
        <p:nvPicPr>
          <p:cNvPr id="20" name="Picture 19">
            <a:extLst>
              <a:ext uri="{FF2B5EF4-FFF2-40B4-BE49-F238E27FC236}">
                <a16:creationId xmlns:a16="http://schemas.microsoft.com/office/drawing/2014/main" id="{E9495E8F-78F9-105D-189E-506655ACD49D}"/>
              </a:ext>
            </a:extLst>
          </p:cNvPr>
          <p:cNvPicPr>
            <a:picLocks noChangeAspect="1"/>
          </p:cNvPicPr>
          <p:nvPr/>
        </p:nvPicPr>
        <p:blipFill>
          <a:blip r:embed="rId4"/>
          <a:stretch>
            <a:fillRect/>
          </a:stretch>
        </p:blipFill>
        <p:spPr>
          <a:xfrm>
            <a:off x="5745918" y="759269"/>
            <a:ext cx="3086100" cy="3086100"/>
          </a:xfrm>
          <a:prstGeom prst="rect">
            <a:avLst/>
          </a:prstGeom>
        </p:spPr>
      </p:pic>
      <p:pic>
        <p:nvPicPr>
          <p:cNvPr id="22" name="Picture 21">
            <a:extLst>
              <a:ext uri="{FF2B5EF4-FFF2-40B4-BE49-F238E27FC236}">
                <a16:creationId xmlns:a16="http://schemas.microsoft.com/office/drawing/2014/main" id="{2423291F-ABFF-6736-A566-8E0DDAF53E01}"/>
              </a:ext>
            </a:extLst>
          </p:cNvPr>
          <p:cNvPicPr>
            <a:picLocks noChangeAspect="1"/>
          </p:cNvPicPr>
          <p:nvPr/>
        </p:nvPicPr>
        <p:blipFill>
          <a:blip r:embed="rId5"/>
          <a:stretch>
            <a:fillRect/>
          </a:stretch>
        </p:blipFill>
        <p:spPr>
          <a:xfrm>
            <a:off x="1421453" y="3292950"/>
            <a:ext cx="2803997" cy="1298910"/>
          </a:xfrm>
          <a:prstGeom prst="rect">
            <a:avLst/>
          </a:prstGeom>
        </p:spPr>
      </p:pic>
      <p:pic>
        <p:nvPicPr>
          <p:cNvPr id="30" name="Picture 29">
            <a:extLst>
              <a:ext uri="{FF2B5EF4-FFF2-40B4-BE49-F238E27FC236}">
                <a16:creationId xmlns:a16="http://schemas.microsoft.com/office/drawing/2014/main" id="{533CFE38-7BFC-7DA1-9BBC-F06C2A35505E}"/>
              </a:ext>
            </a:extLst>
          </p:cNvPr>
          <p:cNvPicPr>
            <a:picLocks noChangeAspect="1"/>
          </p:cNvPicPr>
          <p:nvPr/>
        </p:nvPicPr>
        <p:blipFill>
          <a:blip r:embed="rId6"/>
          <a:stretch>
            <a:fillRect/>
          </a:stretch>
        </p:blipFill>
        <p:spPr>
          <a:xfrm>
            <a:off x="1421453" y="2229046"/>
            <a:ext cx="3087219" cy="1063904"/>
          </a:xfrm>
          <a:prstGeom prst="rect">
            <a:avLst/>
          </a:prstGeom>
        </p:spPr>
      </p:pic>
    </p:spTree>
    <p:extLst>
      <p:ext uri="{BB962C8B-B14F-4D97-AF65-F5344CB8AC3E}">
        <p14:creationId xmlns:p14="http://schemas.microsoft.com/office/powerpoint/2010/main" val="142711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FC897-A9FE-9AC8-20C0-A2EE383967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D12D3D6-BEF6-483E-3159-ED56B0E67F5A}"/>
              </a:ext>
            </a:extLst>
          </p:cNvPr>
          <p:cNvPicPr>
            <a:picLocks noChangeAspect="1"/>
          </p:cNvPicPr>
          <p:nvPr/>
        </p:nvPicPr>
        <p:blipFill>
          <a:blip r:embed="rId2"/>
          <a:stretch>
            <a:fillRect/>
          </a:stretch>
        </p:blipFill>
        <p:spPr>
          <a:xfrm>
            <a:off x="3856298" y="273286"/>
            <a:ext cx="5443344" cy="3861880"/>
          </a:xfrm>
          <a:prstGeom prst="rect">
            <a:avLst/>
          </a:prstGeom>
        </p:spPr>
      </p:pic>
      <p:pic>
        <p:nvPicPr>
          <p:cNvPr id="2" name="Picture 1">
            <a:extLst>
              <a:ext uri="{FF2B5EF4-FFF2-40B4-BE49-F238E27FC236}">
                <a16:creationId xmlns:a16="http://schemas.microsoft.com/office/drawing/2014/main" id="{5D779C0B-1665-3AAC-24C5-56947FF6A94F}"/>
              </a:ext>
            </a:extLst>
          </p:cNvPr>
          <p:cNvPicPr>
            <a:picLocks noChangeAspect="1"/>
          </p:cNvPicPr>
          <p:nvPr/>
        </p:nvPicPr>
        <p:blipFill>
          <a:blip r:embed="rId3"/>
          <a:stretch>
            <a:fillRect/>
          </a:stretch>
        </p:blipFill>
        <p:spPr>
          <a:xfrm>
            <a:off x="0" y="0"/>
            <a:ext cx="3774332" cy="1708324"/>
          </a:xfrm>
          <a:prstGeom prst="rect">
            <a:avLst/>
          </a:prstGeom>
        </p:spPr>
      </p:pic>
      <p:pic>
        <p:nvPicPr>
          <p:cNvPr id="4" name="Picture 3">
            <a:extLst>
              <a:ext uri="{FF2B5EF4-FFF2-40B4-BE49-F238E27FC236}">
                <a16:creationId xmlns:a16="http://schemas.microsoft.com/office/drawing/2014/main" id="{144A7CB8-CF9A-1882-1A09-5E1FB14E85D5}"/>
              </a:ext>
            </a:extLst>
          </p:cNvPr>
          <p:cNvPicPr>
            <a:picLocks noChangeAspect="1"/>
          </p:cNvPicPr>
          <p:nvPr/>
        </p:nvPicPr>
        <p:blipFill>
          <a:blip r:embed="rId4"/>
          <a:stretch>
            <a:fillRect/>
          </a:stretch>
        </p:blipFill>
        <p:spPr>
          <a:xfrm>
            <a:off x="0" y="1488331"/>
            <a:ext cx="3774332" cy="1589983"/>
          </a:xfrm>
          <a:prstGeom prst="rect">
            <a:avLst/>
          </a:prstGeom>
        </p:spPr>
      </p:pic>
      <p:pic>
        <p:nvPicPr>
          <p:cNvPr id="6" name="Picture 5">
            <a:extLst>
              <a:ext uri="{FF2B5EF4-FFF2-40B4-BE49-F238E27FC236}">
                <a16:creationId xmlns:a16="http://schemas.microsoft.com/office/drawing/2014/main" id="{1359E4C8-2CEF-4153-D692-D1B551BF005D}"/>
              </a:ext>
            </a:extLst>
          </p:cNvPr>
          <p:cNvPicPr>
            <a:picLocks noChangeAspect="1"/>
          </p:cNvPicPr>
          <p:nvPr/>
        </p:nvPicPr>
        <p:blipFill>
          <a:blip r:embed="rId5"/>
          <a:stretch>
            <a:fillRect/>
          </a:stretch>
        </p:blipFill>
        <p:spPr>
          <a:xfrm>
            <a:off x="0" y="3087012"/>
            <a:ext cx="3854152" cy="2056488"/>
          </a:xfrm>
          <a:prstGeom prst="rect">
            <a:avLst/>
          </a:prstGeom>
        </p:spPr>
      </p:pic>
    </p:spTree>
    <p:extLst>
      <p:ext uri="{BB962C8B-B14F-4D97-AF65-F5344CB8AC3E}">
        <p14:creationId xmlns:p14="http://schemas.microsoft.com/office/powerpoint/2010/main" val="4125436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8A8D3-53B1-72AE-F4C5-2C44182CE3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402AAE4-7080-22A7-D21C-C2353F43933D}"/>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55D2332C-B1AB-8D27-0EAC-6973E130BF78}"/>
              </a:ext>
            </a:extLst>
          </p:cNvPr>
          <p:cNvSpPr txBox="1">
            <a:spLocks/>
          </p:cNvSpPr>
          <p:nvPr/>
        </p:nvSpPr>
        <p:spPr bwMode="auto">
          <a:xfrm>
            <a:off x="723332" y="164556"/>
            <a:ext cx="8420668" cy="846963"/>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Neutrinos in </a:t>
            </a:r>
            <a:r>
              <a:rPr lang="en-US" sz="2800" b="1" dirty="0" err="1">
                <a:solidFill>
                  <a:srgbClr val="000000"/>
                </a:solidFill>
                <a:latin typeface="Helvetica" pitchFamily="2" charset="0"/>
              </a:rPr>
              <a:t>NOvA</a:t>
            </a:r>
            <a:r>
              <a:rPr lang="en-US" sz="2800" b="1" dirty="0">
                <a:solidFill>
                  <a:srgbClr val="000000"/>
                </a:solidFill>
                <a:latin typeface="Helvetica" pitchFamily="2" charset="0"/>
              </a:rPr>
              <a:t>: </a:t>
            </a:r>
            <a:r>
              <a:rPr lang="en-US" sz="2400" dirty="0">
                <a:solidFill>
                  <a:schemeClr val="tx2">
                    <a:lumMod val="10000"/>
                  </a:schemeClr>
                </a:solidFill>
                <a:latin typeface="Helvetica" pitchFamily="2" charset="0"/>
              </a:rPr>
              <a:t>CC vs NC</a:t>
            </a:r>
            <a:endParaRPr lang="en-US" sz="2400" b="1" dirty="0">
              <a:solidFill>
                <a:schemeClr val="tx2">
                  <a:lumMod val="10000"/>
                </a:schemeClr>
              </a:solidFill>
              <a:latin typeface="Helvetica" pitchFamily="2" charset="0"/>
            </a:endParaRPr>
          </a:p>
          <a:p>
            <a:endParaRPr lang="en-US" sz="2800" dirty="0">
              <a:solidFill>
                <a:srgbClr val="000000"/>
              </a:solidFill>
              <a:latin typeface="Helvetica" pitchFamily="2" charset="0"/>
            </a:endParaRPr>
          </a:p>
        </p:txBody>
      </p:sp>
      <p:sp>
        <p:nvSpPr>
          <p:cNvPr id="10" name="Rectangle 9">
            <a:extLst>
              <a:ext uri="{FF2B5EF4-FFF2-40B4-BE49-F238E27FC236}">
                <a16:creationId xmlns:a16="http://schemas.microsoft.com/office/drawing/2014/main" id="{28F7FDBC-FB34-8888-6DEE-C06E55877A5F}"/>
              </a:ext>
            </a:extLst>
          </p:cNvPr>
          <p:cNvSpPr/>
          <p:nvPr/>
        </p:nvSpPr>
        <p:spPr>
          <a:xfrm>
            <a:off x="0" y="1135046"/>
            <a:ext cx="252919" cy="603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CC Header"/>
          <p:cNvSpPr txBox="1"/>
          <p:nvPr/>
        </p:nvSpPr>
        <p:spPr>
          <a:xfrm>
            <a:off x="536237" y="1120000"/>
            <a:ext cx="4000000" cy="260000"/>
          </a:xfrm>
          <a:prstGeom prst="rect">
            <a:avLst/>
          </a:prstGeom>
          <a:noFill/>
        </p:spPr>
        <p:txBody>
          <a:bodyPr wrap="square" lIns="0" tIns="0" rIns="0" bIns="0"/>
          <a:lstStyle/>
          <a:p>
            <a:r>
              <a:rPr lang="en-US" sz="1800" b="1" dirty="0">
                <a:solidFill>
                  <a:srgbClr val="002D72"/>
                </a:solidFill>
                <a:latin typeface="Helvetica"/>
              </a:rPr>
              <a:t>CC — real event display</a:t>
            </a:r>
          </a:p>
        </p:txBody>
      </p:sp>
      <p:pic>
        <p:nvPicPr>
          <p:cNvPr id="102" name="CC Image"/>
          <p:cNvPicPr/>
          <p:nvPr/>
        </p:nvPicPr>
        <p:blipFill>
          <a:blip r:embed="rId3"/>
          <a:stretch>
            <a:fillRect/>
          </a:stretch>
        </p:blipFill>
        <p:spPr>
          <a:xfrm>
            <a:off x="400050" y="1420000"/>
            <a:ext cx="4000000" cy="914200"/>
          </a:xfrm>
          <a:prstGeom prst="rect">
            <a:avLst/>
          </a:prstGeom>
        </p:spPr>
      </p:pic>
      <p:sp>
        <p:nvSpPr>
          <p:cNvPr id="103" name="CC Source"/>
          <p:cNvSpPr txBox="1"/>
          <p:nvPr/>
        </p:nvSpPr>
        <p:spPr>
          <a:xfrm>
            <a:off x="400050" y="2380000"/>
            <a:ext cx="4000000" cy="230000"/>
          </a:xfrm>
          <a:prstGeom prst="rect">
            <a:avLst/>
          </a:prstGeom>
          <a:noFill/>
        </p:spPr>
        <p:txBody>
          <a:bodyPr wrap="square" lIns="0" tIns="0" rIns="0" bIns="0"/>
          <a:lstStyle/>
          <a:p>
            <a:r>
              <a:rPr lang="en-US" sz="1000" dirty="0">
                <a:solidFill>
                  <a:srgbClr val="55606E"/>
                </a:solidFill>
                <a:latin typeface="Helvetica"/>
              </a:rPr>
              <a:t>Source: Vallari, NDM22 (2022)</a:t>
            </a:r>
          </a:p>
        </p:txBody>
      </p:sp>
      <p:sp>
        <p:nvSpPr>
          <p:cNvPr id="104" name="CC Bullets"/>
          <p:cNvSpPr txBox="1"/>
          <p:nvPr/>
        </p:nvSpPr>
        <p:spPr>
          <a:xfrm>
            <a:off x="400050" y="2680000"/>
            <a:ext cx="4000000" cy="1550000"/>
          </a:xfrm>
          <a:prstGeom prst="rect">
            <a:avLst/>
          </a:prstGeom>
          <a:noFill/>
        </p:spPr>
        <p:txBody>
          <a:bodyPr wrap="square" lIns="0" tIns="0" rIns="0" bIns="0"/>
          <a:lstStyle/>
          <a:p>
            <a:pPr marL="228600" indent="-228600">
              <a:buFont typeface="Arial"/>
              <a:buChar char="•"/>
            </a:pPr>
            <a:r>
              <a:rPr lang="en-US" sz="1600" dirty="0">
                <a:solidFill>
                  <a:srgbClr val="111111"/>
                </a:solidFill>
                <a:latin typeface="Helvetica"/>
              </a:rPr>
              <a:t>W boson exchange</a:t>
            </a:r>
          </a:p>
          <a:p>
            <a:pPr marL="228600" indent="-228600">
              <a:buFont typeface="Arial"/>
              <a:buChar char="•"/>
            </a:pPr>
            <a:r>
              <a:rPr lang="en-US" sz="1600" dirty="0">
                <a:solidFill>
                  <a:srgbClr val="111111"/>
                </a:solidFill>
                <a:latin typeface="Helvetica"/>
              </a:rPr>
              <a:t>Produces a charged lepton matching flavor</a:t>
            </a:r>
          </a:p>
          <a:p>
            <a:pPr marL="228600" indent="-228600">
              <a:buFont typeface="Arial"/>
              <a:buChar char="•"/>
            </a:pPr>
            <a:r>
              <a:rPr lang="en-US" sz="1600" dirty="0">
                <a:solidFill>
                  <a:srgbClr val="111111"/>
                </a:solidFill>
                <a:latin typeface="Helvetica"/>
              </a:rPr>
              <a:t>The lepton is the flavor tag: μ → long track, e → shower</a:t>
            </a:r>
          </a:p>
        </p:txBody>
      </p:sp>
      <p:sp>
        <p:nvSpPr>
          <p:cNvPr id="105" name="NC Header"/>
          <p:cNvSpPr txBox="1"/>
          <p:nvPr/>
        </p:nvSpPr>
        <p:spPr>
          <a:xfrm>
            <a:off x="4753728" y="1120000"/>
            <a:ext cx="4000000" cy="260000"/>
          </a:xfrm>
          <a:prstGeom prst="rect">
            <a:avLst/>
          </a:prstGeom>
          <a:noFill/>
        </p:spPr>
        <p:txBody>
          <a:bodyPr wrap="square" lIns="0" tIns="0" rIns="0" bIns="0"/>
          <a:lstStyle/>
          <a:p>
            <a:r>
              <a:rPr lang="en-US" sz="1800" b="1" dirty="0">
                <a:solidFill>
                  <a:srgbClr val="55606E"/>
                </a:solidFill>
                <a:latin typeface="Helvetica"/>
              </a:rPr>
              <a:t>NC — schematic (illustrative)</a:t>
            </a:r>
          </a:p>
        </p:txBody>
      </p:sp>
      <p:pic>
        <p:nvPicPr>
          <p:cNvPr id="106" name="NC Image"/>
          <p:cNvPicPr/>
          <p:nvPr/>
        </p:nvPicPr>
        <p:blipFill>
          <a:blip r:embed="rId4"/>
          <a:stretch>
            <a:fillRect/>
          </a:stretch>
        </p:blipFill>
        <p:spPr>
          <a:xfrm>
            <a:off x="4744000" y="1420000"/>
            <a:ext cx="4000000" cy="914500"/>
          </a:xfrm>
          <a:prstGeom prst="rect">
            <a:avLst/>
          </a:prstGeom>
        </p:spPr>
      </p:pic>
      <p:sp>
        <p:nvSpPr>
          <p:cNvPr id="107" name="NC Source"/>
          <p:cNvSpPr txBox="1"/>
          <p:nvPr/>
        </p:nvSpPr>
        <p:spPr>
          <a:xfrm>
            <a:off x="4744000" y="2380000"/>
            <a:ext cx="4000000" cy="230000"/>
          </a:xfrm>
          <a:prstGeom prst="rect">
            <a:avLst/>
          </a:prstGeom>
          <a:noFill/>
        </p:spPr>
        <p:txBody>
          <a:bodyPr wrap="square" lIns="0" tIns="0" rIns="0" bIns="0"/>
          <a:lstStyle/>
          <a:p>
            <a:r>
              <a:rPr lang="en-US" sz="1000" dirty="0">
                <a:solidFill>
                  <a:srgbClr val="55606E"/>
                </a:solidFill>
                <a:latin typeface="Helvetica"/>
              </a:rPr>
              <a:t>No real NC display in source material — illustrative</a:t>
            </a:r>
          </a:p>
        </p:txBody>
      </p:sp>
      <p:sp>
        <p:nvSpPr>
          <p:cNvPr id="108" name="NC Bullets"/>
          <p:cNvSpPr txBox="1"/>
          <p:nvPr/>
        </p:nvSpPr>
        <p:spPr>
          <a:xfrm>
            <a:off x="4744000" y="2680000"/>
            <a:ext cx="4000000" cy="1550000"/>
          </a:xfrm>
          <a:prstGeom prst="rect">
            <a:avLst/>
          </a:prstGeom>
          <a:noFill/>
        </p:spPr>
        <p:txBody>
          <a:bodyPr wrap="square" lIns="0" tIns="0" rIns="0" bIns="0"/>
          <a:lstStyle/>
          <a:p>
            <a:pPr marL="228600" indent="-228600">
              <a:buFont typeface="Arial"/>
              <a:buChar char="•"/>
            </a:pPr>
            <a:r>
              <a:rPr lang="en-US" sz="1600" dirty="0">
                <a:solidFill>
                  <a:srgbClr val="111111"/>
                </a:solidFill>
                <a:latin typeface="Helvetica"/>
              </a:rPr>
              <a:t>Z boson exchange</a:t>
            </a:r>
          </a:p>
          <a:p>
            <a:pPr marL="228600" indent="-228600">
              <a:buFont typeface="Arial"/>
              <a:buChar char="•"/>
            </a:pPr>
            <a:r>
              <a:rPr lang="en-US" sz="1600" dirty="0">
                <a:solidFill>
                  <a:srgbClr val="111111"/>
                </a:solidFill>
                <a:latin typeface="Helvetica"/>
              </a:rPr>
              <a:t>No charged lepton — just a hadronic shower</a:t>
            </a:r>
          </a:p>
          <a:p>
            <a:pPr marL="228600" indent="-228600">
              <a:buFont typeface="Arial"/>
              <a:buChar char="•"/>
            </a:pPr>
            <a:r>
              <a:rPr lang="en-US" sz="1600" dirty="0">
                <a:solidFill>
                  <a:srgbClr val="111111"/>
                </a:solidFill>
                <a:latin typeface="Helvetica"/>
              </a:rPr>
              <a:t>Same rate for every flavor — flavor-blind</a:t>
            </a:r>
          </a:p>
        </p:txBody>
      </p:sp>
      <p:sp>
        <p:nvSpPr>
          <p:cNvPr id="109" name="Key Idea"/>
          <p:cNvSpPr txBox="1"/>
          <p:nvPr/>
        </p:nvSpPr>
        <p:spPr>
          <a:xfrm>
            <a:off x="400050" y="4422178"/>
            <a:ext cx="8300000" cy="260000"/>
          </a:xfrm>
          <a:prstGeom prst="rect">
            <a:avLst/>
          </a:prstGeom>
          <a:noFill/>
        </p:spPr>
        <p:txBody>
          <a:bodyPr wrap="square" lIns="0" tIns="0" rIns="0" bIns="0"/>
          <a:lstStyle/>
          <a:p>
            <a:r>
              <a:rPr lang="en-US" sz="1600" b="1" dirty="0">
                <a:solidFill>
                  <a:srgbClr val="002D72"/>
                </a:solidFill>
                <a:latin typeface="Helvetica"/>
              </a:rPr>
              <a:t>Key idea: the charged lepton (or its absence) is what tells CC and NC apart</a:t>
            </a:r>
          </a:p>
        </p:txBody>
      </p:sp>
    </p:spTree>
    <p:extLst>
      <p:ext uri="{BB962C8B-B14F-4D97-AF65-F5344CB8AC3E}">
        <p14:creationId xmlns:p14="http://schemas.microsoft.com/office/powerpoint/2010/main" val="196728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04C3-2E0C-EB32-BC6E-FFC1E8DEF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4307D-4EEC-6DE5-8C21-D8C32D49BB15}"/>
              </a:ext>
            </a:extLst>
          </p:cNvPr>
          <p:cNvSpPr>
            <a:spLocks noGrp="1"/>
          </p:cNvSpPr>
          <p:nvPr>
            <p:ph type="title"/>
          </p:nvPr>
        </p:nvSpPr>
        <p:spPr>
          <a:xfrm>
            <a:off x="729574" y="102394"/>
            <a:ext cx="8140048" cy="940960"/>
          </a:xfrm>
        </p:spPr>
        <p:txBody>
          <a:bodyPr/>
          <a:lstStyle/>
          <a:p>
            <a:r>
              <a:rPr lang="en-US" dirty="0">
                <a:solidFill>
                  <a:schemeClr val="tx2">
                    <a:lumMod val="10000"/>
                  </a:schemeClr>
                </a:solidFill>
                <a:latin typeface="Helvetica" pitchFamily="2" charset="0"/>
              </a:rPr>
              <a:t>Reconstructing Oscillations: </a:t>
            </a:r>
            <a:r>
              <a:rPr lang="en-US" sz="2000" dirty="0">
                <a:solidFill>
                  <a:schemeClr val="tx2">
                    <a:lumMod val="10000"/>
                  </a:schemeClr>
                </a:solidFill>
                <a:latin typeface="Helvetica" pitchFamily="2" charset="0"/>
              </a:rPr>
              <a:t>CC/NC Ratio, Near vs Far</a:t>
            </a:r>
          </a:p>
        </p:txBody>
      </p:sp>
      <p:sp>
        <p:nvSpPr>
          <p:cNvPr id="3" name="Text Placeholder 2">
            <a:extLst>
              <a:ext uri="{FF2B5EF4-FFF2-40B4-BE49-F238E27FC236}">
                <a16:creationId xmlns:a16="http://schemas.microsoft.com/office/drawing/2014/main" id="{72FFD1B5-445B-D974-72EB-93421D92A52A}"/>
              </a:ext>
            </a:extLst>
          </p:cNvPr>
          <p:cNvSpPr>
            <a:spLocks noGrp="1"/>
          </p:cNvSpPr>
          <p:nvPr>
            <p:ph type="body" idx="1"/>
          </p:nvPr>
        </p:nvSpPr>
        <p:spPr/>
        <p:txBody>
          <a:bodyPr/>
          <a:lstStyle/>
          <a:p>
            <a:r>
              <a:rPr lang="en-US" dirty="0"/>
              <a:t>Near Detector (~1 km) — before oscillation acts</a:t>
            </a:r>
          </a:p>
        </p:txBody>
      </p:sp>
      <p:sp>
        <p:nvSpPr>
          <p:cNvPr id="5" name="Text Placeholder 4">
            <a:extLst>
              <a:ext uri="{FF2B5EF4-FFF2-40B4-BE49-F238E27FC236}">
                <a16:creationId xmlns:a16="http://schemas.microsoft.com/office/drawing/2014/main" id="{72750075-6024-5344-8166-5F091DD787FE}"/>
              </a:ext>
            </a:extLst>
          </p:cNvPr>
          <p:cNvSpPr>
            <a:spLocks noGrp="1"/>
          </p:cNvSpPr>
          <p:nvPr>
            <p:ph type="body" idx="3"/>
          </p:nvPr>
        </p:nvSpPr>
        <p:spPr/>
        <p:txBody>
          <a:bodyPr/>
          <a:lstStyle/>
          <a:p>
            <a:r>
              <a:rPr lang="en-US" dirty="0"/>
              <a:t>Far Detector (810 km) — after oscillation</a:t>
            </a:r>
          </a:p>
        </p:txBody>
      </p:sp>
      <p:pic>
        <p:nvPicPr>
          <p:cNvPr id="201" name="Near Chart"/>
          <p:cNvPicPr/>
          <p:nvPr/>
        </p:nvPicPr>
        <p:blipFill>
          <a:blip r:embed="rId2"/>
          <a:stretch>
            <a:fillRect/>
          </a:stretch>
        </p:blipFill>
        <p:spPr>
          <a:xfrm>
            <a:off x="1528902" y="1970000"/>
            <a:ext cx="2310000" cy="2200000"/>
          </a:xfrm>
          <a:prstGeom prst="rect">
            <a:avLst/>
          </a:prstGeom>
        </p:spPr>
      </p:pic>
      <p:pic>
        <p:nvPicPr>
          <p:cNvPr id="202" name="Far Chart"/>
          <p:cNvPicPr/>
          <p:nvPr/>
        </p:nvPicPr>
        <p:blipFill>
          <a:blip r:embed="rId3"/>
          <a:stretch>
            <a:fillRect/>
          </a:stretch>
        </p:blipFill>
        <p:spPr>
          <a:xfrm>
            <a:off x="5417846" y="1970000"/>
            <a:ext cx="2310000" cy="2200000"/>
          </a:xfrm>
          <a:prstGeom prst="rect">
            <a:avLst/>
          </a:prstGeom>
        </p:spPr>
      </p:pic>
      <p:sp>
        <p:nvSpPr>
          <p:cNvPr id="203" name="Summary Banner"/>
          <p:cNvSpPr txBox="1"/>
          <p:nvPr/>
        </p:nvSpPr>
        <p:spPr>
          <a:xfrm>
            <a:off x="572000" y="4170000"/>
            <a:ext cx="8000000" cy="300000"/>
          </a:xfrm>
          <a:prstGeom prst="rect">
            <a:avLst/>
          </a:prstGeom>
          <a:noFill/>
        </p:spPr>
        <p:txBody>
          <a:bodyPr wrap="square" lIns="0" tIns="0" rIns="0" bIns="0"/>
          <a:lstStyle/>
          <a:p>
            <a:pPr algn="ctr"/>
            <a:r>
              <a:rPr lang="en-US" sz="1600" b="1" dirty="0">
                <a:solidFill>
                  <a:srgbClr val="002D72"/>
                </a:solidFill>
                <a:latin typeface="Helvetica"/>
              </a:rPr>
              <a:t>A different ratio at Far than Near ⇒ oscillation occurred — no absolute flux prediction needed</a:t>
            </a:r>
          </a:p>
        </p:txBody>
      </p:sp>
    </p:spTree>
    <p:extLst>
      <p:ext uri="{BB962C8B-B14F-4D97-AF65-F5344CB8AC3E}">
        <p14:creationId xmlns:p14="http://schemas.microsoft.com/office/powerpoint/2010/main" val="2686673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8A8D3-53B1-72AE-F4C5-2C44182CE38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5D2332C-B1AB-8D27-0EAC-6973E130BF78}"/>
              </a:ext>
            </a:extLst>
          </p:cNvPr>
          <p:cNvSpPr txBox="1">
            <a:spLocks/>
          </p:cNvSpPr>
          <p:nvPr/>
        </p:nvSpPr>
        <p:spPr bwMode="auto">
          <a:xfrm>
            <a:off x="723332" y="145116"/>
            <a:ext cx="8420668" cy="846963"/>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Summary</a:t>
            </a:r>
          </a:p>
        </p:txBody>
      </p:sp>
      <p:sp>
        <p:nvSpPr>
          <p:cNvPr id="301" name="Neutrinos Block"/>
          <p:cNvSpPr txBox="1"/>
          <p:nvPr/>
        </p:nvSpPr>
        <p:spPr>
          <a:xfrm>
            <a:off x="792803" y="791438"/>
            <a:ext cx="7986412" cy="700000"/>
          </a:xfrm>
          <a:prstGeom prst="rect">
            <a:avLst/>
          </a:prstGeom>
          <a:noFill/>
        </p:spPr>
        <p:txBody>
          <a:bodyPr wrap="square" lIns="0" tIns="0" rIns="0" bIns="0"/>
          <a:lstStyle/>
          <a:p>
            <a:r>
              <a:rPr lang="en-US" sz="1800" b="1" dirty="0">
                <a:solidFill>
                  <a:srgbClr val="002D72"/>
                </a:solidFill>
                <a:latin typeface="Helvetica"/>
              </a:rPr>
              <a:t>Neutrinos: </a:t>
            </a:r>
            <a:r>
              <a:rPr lang="en-US" sz="1800" dirty="0">
                <a:solidFill>
                  <a:srgbClr val="111111"/>
                </a:solidFill>
                <a:latin typeface="Helvetica"/>
              </a:rPr>
              <a:t>nearly massless, electrically neutral, and barely interacting yet essential to understanding matter, stellar energy loss, and physics beyond the Standard Model.</a:t>
            </a:r>
          </a:p>
        </p:txBody>
      </p:sp>
      <p:sp>
        <p:nvSpPr>
          <p:cNvPr id="302" name="Oscillations Block"/>
          <p:cNvSpPr txBox="1"/>
          <p:nvPr/>
        </p:nvSpPr>
        <p:spPr>
          <a:xfrm>
            <a:off x="792803" y="1682304"/>
            <a:ext cx="7986412" cy="750000"/>
          </a:xfrm>
          <a:prstGeom prst="rect">
            <a:avLst/>
          </a:prstGeom>
          <a:noFill/>
        </p:spPr>
        <p:txBody>
          <a:bodyPr wrap="square" lIns="0" tIns="0" rIns="0" bIns="0"/>
          <a:lstStyle/>
          <a:p>
            <a:r>
              <a:rPr lang="en-US" sz="1800" b="1" dirty="0">
                <a:solidFill>
                  <a:srgbClr val="002D72"/>
                </a:solidFill>
                <a:latin typeface="Helvetica"/>
              </a:rPr>
              <a:t>Oscillations: </a:t>
            </a:r>
            <a:r>
              <a:rPr lang="en-US" sz="1800" dirty="0">
                <a:solidFill>
                  <a:srgbClr val="111111"/>
                </a:solidFill>
                <a:latin typeface="Helvetica"/>
              </a:rPr>
              <a:t>the direct proof that neutrinos have tiny but nonzero mass. Flavor states are superpositions of mass states that quantum interference lets a neutrino born as one flavor arrive as another.</a:t>
            </a:r>
          </a:p>
        </p:txBody>
      </p:sp>
      <p:sp>
        <p:nvSpPr>
          <p:cNvPr id="303" name="NOvA Block"/>
          <p:cNvSpPr txBox="1"/>
          <p:nvPr/>
        </p:nvSpPr>
        <p:spPr>
          <a:xfrm>
            <a:off x="792803" y="2623170"/>
            <a:ext cx="7986412" cy="750000"/>
          </a:xfrm>
          <a:prstGeom prst="rect">
            <a:avLst/>
          </a:prstGeom>
          <a:noFill/>
        </p:spPr>
        <p:txBody>
          <a:bodyPr wrap="square" lIns="0" tIns="0" rIns="0" bIns="0"/>
          <a:lstStyle/>
          <a:p>
            <a:r>
              <a:rPr lang="en-US" sz="1800" b="1" dirty="0" err="1">
                <a:solidFill>
                  <a:srgbClr val="002D72"/>
                </a:solidFill>
                <a:latin typeface="Helvetica"/>
              </a:rPr>
              <a:t>NOvA</a:t>
            </a:r>
            <a:r>
              <a:rPr lang="en-US" sz="1800" b="1" dirty="0">
                <a:solidFill>
                  <a:srgbClr val="002D72"/>
                </a:solidFill>
                <a:latin typeface="Helvetica"/>
              </a:rPr>
              <a:t>: </a:t>
            </a:r>
            <a:r>
              <a:rPr lang="en-US" sz="1800" dirty="0">
                <a:solidFill>
                  <a:srgbClr val="111111"/>
                </a:solidFill>
                <a:latin typeface="Helvetica"/>
              </a:rPr>
              <a:t>turns that effect into a measurement: comparing CC and NC rates at the Near and Far detectors reveals muon-neutrino disappearance over 810 km — exactly what you will do during the workshop.</a:t>
            </a:r>
          </a:p>
        </p:txBody>
      </p:sp>
      <p:sp>
        <p:nvSpPr>
          <p:cNvPr id="304" name="Closing Line"/>
          <p:cNvSpPr txBox="1"/>
          <p:nvPr/>
        </p:nvSpPr>
        <p:spPr>
          <a:xfrm>
            <a:off x="792803" y="3674902"/>
            <a:ext cx="7986412" cy="900000"/>
          </a:xfrm>
          <a:prstGeom prst="rect">
            <a:avLst/>
          </a:prstGeom>
          <a:noFill/>
        </p:spPr>
        <p:txBody>
          <a:bodyPr wrap="square" lIns="0" tIns="0" rIns="0" bIns="0"/>
          <a:lstStyle/>
          <a:p>
            <a:pPr algn="ctr"/>
            <a:r>
              <a:rPr lang="en-US" sz="1800" b="1" i="1" dirty="0">
                <a:solidFill>
                  <a:srgbClr val="002D72"/>
                </a:solidFill>
                <a:latin typeface="Helvetica"/>
              </a:rPr>
              <a:t>The math you saw today, superposition, change of basis, interference, is the same math behind every result in this field. Enjoy the workshop, and thank you for bringing this into your classrooms!</a:t>
            </a:r>
          </a:p>
        </p:txBody>
      </p:sp>
    </p:spTree>
    <p:extLst>
      <p:ext uri="{BB962C8B-B14F-4D97-AF65-F5344CB8AC3E}">
        <p14:creationId xmlns:p14="http://schemas.microsoft.com/office/powerpoint/2010/main" val="3212169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2167-A08D-36FD-D24B-D3100720842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4C38DA1-F169-0529-874E-EA210F962C3B}"/>
              </a:ext>
            </a:extLst>
          </p:cNvPr>
          <p:cNvSpPr txBox="1">
            <a:spLocks/>
          </p:cNvSpPr>
          <p:nvPr/>
        </p:nvSpPr>
        <p:spPr bwMode="auto">
          <a:xfrm>
            <a:off x="723332" y="145116"/>
            <a:ext cx="8420668" cy="459165"/>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800" b="1" dirty="0">
                <a:solidFill>
                  <a:srgbClr val="000000"/>
                </a:solidFill>
                <a:latin typeface="Helvetica" pitchFamily="2" charset="0"/>
              </a:rPr>
              <a:t>Backup</a:t>
            </a:r>
          </a:p>
        </p:txBody>
      </p:sp>
    </p:spTree>
    <p:extLst>
      <p:ext uri="{BB962C8B-B14F-4D97-AF65-F5344CB8AC3E}">
        <p14:creationId xmlns:p14="http://schemas.microsoft.com/office/powerpoint/2010/main" val="978475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9970392-F73E-2B48-A386-51AF1FC45085}"/>
              </a:ext>
            </a:extLst>
          </p:cNvPr>
          <p:cNvSpPr txBox="1">
            <a:spLocks/>
          </p:cNvSpPr>
          <p:nvPr/>
        </p:nvSpPr>
        <p:spPr bwMode="auto">
          <a:xfrm>
            <a:off x="285750" y="92454"/>
            <a:ext cx="8572500" cy="401648"/>
          </a:xfrm>
          <a:prstGeom prst="rect">
            <a:avLst/>
          </a:prstGeom>
          <a:noFill/>
          <a:ln w="9525">
            <a:noFill/>
            <a:miter lim="800000"/>
            <a:headEnd/>
            <a:tailEnd/>
          </a:ln>
        </p:spPr>
        <p:txBody>
          <a:bodyPr spcFirstLastPara="1" vert="horz" wrap="square" lIns="68580" tIns="34290" rIns="68580" bIns="34290" numCol="1" anchor="t" anchorCtr="0" compatLnSpc="1">
            <a:prstTxWarp prst="textNoShape">
              <a:avLst/>
            </a:prstTxWarp>
            <a:sp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chemeClr val="tx2">
                    <a:lumMod val="10000"/>
                  </a:schemeClr>
                </a:solidFill>
                <a:latin typeface="Helvetica" pitchFamily="2" charset="0"/>
              </a:rPr>
              <a:t>PROSPECT Motivations and Goals: Sterile Neutrinos?</a:t>
            </a:r>
          </a:p>
        </p:txBody>
      </p:sp>
      <p:pic>
        <p:nvPicPr>
          <p:cNvPr id="5" name="Picture 4" descr="A diagram of a number of letters&#10;&#10;Description automatically generated">
            <a:extLst>
              <a:ext uri="{FF2B5EF4-FFF2-40B4-BE49-F238E27FC236}">
                <a16:creationId xmlns:a16="http://schemas.microsoft.com/office/drawing/2014/main" id="{68CD8CEC-58E4-0148-AE5E-8BC5872704A3}"/>
              </a:ext>
            </a:extLst>
          </p:cNvPr>
          <p:cNvPicPr>
            <a:picLocks noChangeAspect="1"/>
          </p:cNvPicPr>
          <p:nvPr/>
        </p:nvPicPr>
        <p:blipFill>
          <a:blip r:embed="rId3"/>
          <a:stretch>
            <a:fillRect/>
          </a:stretch>
        </p:blipFill>
        <p:spPr>
          <a:xfrm>
            <a:off x="4158702" y="395220"/>
            <a:ext cx="4562475" cy="1762125"/>
          </a:xfrm>
          <a:prstGeom prst="rect">
            <a:avLst/>
          </a:prstGeom>
        </p:spPr>
      </p:pic>
      <p:pic>
        <p:nvPicPr>
          <p:cNvPr id="7" name="Picture 6">
            <a:extLst>
              <a:ext uri="{FF2B5EF4-FFF2-40B4-BE49-F238E27FC236}">
                <a16:creationId xmlns:a16="http://schemas.microsoft.com/office/drawing/2014/main" id="{B21A44D8-B9D2-0F65-9626-58CDC18C4E54}"/>
              </a:ext>
            </a:extLst>
          </p:cNvPr>
          <p:cNvPicPr>
            <a:picLocks noChangeAspect="1"/>
          </p:cNvPicPr>
          <p:nvPr/>
        </p:nvPicPr>
        <p:blipFill>
          <a:blip r:embed="rId4"/>
          <a:stretch>
            <a:fillRect/>
          </a:stretch>
        </p:blipFill>
        <p:spPr>
          <a:xfrm>
            <a:off x="4685470" y="2070306"/>
            <a:ext cx="4035707" cy="2176529"/>
          </a:xfrm>
          <a:prstGeom prst="rect">
            <a:avLst/>
          </a:prstGeom>
        </p:spPr>
      </p:pic>
      <p:sp>
        <p:nvSpPr>
          <p:cNvPr id="8" name="TextBox 7">
            <a:extLst>
              <a:ext uri="{FF2B5EF4-FFF2-40B4-BE49-F238E27FC236}">
                <a16:creationId xmlns:a16="http://schemas.microsoft.com/office/drawing/2014/main" id="{1130793D-9A2D-ABCF-5DCA-F2D423A48403}"/>
              </a:ext>
            </a:extLst>
          </p:cNvPr>
          <p:cNvSpPr txBox="1"/>
          <p:nvPr/>
        </p:nvSpPr>
        <p:spPr>
          <a:xfrm>
            <a:off x="5590233" y="4246835"/>
            <a:ext cx="4591373" cy="230832"/>
          </a:xfrm>
          <a:prstGeom prst="rect">
            <a:avLst/>
          </a:prstGeom>
          <a:noFill/>
        </p:spPr>
        <p:txBody>
          <a:bodyPr wrap="square">
            <a:spAutoFit/>
          </a:bodyPr>
          <a:lstStyle/>
          <a:p>
            <a:r>
              <a:rPr lang="en-US" sz="900" dirty="0">
                <a:solidFill>
                  <a:srgbClr val="00B0F0"/>
                </a:solidFill>
                <a:latin typeface="Helvetica" pitchFamily="2" charset="0"/>
              </a:rPr>
              <a:t>https://</a:t>
            </a:r>
            <a:r>
              <a:rPr lang="en-US" sz="900" dirty="0" err="1">
                <a:solidFill>
                  <a:srgbClr val="00B0F0"/>
                </a:solidFill>
                <a:latin typeface="Helvetica" pitchFamily="2" charset="0"/>
              </a:rPr>
              <a:t>doi.org</a:t>
            </a:r>
            <a:r>
              <a:rPr lang="en-US" sz="900" dirty="0">
                <a:solidFill>
                  <a:srgbClr val="00B0F0"/>
                </a:solidFill>
                <a:latin typeface="Helvetica" pitchFamily="2" charset="0"/>
              </a:rPr>
              <a:t>/10.1016/j.physrep.2021.06.002</a:t>
            </a:r>
          </a:p>
        </p:txBody>
      </p:sp>
      <p:sp>
        <p:nvSpPr>
          <p:cNvPr id="9" name="TextBox 8">
            <a:extLst>
              <a:ext uri="{FF2B5EF4-FFF2-40B4-BE49-F238E27FC236}">
                <a16:creationId xmlns:a16="http://schemas.microsoft.com/office/drawing/2014/main" id="{503A636E-6783-1094-57C6-99ACC8F839A5}"/>
              </a:ext>
            </a:extLst>
          </p:cNvPr>
          <p:cNvSpPr txBox="1"/>
          <p:nvPr/>
        </p:nvSpPr>
        <p:spPr>
          <a:xfrm>
            <a:off x="164457" y="4736493"/>
            <a:ext cx="412292" cy="338554"/>
          </a:xfrm>
          <a:prstGeom prst="rect">
            <a:avLst/>
          </a:prstGeom>
          <a:noFill/>
        </p:spPr>
        <p:txBody>
          <a:bodyPr wrap="none" rtlCol="0">
            <a:spAutoFit/>
          </a:bodyPr>
          <a:lstStyle/>
          <a:p>
            <a:r>
              <a:rPr lang="en-US" sz="1600" b="1" dirty="0">
                <a:solidFill>
                  <a:schemeClr val="bg1"/>
                </a:solidFill>
                <a:latin typeface="Helvetica" pitchFamily="2" charset="0"/>
              </a:rPr>
              <a:t>12</a:t>
            </a:r>
          </a:p>
        </p:txBody>
      </p:sp>
      <p:sp>
        <p:nvSpPr>
          <p:cNvPr id="10" name="Content Placeholder 2">
            <a:extLst>
              <a:ext uri="{FF2B5EF4-FFF2-40B4-BE49-F238E27FC236}">
                <a16:creationId xmlns:a16="http://schemas.microsoft.com/office/drawing/2014/main" id="{3404F23B-AACD-88DC-B086-9B54477905E1}"/>
              </a:ext>
            </a:extLst>
          </p:cNvPr>
          <p:cNvSpPr txBox="1">
            <a:spLocks/>
          </p:cNvSpPr>
          <p:nvPr/>
        </p:nvSpPr>
        <p:spPr bwMode="auto">
          <a:xfrm>
            <a:off x="543185" y="672212"/>
            <a:ext cx="3615517" cy="2313944"/>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None/>
            </a:pPr>
            <a:r>
              <a:rPr lang="en-US" sz="1600" b="1" dirty="0">
                <a:latin typeface="Helvetica" pitchFamily="2" charset="0"/>
              </a:rPr>
              <a:t>Sterile Neutrino, 3+1 Scenario</a:t>
            </a:r>
          </a:p>
          <a:p>
            <a:pPr marL="214313" indent="-214313">
              <a:lnSpc>
                <a:spcPct val="100000"/>
              </a:lnSpc>
              <a:spcBef>
                <a:spcPts val="0"/>
              </a:spcBef>
              <a:buFont typeface="Arial" panose="020B0604020202020204" pitchFamily="34" charset="0"/>
              <a:buChar char="•"/>
            </a:pPr>
            <a:r>
              <a:rPr lang="en-US" sz="1600" dirty="0">
                <a:latin typeface="Helvetica" pitchFamily="2" charset="0"/>
              </a:rPr>
              <a:t>Expanding PMNS matrix to include sterile neutrino components</a:t>
            </a:r>
          </a:p>
          <a:p>
            <a:pPr marL="214313" indent="-214313">
              <a:lnSpc>
                <a:spcPct val="100000"/>
              </a:lnSpc>
              <a:spcBef>
                <a:spcPts val="0"/>
              </a:spcBef>
              <a:buFont typeface="Arial" panose="020B0604020202020204" pitchFamily="34" charset="0"/>
              <a:buChar char="•"/>
            </a:pPr>
            <a:r>
              <a:rPr lang="en-US" sz="1600" dirty="0">
                <a:latin typeface="Helvetica" pitchFamily="2" charset="0"/>
              </a:rPr>
              <a:t>Sterile Neutrino searches become simpler at short baseline</a:t>
            </a:r>
          </a:p>
          <a:p>
            <a:pPr marL="214313" indent="-214313">
              <a:lnSpc>
                <a:spcPct val="100000"/>
              </a:lnSpc>
              <a:spcBef>
                <a:spcPts val="0"/>
              </a:spcBef>
              <a:buFont typeface="Arial" panose="020B0604020202020204" pitchFamily="34" charset="0"/>
              <a:buChar char="•"/>
            </a:pPr>
            <a:r>
              <a:rPr lang="en-US" sz="1600" dirty="0">
                <a:latin typeface="Helvetica" pitchFamily="2" charset="0"/>
              </a:rPr>
              <a:t>Sin</a:t>
            </a:r>
            <a:r>
              <a:rPr lang="en-US" sz="1600" baseline="30000" dirty="0">
                <a:latin typeface="Helvetica" pitchFamily="2" charset="0"/>
              </a:rPr>
              <a:t>2</a:t>
            </a:r>
            <a:r>
              <a:rPr lang="en-US" sz="1600" dirty="0">
                <a:latin typeface="Helvetica" pitchFamily="2" charset="0"/>
              </a:rPr>
              <a:t>(2𝜃) modulates the oscillation amplitude</a:t>
            </a:r>
          </a:p>
          <a:p>
            <a:pPr marL="214313" indent="-214313">
              <a:lnSpc>
                <a:spcPct val="100000"/>
              </a:lnSpc>
              <a:spcBef>
                <a:spcPts val="0"/>
              </a:spcBef>
              <a:buFont typeface="Arial" panose="020B0604020202020204" pitchFamily="34" charset="0"/>
              <a:buChar char="•"/>
            </a:pPr>
            <a:r>
              <a:rPr lang="el-GR" sz="1600" dirty="0">
                <a:latin typeface="Helvetica" pitchFamily="2" charset="0"/>
              </a:rPr>
              <a:t>Δ</a:t>
            </a:r>
            <a:r>
              <a:rPr lang="en-US" sz="1600" dirty="0">
                <a:latin typeface="Helvetica" pitchFamily="2" charset="0"/>
              </a:rPr>
              <a:t>m</a:t>
            </a:r>
            <a:r>
              <a:rPr lang="en-US" sz="1600" baseline="30000" dirty="0">
                <a:latin typeface="Helvetica" pitchFamily="2" charset="0"/>
              </a:rPr>
              <a:t>2</a:t>
            </a:r>
            <a:r>
              <a:rPr lang="en-US" sz="1600" dirty="0">
                <a:latin typeface="Helvetica" pitchFamily="2" charset="0"/>
              </a:rPr>
              <a:t> is the oscillation phase</a:t>
            </a:r>
          </a:p>
          <a:p>
            <a:pPr marL="214313" indent="-214313">
              <a:lnSpc>
                <a:spcPct val="100000"/>
              </a:lnSpc>
              <a:spcBef>
                <a:spcPts val="0"/>
              </a:spcBef>
              <a:buFont typeface="Arial" panose="020B0604020202020204" pitchFamily="34" charset="0"/>
              <a:buChar char="•"/>
            </a:pPr>
            <a:r>
              <a:rPr lang="el-GR" sz="1600" dirty="0">
                <a:latin typeface="Helvetica" pitchFamily="2" charset="0"/>
              </a:rPr>
              <a:t>Δ</a:t>
            </a:r>
            <a:r>
              <a:rPr lang="en-US" sz="1600" dirty="0">
                <a:latin typeface="Helvetica" pitchFamily="2" charset="0"/>
              </a:rPr>
              <a:t>m</a:t>
            </a:r>
            <a:r>
              <a:rPr lang="en-US" sz="1600" baseline="30000" dirty="0">
                <a:latin typeface="Helvetica" pitchFamily="2" charset="0"/>
              </a:rPr>
              <a:t>2</a:t>
            </a:r>
            <a:r>
              <a:rPr lang="en-US" sz="1600" dirty="0">
                <a:latin typeface="Helvetica" pitchFamily="2" charset="0"/>
              </a:rPr>
              <a:t> assumed to be ~1eV</a:t>
            </a:r>
            <a:r>
              <a:rPr lang="en-US" sz="1600" baseline="30000" dirty="0">
                <a:latin typeface="Helvetica" pitchFamily="2" charset="0"/>
              </a:rPr>
              <a:t>2</a:t>
            </a:r>
            <a:endParaRPr lang="en-US" sz="1600" dirty="0">
              <a:latin typeface="Helvetica" pitchFamily="2" charset="0"/>
            </a:endParaRPr>
          </a:p>
        </p:txBody>
      </p:sp>
      <p:pic>
        <p:nvPicPr>
          <p:cNvPr id="11" name="Picture 10">
            <a:extLst>
              <a:ext uri="{FF2B5EF4-FFF2-40B4-BE49-F238E27FC236}">
                <a16:creationId xmlns:a16="http://schemas.microsoft.com/office/drawing/2014/main" id="{4FB7AAA0-E059-5EE5-8A80-FDED94498B44}"/>
              </a:ext>
            </a:extLst>
          </p:cNvPr>
          <p:cNvPicPr>
            <a:picLocks noChangeAspect="1"/>
          </p:cNvPicPr>
          <p:nvPr/>
        </p:nvPicPr>
        <p:blipFill>
          <a:blip r:embed="rId5"/>
          <a:stretch>
            <a:fillRect/>
          </a:stretch>
        </p:blipFill>
        <p:spPr>
          <a:xfrm>
            <a:off x="258276" y="3158570"/>
            <a:ext cx="4275127" cy="645987"/>
          </a:xfrm>
          <a:prstGeom prst="rect">
            <a:avLst/>
          </a:prstGeom>
        </p:spPr>
      </p:pic>
      <p:sp>
        <p:nvSpPr>
          <p:cNvPr id="12" name="Slide Number Placeholder 11">
            <a:extLst>
              <a:ext uri="{FF2B5EF4-FFF2-40B4-BE49-F238E27FC236}">
                <a16:creationId xmlns:a16="http://schemas.microsoft.com/office/drawing/2014/main" id="{DDF1DEAA-1C22-76F2-E59A-5D49262E7164}"/>
              </a:ext>
            </a:extLst>
          </p:cNvPr>
          <p:cNvSpPr>
            <a:spLocks noGrp="1"/>
          </p:cNvSpPr>
          <p:nvPr>
            <p:ph type="sldNum" idx="12"/>
          </p:nvPr>
        </p:nvSpPr>
        <p:spPr/>
        <p:txBody>
          <a:bodyPr/>
          <a:lstStyle/>
          <a:p>
            <a:fld id="{00000000-1234-1234-1234-123412341234}" type="slidenum">
              <a:rPr lang="en-US" smtClean="0"/>
              <a:pPr/>
              <a:t>24</a:t>
            </a:fld>
            <a:endParaRPr lang="en-US"/>
          </a:p>
        </p:txBody>
      </p:sp>
    </p:spTree>
    <p:extLst>
      <p:ext uri="{BB962C8B-B14F-4D97-AF65-F5344CB8AC3E}">
        <p14:creationId xmlns:p14="http://schemas.microsoft.com/office/powerpoint/2010/main" val="336700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CCF6B-CB5D-EC22-9991-207375A948CB}"/>
            </a:ext>
          </a:extLst>
        </p:cNvPr>
        <p:cNvGrpSpPr/>
        <p:nvPr/>
      </p:nvGrpSpPr>
      <p:grpSpPr>
        <a:xfrm>
          <a:off x="0" y="0"/>
          <a:ext cx="0" cy="0"/>
          <a:chOff x="0" y="0"/>
          <a:chExt cx="0" cy="0"/>
        </a:xfrm>
      </p:grpSpPr>
      <p:pic>
        <p:nvPicPr>
          <p:cNvPr id="13" name="Picture 12" descr="Graphical user interface&#10;&#10;Description automatically generated with medium confidence">
            <a:extLst>
              <a:ext uri="{FF2B5EF4-FFF2-40B4-BE49-F238E27FC236}">
                <a16:creationId xmlns:a16="http://schemas.microsoft.com/office/drawing/2014/main" id="{B90E0AC3-8085-69DE-216A-676A3283EB66}"/>
              </a:ext>
            </a:extLst>
          </p:cNvPr>
          <p:cNvPicPr>
            <a:picLocks noChangeAspect="1"/>
          </p:cNvPicPr>
          <p:nvPr/>
        </p:nvPicPr>
        <p:blipFill>
          <a:blip r:embed="rId3"/>
          <a:stretch>
            <a:fillRect/>
          </a:stretch>
        </p:blipFill>
        <p:spPr>
          <a:xfrm>
            <a:off x="6370423" y="2799819"/>
            <a:ext cx="2956458" cy="2040434"/>
          </a:xfrm>
          <a:prstGeom prst="rect">
            <a:avLst/>
          </a:prstGeom>
        </p:spPr>
      </p:pic>
      <p:pic>
        <p:nvPicPr>
          <p:cNvPr id="2" name="Picture 1" descr="A picture containing timeline&#10;&#10;Description automatically generated">
            <a:extLst>
              <a:ext uri="{FF2B5EF4-FFF2-40B4-BE49-F238E27FC236}">
                <a16:creationId xmlns:a16="http://schemas.microsoft.com/office/drawing/2014/main" id="{5CE75AA8-C87E-D3AE-5FFF-EC21BE6AAF96}"/>
              </a:ext>
            </a:extLst>
          </p:cNvPr>
          <p:cNvPicPr>
            <a:picLocks noChangeAspect="1"/>
          </p:cNvPicPr>
          <p:nvPr/>
        </p:nvPicPr>
        <p:blipFill>
          <a:blip r:embed="rId4"/>
          <a:stretch>
            <a:fillRect/>
          </a:stretch>
        </p:blipFill>
        <p:spPr>
          <a:xfrm>
            <a:off x="3650030" y="2776958"/>
            <a:ext cx="2956458" cy="1807066"/>
          </a:xfrm>
          <a:prstGeom prst="rect">
            <a:avLst/>
          </a:prstGeom>
        </p:spPr>
      </p:pic>
      <p:pic>
        <p:nvPicPr>
          <p:cNvPr id="11" name="Picture 10" descr="Chart, histogram&#10;&#10;Description automatically generated">
            <a:extLst>
              <a:ext uri="{FF2B5EF4-FFF2-40B4-BE49-F238E27FC236}">
                <a16:creationId xmlns:a16="http://schemas.microsoft.com/office/drawing/2014/main" id="{DD808DF0-4A05-54C8-D002-7A86020A635C}"/>
              </a:ext>
            </a:extLst>
          </p:cNvPr>
          <p:cNvPicPr>
            <a:picLocks noChangeAspect="1"/>
          </p:cNvPicPr>
          <p:nvPr/>
        </p:nvPicPr>
        <p:blipFill>
          <a:blip r:embed="rId5"/>
          <a:stretch>
            <a:fillRect/>
          </a:stretch>
        </p:blipFill>
        <p:spPr>
          <a:xfrm>
            <a:off x="6235423" y="589199"/>
            <a:ext cx="2908577" cy="2028029"/>
          </a:xfrm>
          <a:prstGeom prst="rect">
            <a:avLst/>
          </a:prstGeom>
        </p:spPr>
      </p:pic>
      <p:sp>
        <p:nvSpPr>
          <p:cNvPr id="6" name="Rectangle 5">
            <a:extLst>
              <a:ext uri="{FF2B5EF4-FFF2-40B4-BE49-F238E27FC236}">
                <a16:creationId xmlns:a16="http://schemas.microsoft.com/office/drawing/2014/main" id="{9810ECEE-24D3-26FB-DBD4-215A241158FD}"/>
              </a:ext>
            </a:extLst>
          </p:cNvPr>
          <p:cNvSpPr/>
          <p:nvPr/>
        </p:nvSpPr>
        <p:spPr>
          <a:xfrm>
            <a:off x="4482913" y="2433250"/>
            <a:ext cx="223138" cy="300082"/>
          </a:xfrm>
          <a:prstGeom prst="rect">
            <a:avLst/>
          </a:prstGeom>
        </p:spPr>
        <p:txBody>
          <a:bodyPr wrap="none">
            <a:spAutoFit/>
          </a:bodyPr>
          <a:lstStyle/>
          <a:p>
            <a:r>
              <a:rPr lang="en-US" sz="1350" dirty="0"/>
              <a:t> </a:t>
            </a:r>
          </a:p>
        </p:txBody>
      </p:sp>
      <p:sp>
        <p:nvSpPr>
          <p:cNvPr id="5" name="Title 1">
            <a:extLst>
              <a:ext uri="{FF2B5EF4-FFF2-40B4-BE49-F238E27FC236}">
                <a16:creationId xmlns:a16="http://schemas.microsoft.com/office/drawing/2014/main" id="{AF849ED0-6ECB-A0A0-E214-B2DEFAF613E0}"/>
              </a:ext>
            </a:extLst>
          </p:cNvPr>
          <p:cNvSpPr txBox="1">
            <a:spLocks/>
          </p:cNvSpPr>
          <p:nvPr/>
        </p:nvSpPr>
        <p:spPr bwMode="auto">
          <a:xfrm>
            <a:off x="285750" y="100561"/>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chemeClr val="tx2">
                    <a:lumMod val="10000"/>
                  </a:schemeClr>
                </a:solidFill>
                <a:latin typeface="Helvetica" pitchFamily="2" charset="0"/>
              </a:rPr>
              <a:t>Motivation for an SBL program: </a:t>
            </a:r>
            <a:r>
              <a:rPr lang="en-US" sz="2400" dirty="0">
                <a:solidFill>
                  <a:schemeClr val="tx2">
                    <a:lumMod val="10000"/>
                  </a:schemeClr>
                </a:solidFill>
                <a:latin typeface="Helvetica" pitchFamily="2" charset="0"/>
              </a:rPr>
              <a:t>Experimental Anomalies</a:t>
            </a:r>
          </a:p>
        </p:txBody>
      </p:sp>
      <p:pic>
        <p:nvPicPr>
          <p:cNvPr id="9" name="Picture 8" descr="Chart, histogram&#10;&#10;Description automatically generated">
            <a:extLst>
              <a:ext uri="{FF2B5EF4-FFF2-40B4-BE49-F238E27FC236}">
                <a16:creationId xmlns:a16="http://schemas.microsoft.com/office/drawing/2014/main" id="{62C8BFD9-0FDD-35E5-8350-C5DD874E2E1E}"/>
              </a:ext>
            </a:extLst>
          </p:cNvPr>
          <p:cNvPicPr>
            <a:picLocks noChangeAspect="1"/>
          </p:cNvPicPr>
          <p:nvPr/>
        </p:nvPicPr>
        <p:blipFill>
          <a:blip r:embed="rId6"/>
          <a:stretch>
            <a:fillRect/>
          </a:stretch>
        </p:blipFill>
        <p:spPr>
          <a:xfrm>
            <a:off x="3817621" y="622935"/>
            <a:ext cx="2484119" cy="2028029"/>
          </a:xfrm>
          <a:prstGeom prst="rect">
            <a:avLst/>
          </a:prstGeom>
        </p:spPr>
      </p:pic>
      <p:sp>
        <p:nvSpPr>
          <p:cNvPr id="14" name="TextBox 13">
            <a:extLst>
              <a:ext uri="{FF2B5EF4-FFF2-40B4-BE49-F238E27FC236}">
                <a16:creationId xmlns:a16="http://schemas.microsoft.com/office/drawing/2014/main" id="{1601BA21-B207-2B06-10AF-20E010B91A58}"/>
              </a:ext>
            </a:extLst>
          </p:cNvPr>
          <p:cNvSpPr txBox="1"/>
          <p:nvPr/>
        </p:nvSpPr>
        <p:spPr>
          <a:xfrm>
            <a:off x="4880535" y="2615110"/>
            <a:ext cx="3397084" cy="280270"/>
          </a:xfrm>
          <a:prstGeom prst="rect">
            <a:avLst/>
          </a:prstGeom>
          <a:noFill/>
        </p:spPr>
        <p:txBody>
          <a:bodyPr wrap="none" rtlCol="0">
            <a:spAutoFit/>
          </a:bodyPr>
          <a:lstStyle/>
          <a:p>
            <a:pPr algn="l">
              <a:lnSpc>
                <a:spcPct val="90000"/>
              </a:lnSpc>
            </a:pPr>
            <a:r>
              <a:rPr lang="en-US" sz="1350" b="1" dirty="0">
                <a:solidFill>
                  <a:srgbClr val="00B050"/>
                </a:solidFill>
                <a:latin typeface="Helvetica" pitchFamily="2" charset="0"/>
              </a:rPr>
              <a:t>Electron (anti)neutrino disappearance  </a:t>
            </a:r>
          </a:p>
        </p:txBody>
      </p:sp>
      <p:sp>
        <p:nvSpPr>
          <p:cNvPr id="15" name="TextBox 14">
            <a:extLst>
              <a:ext uri="{FF2B5EF4-FFF2-40B4-BE49-F238E27FC236}">
                <a16:creationId xmlns:a16="http://schemas.microsoft.com/office/drawing/2014/main" id="{B988FCF7-FF93-6BB7-01B8-E7F5FBC9DE8B}"/>
              </a:ext>
            </a:extLst>
          </p:cNvPr>
          <p:cNvSpPr txBox="1"/>
          <p:nvPr/>
        </p:nvSpPr>
        <p:spPr>
          <a:xfrm>
            <a:off x="4880536" y="411958"/>
            <a:ext cx="3147015" cy="280270"/>
          </a:xfrm>
          <a:prstGeom prst="rect">
            <a:avLst/>
          </a:prstGeom>
          <a:noFill/>
        </p:spPr>
        <p:txBody>
          <a:bodyPr wrap="none" rtlCol="0">
            <a:spAutoFit/>
          </a:bodyPr>
          <a:lstStyle/>
          <a:p>
            <a:pPr algn="l">
              <a:lnSpc>
                <a:spcPct val="90000"/>
              </a:lnSpc>
            </a:pPr>
            <a:r>
              <a:rPr lang="en-US" sz="1350" b="1" dirty="0">
                <a:solidFill>
                  <a:srgbClr val="00B050"/>
                </a:solidFill>
                <a:latin typeface="Helvetica" pitchFamily="2" charset="0"/>
              </a:rPr>
              <a:t>Electron (anti)neutrino appearance  </a:t>
            </a:r>
          </a:p>
        </p:txBody>
      </p:sp>
      <p:sp>
        <p:nvSpPr>
          <p:cNvPr id="16" name="TextBox 15">
            <a:extLst>
              <a:ext uri="{FF2B5EF4-FFF2-40B4-BE49-F238E27FC236}">
                <a16:creationId xmlns:a16="http://schemas.microsoft.com/office/drawing/2014/main" id="{50F184BC-BA23-E05B-F403-D82B4A31867F}"/>
              </a:ext>
            </a:extLst>
          </p:cNvPr>
          <p:cNvSpPr txBox="1"/>
          <p:nvPr/>
        </p:nvSpPr>
        <p:spPr>
          <a:xfrm>
            <a:off x="4118996" y="4433533"/>
            <a:ext cx="676788" cy="238527"/>
          </a:xfrm>
          <a:prstGeom prst="rect">
            <a:avLst/>
          </a:prstGeom>
          <a:noFill/>
        </p:spPr>
        <p:txBody>
          <a:bodyPr wrap="none" rtlCol="0">
            <a:spAutoFit/>
          </a:bodyPr>
          <a:lstStyle/>
          <a:p>
            <a:pPr algn="l">
              <a:lnSpc>
                <a:spcPct val="90000"/>
              </a:lnSpc>
            </a:pPr>
            <a:r>
              <a:rPr lang="en-US" sz="1050" b="1" dirty="0">
                <a:latin typeface="Helvetica" pitchFamily="2" charset="0"/>
              </a:rPr>
              <a:t>Gallium</a:t>
            </a:r>
          </a:p>
        </p:txBody>
      </p:sp>
      <p:sp>
        <p:nvSpPr>
          <p:cNvPr id="18" name="TextBox 17">
            <a:extLst>
              <a:ext uri="{FF2B5EF4-FFF2-40B4-BE49-F238E27FC236}">
                <a16:creationId xmlns:a16="http://schemas.microsoft.com/office/drawing/2014/main" id="{E83DE7AC-0062-8FCF-732A-F2A5FC41DDCB}"/>
              </a:ext>
            </a:extLst>
          </p:cNvPr>
          <p:cNvSpPr txBox="1"/>
          <p:nvPr/>
        </p:nvSpPr>
        <p:spPr>
          <a:xfrm>
            <a:off x="7060007" y="4433533"/>
            <a:ext cx="478016" cy="238527"/>
          </a:xfrm>
          <a:prstGeom prst="rect">
            <a:avLst/>
          </a:prstGeom>
          <a:noFill/>
        </p:spPr>
        <p:txBody>
          <a:bodyPr wrap="none" rtlCol="0">
            <a:spAutoFit/>
          </a:bodyPr>
          <a:lstStyle/>
          <a:p>
            <a:pPr algn="l">
              <a:lnSpc>
                <a:spcPct val="90000"/>
              </a:lnSpc>
            </a:pPr>
            <a:r>
              <a:rPr lang="en-US" sz="1050" b="1" dirty="0">
                <a:latin typeface="Helvetica" pitchFamily="2" charset="0"/>
              </a:rPr>
              <a:t>RAA</a:t>
            </a:r>
          </a:p>
        </p:txBody>
      </p:sp>
      <p:sp>
        <p:nvSpPr>
          <p:cNvPr id="19" name="TextBox 18">
            <a:extLst>
              <a:ext uri="{FF2B5EF4-FFF2-40B4-BE49-F238E27FC236}">
                <a16:creationId xmlns:a16="http://schemas.microsoft.com/office/drawing/2014/main" id="{C0FC0A14-7758-DD89-E453-730B4C0B097E}"/>
              </a:ext>
            </a:extLst>
          </p:cNvPr>
          <p:cNvSpPr txBox="1"/>
          <p:nvPr/>
        </p:nvSpPr>
        <p:spPr>
          <a:xfrm>
            <a:off x="4216732" y="752836"/>
            <a:ext cx="551754" cy="238527"/>
          </a:xfrm>
          <a:prstGeom prst="rect">
            <a:avLst/>
          </a:prstGeom>
          <a:noFill/>
        </p:spPr>
        <p:txBody>
          <a:bodyPr wrap="none" rtlCol="0">
            <a:spAutoFit/>
          </a:bodyPr>
          <a:lstStyle/>
          <a:p>
            <a:pPr algn="l">
              <a:lnSpc>
                <a:spcPct val="90000"/>
              </a:lnSpc>
            </a:pPr>
            <a:r>
              <a:rPr lang="en-US" sz="1050" b="1" dirty="0">
                <a:latin typeface="Helvetica" pitchFamily="2" charset="0"/>
              </a:rPr>
              <a:t>LSND</a:t>
            </a:r>
          </a:p>
        </p:txBody>
      </p:sp>
      <p:sp>
        <p:nvSpPr>
          <p:cNvPr id="20" name="TextBox 19">
            <a:extLst>
              <a:ext uri="{FF2B5EF4-FFF2-40B4-BE49-F238E27FC236}">
                <a16:creationId xmlns:a16="http://schemas.microsoft.com/office/drawing/2014/main" id="{A19AF501-77FB-9E76-C3BC-E79DF8B5DF56}"/>
              </a:ext>
            </a:extLst>
          </p:cNvPr>
          <p:cNvSpPr txBox="1"/>
          <p:nvPr/>
        </p:nvSpPr>
        <p:spPr>
          <a:xfrm>
            <a:off x="7022738" y="752836"/>
            <a:ext cx="901209" cy="238527"/>
          </a:xfrm>
          <a:prstGeom prst="rect">
            <a:avLst/>
          </a:prstGeom>
          <a:noFill/>
        </p:spPr>
        <p:txBody>
          <a:bodyPr wrap="none" rtlCol="0">
            <a:spAutoFit/>
          </a:bodyPr>
          <a:lstStyle/>
          <a:p>
            <a:pPr algn="l">
              <a:lnSpc>
                <a:spcPct val="90000"/>
              </a:lnSpc>
            </a:pPr>
            <a:r>
              <a:rPr lang="en-US" sz="1050" b="1" dirty="0" err="1">
                <a:latin typeface="Helvetica" pitchFamily="2" charset="0"/>
              </a:rPr>
              <a:t>MiniBooNE</a:t>
            </a:r>
            <a:endParaRPr lang="en-US" sz="1050" b="1" dirty="0">
              <a:latin typeface="Helvetica" pitchFamily="2" charset="0"/>
            </a:endParaRPr>
          </a:p>
        </p:txBody>
      </p:sp>
      <p:sp>
        <p:nvSpPr>
          <p:cNvPr id="3" name="TextBox 2">
            <a:extLst>
              <a:ext uri="{FF2B5EF4-FFF2-40B4-BE49-F238E27FC236}">
                <a16:creationId xmlns:a16="http://schemas.microsoft.com/office/drawing/2014/main" id="{5D7B4A63-03E7-1D68-AAEA-6B1D3BDA7BFB}"/>
              </a:ext>
            </a:extLst>
          </p:cNvPr>
          <p:cNvSpPr txBox="1"/>
          <p:nvPr/>
        </p:nvSpPr>
        <p:spPr>
          <a:xfrm>
            <a:off x="319617" y="1748319"/>
            <a:ext cx="3315945" cy="2862322"/>
          </a:xfrm>
          <a:prstGeom prst="rect">
            <a:avLst/>
          </a:prstGeom>
          <a:noFill/>
          <a:ln>
            <a:solidFill>
              <a:srgbClr val="00B050"/>
            </a:solidFill>
          </a:ln>
        </p:spPr>
        <p:txBody>
          <a:bodyPr wrap="square">
            <a:spAutoFit/>
          </a:bodyPr>
          <a:lstStyle/>
          <a:p>
            <a:pPr algn="ctr"/>
            <a:r>
              <a:rPr lang="en-US" sz="1500" dirty="0">
                <a:solidFill>
                  <a:srgbClr val="111111"/>
                </a:solidFill>
                <a:highlight>
                  <a:srgbClr val="FDFDFD"/>
                </a:highlight>
                <a:latin typeface="Helvetica" pitchFamily="2" charset="0"/>
              </a:rPr>
              <a:t>Over the past decades neutrino oscillation searches at length/distance scales of 1 MeV/m have found a number of anomalous results: The liquid scintillator neutrino detector (LSND) anomaly, the reactor antineutrino anomaly, the </a:t>
            </a:r>
            <a:r>
              <a:rPr lang="en-US" sz="1500" dirty="0" err="1">
                <a:solidFill>
                  <a:srgbClr val="111111"/>
                </a:solidFill>
                <a:highlight>
                  <a:srgbClr val="FDFDFD"/>
                </a:highlight>
                <a:latin typeface="Helvetica" pitchFamily="2" charset="0"/>
              </a:rPr>
              <a:t>MiniBooNE</a:t>
            </a:r>
            <a:r>
              <a:rPr lang="en-US" sz="1500" dirty="0">
                <a:solidFill>
                  <a:srgbClr val="111111"/>
                </a:solidFill>
                <a:highlight>
                  <a:srgbClr val="FDFDFD"/>
                </a:highlight>
                <a:latin typeface="Helvetica" pitchFamily="2" charset="0"/>
              </a:rPr>
              <a:t> low-energy excess and the gallium anomaly. These anomalies have not been confirmed, and the reactor antineutrino anomaly has been recently resolved.</a:t>
            </a:r>
            <a:endParaRPr lang="en-US" sz="1500" dirty="0">
              <a:latin typeface="Helvetica" pitchFamily="2" charset="0"/>
            </a:endParaRPr>
          </a:p>
        </p:txBody>
      </p:sp>
      <p:pic>
        <p:nvPicPr>
          <p:cNvPr id="10" name="Picture 9">
            <a:extLst>
              <a:ext uri="{FF2B5EF4-FFF2-40B4-BE49-F238E27FC236}">
                <a16:creationId xmlns:a16="http://schemas.microsoft.com/office/drawing/2014/main" id="{3DDC4DAF-E5D6-B7E8-65F3-4F80B9289FA4}"/>
              </a:ext>
            </a:extLst>
          </p:cNvPr>
          <p:cNvPicPr>
            <a:picLocks noChangeAspect="1"/>
          </p:cNvPicPr>
          <p:nvPr/>
        </p:nvPicPr>
        <p:blipFill>
          <a:blip r:embed="rId7"/>
          <a:stretch>
            <a:fillRect/>
          </a:stretch>
        </p:blipFill>
        <p:spPr>
          <a:xfrm>
            <a:off x="285750" y="471831"/>
            <a:ext cx="2825563" cy="1210444"/>
          </a:xfrm>
          <a:prstGeom prst="rect">
            <a:avLst/>
          </a:prstGeom>
        </p:spPr>
      </p:pic>
      <p:sp>
        <p:nvSpPr>
          <p:cNvPr id="12" name="TextBox 11">
            <a:extLst>
              <a:ext uri="{FF2B5EF4-FFF2-40B4-BE49-F238E27FC236}">
                <a16:creationId xmlns:a16="http://schemas.microsoft.com/office/drawing/2014/main" id="{3E936F0F-DE1C-AA89-E8D5-2CA8E09140D5}"/>
              </a:ext>
            </a:extLst>
          </p:cNvPr>
          <p:cNvSpPr txBox="1"/>
          <p:nvPr/>
        </p:nvSpPr>
        <p:spPr>
          <a:xfrm>
            <a:off x="592667" y="1439324"/>
            <a:ext cx="877163" cy="280270"/>
          </a:xfrm>
          <a:prstGeom prst="rect">
            <a:avLst/>
          </a:prstGeom>
          <a:noFill/>
        </p:spPr>
        <p:txBody>
          <a:bodyPr wrap="none" rtlCol="0">
            <a:spAutoFit/>
          </a:bodyPr>
          <a:lstStyle/>
          <a:p>
            <a:pPr algn="l">
              <a:lnSpc>
                <a:spcPct val="90000"/>
              </a:lnSpc>
            </a:pPr>
            <a:r>
              <a:rPr lang="en-US" sz="1350" b="1" dirty="0">
                <a:latin typeface="Helvetica" pitchFamily="2" charset="0"/>
              </a:rPr>
              <a:t>From P5</a:t>
            </a:r>
          </a:p>
        </p:txBody>
      </p:sp>
      <p:sp>
        <p:nvSpPr>
          <p:cNvPr id="4" name="Slide Number Placeholder 3">
            <a:extLst>
              <a:ext uri="{FF2B5EF4-FFF2-40B4-BE49-F238E27FC236}">
                <a16:creationId xmlns:a16="http://schemas.microsoft.com/office/drawing/2014/main" id="{583A8451-E493-69A8-7A7F-13A14A8EFDE6}"/>
              </a:ext>
            </a:extLst>
          </p:cNvPr>
          <p:cNvSpPr>
            <a:spLocks noGrp="1"/>
          </p:cNvSpPr>
          <p:nvPr>
            <p:ph type="sldNum" idx="12"/>
          </p:nvPr>
        </p:nvSpPr>
        <p:spPr/>
        <p:txBody>
          <a:bodyPr/>
          <a:lstStyle/>
          <a:p>
            <a:fld id="{00000000-1234-1234-1234-123412341234}" type="slidenum">
              <a:rPr lang="en-US" smtClean="0"/>
              <a:pPr/>
              <a:t>25</a:t>
            </a:fld>
            <a:endParaRPr lang="en-US"/>
          </a:p>
        </p:txBody>
      </p:sp>
    </p:spTree>
    <p:extLst>
      <p:ext uri="{BB962C8B-B14F-4D97-AF65-F5344CB8AC3E}">
        <p14:creationId xmlns:p14="http://schemas.microsoft.com/office/powerpoint/2010/main" val="1564006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6BF2-54C0-4CE9-143A-20890B4F6A96}"/>
            </a:ext>
          </a:extLst>
        </p:cNvPr>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B32237AE-BE05-81C4-3A8D-0867B4FE9678}"/>
              </a:ext>
            </a:extLst>
          </p:cNvPr>
          <p:cNvPicPr>
            <a:picLocks noChangeAspect="1"/>
          </p:cNvPicPr>
          <p:nvPr/>
        </p:nvPicPr>
        <p:blipFill>
          <a:blip r:embed="rId3"/>
          <a:stretch>
            <a:fillRect/>
          </a:stretch>
        </p:blipFill>
        <p:spPr>
          <a:xfrm>
            <a:off x="285750" y="583670"/>
            <a:ext cx="3708280" cy="4047364"/>
          </a:xfrm>
          <a:prstGeom prst="rect">
            <a:avLst/>
          </a:prstGeom>
        </p:spPr>
      </p:pic>
      <p:sp>
        <p:nvSpPr>
          <p:cNvPr id="2" name="Rectangle 1">
            <a:extLst>
              <a:ext uri="{FF2B5EF4-FFF2-40B4-BE49-F238E27FC236}">
                <a16:creationId xmlns:a16="http://schemas.microsoft.com/office/drawing/2014/main" id="{770EFE29-1AA1-CC42-2BD4-A86FCC8DBF31}"/>
              </a:ext>
            </a:extLst>
          </p:cNvPr>
          <p:cNvSpPr/>
          <p:nvPr/>
        </p:nvSpPr>
        <p:spPr>
          <a:xfrm>
            <a:off x="7540339" y="1386476"/>
            <a:ext cx="322712" cy="307686"/>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8" name="Title 1">
            <a:extLst>
              <a:ext uri="{FF2B5EF4-FFF2-40B4-BE49-F238E27FC236}">
                <a16:creationId xmlns:a16="http://schemas.microsoft.com/office/drawing/2014/main" id="{9205EE14-CF93-81B8-C5C2-92159F06DDF5}"/>
              </a:ext>
            </a:extLst>
          </p:cNvPr>
          <p:cNvSpPr txBox="1">
            <a:spLocks/>
          </p:cNvSpPr>
          <p:nvPr/>
        </p:nvSpPr>
        <p:spPr bwMode="auto">
          <a:xfrm>
            <a:off x="526227" y="79669"/>
            <a:ext cx="6288911" cy="403444"/>
          </a:xfrm>
          <a:prstGeom prst="rect">
            <a:avLst/>
          </a:prstGeom>
          <a:noFill/>
          <a:ln w="9525">
            <a:noFill/>
            <a:miter lim="800000"/>
            <a:headEnd/>
            <a:tailEnd/>
          </a:ln>
        </p:spPr>
        <p:txBody>
          <a:bodyPr vert="horz" wrap="square" lIns="68580" tIns="34290" rIns="68580" bIns="34290" numCol="1" anchor="t" anchorCtr="0" compatLnSpc="1">
            <a:prstTxWarp prst="textNoShape">
              <a:avLst/>
            </a:prstTxWarp>
            <a:spAutoFit/>
          </a:bodyPr>
          <a:lstStyle>
            <a:lvl1pPr algn="l" rtl="0" eaLnBrk="1" fontAlgn="base" hangingPunct="1">
              <a:lnSpc>
                <a:spcPct val="90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400" b="1" dirty="0">
                <a:solidFill>
                  <a:schemeClr val="tx2">
                    <a:lumMod val="10000"/>
                  </a:schemeClr>
                </a:solidFill>
                <a:latin typeface="Helvetica" pitchFamily="2" charset="0"/>
              </a:rPr>
              <a:t>Global context for the RAA: </a:t>
            </a:r>
            <a:r>
              <a:rPr lang="en-US" sz="2400" dirty="0">
                <a:solidFill>
                  <a:schemeClr val="tx2">
                    <a:lumMod val="10000"/>
                  </a:schemeClr>
                </a:solidFill>
                <a:latin typeface="Helvetica" pitchFamily="2" charset="0"/>
              </a:rPr>
              <a:t>What now?</a:t>
            </a:r>
          </a:p>
        </p:txBody>
      </p:sp>
      <p:cxnSp>
        <p:nvCxnSpPr>
          <p:cNvPr id="17" name="Straight Connector 16">
            <a:extLst>
              <a:ext uri="{FF2B5EF4-FFF2-40B4-BE49-F238E27FC236}">
                <a16:creationId xmlns:a16="http://schemas.microsoft.com/office/drawing/2014/main" id="{23B24E17-E8D8-1C4A-129C-EB2A5D5A2959}"/>
              </a:ext>
            </a:extLst>
          </p:cNvPr>
          <p:cNvCxnSpPr>
            <a:cxnSpLocks/>
          </p:cNvCxnSpPr>
          <p:nvPr/>
        </p:nvCxnSpPr>
        <p:spPr>
          <a:xfrm flipH="1">
            <a:off x="2339683" y="3120711"/>
            <a:ext cx="1214840" cy="8573"/>
          </a:xfrm>
          <a:prstGeom prst="line">
            <a:avLst/>
          </a:prstGeom>
          <a:ln w="28575">
            <a:solidFill>
              <a:srgbClr val="C00000"/>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2579D50-DA76-9E2C-7FF2-F75EE3073D39}"/>
              </a:ext>
            </a:extLst>
          </p:cNvPr>
          <p:cNvCxnSpPr>
            <a:cxnSpLocks/>
          </p:cNvCxnSpPr>
          <p:nvPr/>
        </p:nvCxnSpPr>
        <p:spPr>
          <a:xfrm>
            <a:off x="2339683" y="651831"/>
            <a:ext cx="0" cy="2468880"/>
          </a:xfrm>
          <a:prstGeom prst="line">
            <a:avLst/>
          </a:prstGeom>
          <a:ln w="28575">
            <a:solidFill>
              <a:srgbClr val="C00000"/>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DF1925D-7EA5-586A-F48A-F0D48DFA2774}"/>
              </a:ext>
            </a:extLst>
          </p:cNvPr>
          <p:cNvCxnSpPr>
            <a:cxnSpLocks/>
          </p:cNvCxnSpPr>
          <p:nvPr/>
        </p:nvCxnSpPr>
        <p:spPr>
          <a:xfrm>
            <a:off x="3560370" y="654697"/>
            <a:ext cx="0" cy="2474587"/>
          </a:xfrm>
          <a:prstGeom prst="line">
            <a:avLst/>
          </a:prstGeom>
          <a:ln w="28575">
            <a:solidFill>
              <a:srgbClr val="C00000"/>
            </a:solidFill>
            <a:miter lim="800000"/>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0FF51103-8991-044F-569D-DC8E96EEFE3A}"/>
              </a:ext>
            </a:extLst>
          </p:cNvPr>
          <p:cNvSpPr txBox="1">
            <a:spLocks/>
          </p:cNvSpPr>
          <p:nvPr/>
        </p:nvSpPr>
        <p:spPr bwMode="auto">
          <a:xfrm>
            <a:off x="4250685" y="281383"/>
            <a:ext cx="4537860" cy="1585226"/>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None/>
            </a:pPr>
            <a:endParaRPr lang="en-US" sz="1500" b="1" dirty="0">
              <a:solidFill>
                <a:srgbClr val="C00000"/>
              </a:solidFill>
              <a:latin typeface="Helvetica" pitchFamily="2" charset="0"/>
            </a:endParaRPr>
          </a:p>
          <a:p>
            <a:pPr marL="0" indent="0">
              <a:lnSpc>
                <a:spcPct val="100000"/>
              </a:lnSpc>
              <a:spcBef>
                <a:spcPts val="0"/>
              </a:spcBef>
              <a:buNone/>
            </a:pPr>
            <a:r>
              <a:rPr lang="en-US" sz="1500" b="1" dirty="0">
                <a:latin typeface="Helvetica" pitchFamily="2" charset="0"/>
              </a:rPr>
              <a:t>Ambiguities interpreting LBL results</a:t>
            </a:r>
          </a:p>
          <a:p>
            <a:pPr marL="257175">
              <a:lnSpc>
                <a:spcPct val="100000"/>
              </a:lnSpc>
              <a:spcBef>
                <a:spcPts val="0"/>
              </a:spcBef>
            </a:pPr>
            <a:r>
              <a:rPr lang="en-US" sz="1500" dirty="0">
                <a:latin typeface="Helvetica" pitchFamily="2" charset="0"/>
              </a:rPr>
              <a:t>Need to nail down </a:t>
            </a:r>
            <a:r>
              <a:rPr lang="el-GR" sz="1500" dirty="0">
                <a:latin typeface="Helvetica" pitchFamily="2" charset="0"/>
              </a:rPr>
              <a:t>θ</a:t>
            </a:r>
            <a:r>
              <a:rPr lang="el-GR" sz="1500" baseline="-25000" dirty="0">
                <a:latin typeface="Helvetica" pitchFamily="2" charset="0"/>
              </a:rPr>
              <a:t>14</a:t>
            </a:r>
            <a:r>
              <a:rPr lang="en-US" sz="1500" dirty="0">
                <a:latin typeface="Helvetica" pitchFamily="2" charset="0"/>
              </a:rPr>
              <a:t> and </a:t>
            </a:r>
            <a:r>
              <a:rPr lang="el-GR" sz="1500" dirty="0">
                <a:latin typeface="Helvetica" pitchFamily="2" charset="0"/>
              </a:rPr>
              <a:t>θ</a:t>
            </a:r>
            <a:r>
              <a:rPr lang="en-US" sz="1500" baseline="-25000" dirty="0">
                <a:latin typeface="Helvetica" pitchFamily="2" charset="0"/>
              </a:rPr>
              <a:t>2</a:t>
            </a:r>
            <a:r>
              <a:rPr lang="el-GR" sz="1500" baseline="-25000" dirty="0">
                <a:latin typeface="Helvetica" pitchFamily="2" charset="0"/>
              </a:rPr>
              <a:t>4</a:t>
            </a:r>
            <a:r>
              <a:rPr lang="en-US" sz="1500" dirty="0">
                <a:latin typeface="Helvetica" pitchFamily="2" charset="0"/>
              </a:rPr>
              <a:t> to better than ~5 degrees to correctly interpret CPV results.</a:t>
            </a:r>
            <a:endParaRPr lang="en-US" sz="1500" baseline="-25000" dirty="0">
              <a:latin typeface="Helvetica" pitchFamily="2" charset="0"/>
            </a:endParaRPr>
          </a:p>
          <a:p>
            <a:pPr marL="257175">
              <a:lnSpc>
                <a:spcPct val="100000"/>
              </a:lnSpc>
              <a:spcBef>
                <a:spcPts val="0"/>
              </a:spcBef>
            </a:pPr>
            <a:endParaRPr lang="en-US" sz="1500" b="1" dirty="0">
              <a:solidFill>
                <a:srgbClr val="C00000"/>
              </a:solidFill>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0" indent="0">
              <a:lnSpc>
                <a:spcPct val="100000"/>
              </a:lnSpc>
              <a:spcBef>
                <a:spcPts val="0"/>
              </a:spcBef>
              <a:buNone/>
            </a:pPr>
            <a:endParaRPr lang="en-US" sz="1500" b="1" dirty="0">
              <a:latin typeface="Helvetica" pitchFamily="2" charset="0"/>
            </a:endParaRPr>
          </a:p>
          <a:p>
            <a:pPr marL="0" indent="0">
              <a:lnSpc>
                <a:spcPct val="100000"/>
              </a:lnSpc>
              <a:spcBef>
                <a:spcPts val="0"/>
              </a:spcBef>
              <a:buNone/>
            </a:pPr>
            <a:endParaRPr lang="en-US" sz="1500" dirty="0">
              <a:latin typeface="Helvetica" pitchFamily="2" charset="0"/>
            </a:endParaRPr>
          </a:p>
          <a:p>
            <a:pPr marL="0" indent="0">
              <a:lnSpc>
                <a:spcPct val="100000"/>
              </a:lnSpc>
              <a:spcBef>
                <a:spcPts val="0"/>
              </a:spcBef>
              <a:buNone/>
            </a:pPr>
            <a:endParaRPr lang="en-US" sz="1500" dirty="0">
              <a:latin typeface="Helvetica" pitchFamily="2" charset="0"/>
            </a:endParaRPr>
          </a:p>
          <a:p>
            <a:pPr marL="0" indent="0">
              <a:buNone/>
            </a:pPr>
            <a:endParaRPr lang="en-US" sz="1500" dirty="0">
              <a:latin typeface="Helvetica" pitchFamily="2" charset="0"/>
            </a:endParaRPr>
          </a:p>
        </p:txBody>
      </p:sp>
      <p:sp>
        <p:nvSpPr>
          <p:cNvPr id="9" name="Rectangle 8">
            <a:extLst>
              <a:ext uri="{FF2B5EF4-FFF2-40B4-BE49-F238E27FC236}">
                <a16:creationId xmlns:a16="http://schemas.microsoft.com/office/drawing/2014/main" id="{AD27BA54-67D7-1437-3FEC-76E0376EFA61}"/>
              </a:ext>
            </a:extLst>
          </p:cNvPr>
          <p:cNvSpPr/>
          <p:nvPr/>
        </p:nvSpPr>
        <p:spPr>
          <a:xfrm>
            <a:off x="2400068" y="1259245"/>
            <a:ext cx="1098666" cy="249515"/>
          </a:xfrm>
          <a:prstGeom prst="rect">
            <a:avLst/>
          </a:prstGeom>
          <a:noFill/>
          <a:ln w="19050">
            <a:solidFill>
              <a:srgbClr val="00B050"/>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cxnSp>
        <p:nvCxnSpPr>
          <p:cNvPr id="11" name="Straight Connector 10">
            <a:extLst>
              <a:ext uri="{FF2B5EF4-FFF2-40B4-BE49-F238E27FC236}">
                <a16:creationId xmlns:a16="http://schemas.microsoft.com/office/drawing/2014/main" id="{B356153F-27EF-A2D6-12AC-120312409078}"/>
              </a:ext>
            </a:extLst>
          </p:cNvPr>
          <p:cNvCxnSpPr>
            <a:cxnSpLocks/>
          </p:cNvCxnSpPr>
          <p:nvPr/>
        </p:nvCxnSpPr>
        <p:spPr>
          <a:xfrm>
            <a:off x="1605249" y="665395"/>
            <a:ext cx="0" cy="3354514"/>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814BF781-8D7D-CDCE-D4BA-2F0A2378596A}"/>
              </a:ext>
            </a:extLst>
          </p:cNvPr>
          <p:cNvSpPr txBox="1"/>
          <p:nvPr/>
        </p:nvSpPr>
        <p:spPr>
          <a:xfrm>
            <a:off x="891548" y="455192"/>
            <a:ext cx="2689323" cy="219291"/>
          </a:xfrm>
          <a:prstGeom prst="rect">
            <a:avLst/>
          </a:prstGeom>
          <a:noFill/>
        </p:spPr>
        <p:txBody>
          <a:bodyPr wrap="square">
            <a:spAutoFit/>
          </a:bodyPr>
          <a:lstStyle/>
          <a:p>
            <a:r>
              <a:rPr lang="en-US" sz="825" b="1" dirty="0">
                <a:solidFill>
                  <a:srgbClr val="00B0F0"/>
                </a:solidFill>
                <a:latin typeface="Helvetica" pitchFamily="2" charset="0"/>
              </a:rPr>
              <a:t>J. Phys. G: </a:t>
            </a:r>
            <a:r>
              <a:rPr lang="en-US" sz="825" b="1" dirty="0" err="1">
                <a:solidFill>
                  <a:srgbClr val="00B0F0"/>
                </a:solidFill>
                <a:latin typeface="Helvetica" pitchFamily="2" charset="0"/>
              </a:rPr>
              <a:t>Nucl</a:t>
            </a:r>
            <a:r>
              <a:rPr lang="en-US" sz="825" b="1" dirty="0">
                <a:solidFill>
                  <a:srgbClr val="00B0F0"/>
                </a:solidFill>
                <a:latin typeface="Helvetica" pitchFamily="2" charset="0"/>
              </a:rPr>
              <a:t>. Part. Phys. 49 (2022) 070501</a:t>
            </a:r>
          </a:p>
        </p:txBody>
      </p:sp>
      <p:pic>
        <p:nvPicPr>
          <p:cNvPr id="10" name="Picture 9" descr="Chart, histogram&#10;&#10;Description automatically generated">
            <a:extLst>
              <a:ext uri="{FF2B5EF4-FFF2-40B4-BE49-F238E27FC236}">
                <a16:creationId xmlns:a16="http://schemas.microsoft.com/office/drawing/2014/main" id="{54A44186-8C8D-E80A-AE6A-6928A5EA897C}"/>
              </a:ext>
            </a:extLst>
          </p:cNvPr>
          <p:cNvPicPr>
            <a:picLocks noChangeAspect="1"/>
          </p:cNvPicPr>
          <p:nvPr/>
        </p:nvPicPr>
        <p:blipFill>
          <a:blip r:embed="rId4"/>
          <a:stretch>
            <a:fillRect/>
          </a:stretch>
        </p:blipFill>
        <p:spPr>
          <a:xfrm>
            <a:off x="4116703" y="1244461"/>
            <a:ext cx="4548350" cy="2032432"/>
          </a:xfrm>
          <a:prstGeom prst="rect">
            <a:avLst/>
          </a:prstGeom>
        </p:spPr>
      </p:pic>
      <p:sp>
        <p:nvSpPr>
          <p:cNvPr id="14" name="TextBox 13">
            <a:extLst>
              <a:ext uri="{FF2B5EF4-FFF2-40B4-BE49-F238E27FC236}">
                <a16:creationId xmlns:a16="http://schemas.microsoft.com/office/drawing/2014/main" id="{94AC4AE2-8605-4B32-C259-ED7CD1AA0E9B}"/>
              </a:ext>
            </a:extLst>
          </p:cNvPr>
          <p:cNvSpPr txBox="1"/>
          <p:nvPr/>
        </p:nvSpPr>
        <p:spPr>
          <a:xfrm>
            <a:off x="4267545" y="3276892"/>
            <a:ext cx="4580877" cy="1338828"/>
          </a:xfrm>
          <a:prstGeom prst="rect">
            <a:avLst/>
          </a:prstGeom>
          <a:noFill/>
        </p:spPr>
        <p:txBody>
          <a:bodyPr wrap="square">
            <a:spAutoFit/>
          </a:bodyPr>
          <a:lstStyle/>
          <a:p>
            <a:pPr marL="214313" indent="-214313">
              <a:buFont typeface="Arial" panose="020B0604020202020204" pitchFamily="34" charset="0"/>
              <a:buChar char="•"/>
            </a:pPr>
            <a:r>
              <a:rPr lang="en-US" sz="1350" dirty="0">
                <a:latin typeface="Helvetica" pitchFamily="2" charset="0"/>
              </a:rPr>
              <a:t>CPV </a:t>
            </a:r>
            <a:r>
              <a:rPr lang="en-US" sz="1350" dirty="0" err="1">
                <a:latin typeface="Helvetica" pitchFamily="2" charset="0"/>
              </a:rPr>
              <a:t>active+sterile</a:t>
            </a:r>
            <a:r>
              <a:rPr lang="en-US" sz="1350" dirty="0">
                <a:latin typeface="Helvetica" pitchFamily="2" charset="0"/>
              </a:rPr>
              <a:t> sector can mimic CP-conserved LBL signatures </a:t>
            </a:r>
          </a:p>
          <a:p>
            <a:pPr marL="214313" indent="-214313">
              <a:buFont typeface="Arial" panose="020B0604020202020204" pitchFamily="34" charset="0"/>
              <a:buChar char="•"/>
            </a:pPr>
            <a:r>
              <a:rPr lang="en-US" sz="1350" dirty="0">
                <a:latin typeface="Helvetica" pitchFamily="2" charset="0"/>
              </a:rPr>
              <a:t>CP-conserved ones can look like CPV at DUNE</a:t>
            </a:r>
          </a:p>
          <a:p>
            <a:pPr marL="214313" indent="-214313">
              <a:buFont typeface="Arial" panose="020B0604020202020204" pitchFamily="34" charset="0"/>
              <a:buChar char="•"/>
            </a:pPr>
            <a:r>
              <a:rPr lang="en-US" sz="1350" dirty="0">
                <a:latin typeface="Helvetica" pitchFamily="2" charset="0"/>
              </a:rPr>
              <a:t>Can reduce mass hierarchy sensitivity </a:t>
            </a:r>
          </a:p>
          <a:p>
            <a:pPr marL="214313" indent="-214313">
              <a:buFont typeface="Arial" panose="020B0604020202020204" pitchFamily="34" charset="0"/>
              <a:buChar char="•"/>
            </a:pPr>
            <a:r>
              <a:rPr lang="en-US" sz="1350" dirty="0">
                <a:latin typeface="Helvetica" pitchFamily="2" charset="0"/>
              </a:rPr>
              <a:t>Need to constrain </a:t>
            </a:r>
            <a:r>
              <a:rPr lang="el-GR" sz="1350" dirty="0">
                <a:latin typeface="Helvetica" pitchFamily="2" charset="0"/>
              </a:rPr>
              <a:t>θ</a:t>
            </a:r>
            <a:r>
              <a:rPr lang="el-GR" sz="1350" baseline="-25000" dirty="0">
                <a:latin typeface="Helvetica" pitchFamily="2" charset="0"/>
              </a:rPr>
              <a:t>14</a:t>
            </a:r>
            <a:r>
              <a:rPr lang="en-US" sz="1350" dirty="0">
                <a:latin typeface="Helvetica" pitchFamily="2" charset="0"/>
              </a:rPr>
              <a:t> in the region from 1 to more than 100 eV</a:t>
            </a:r>
            <a:r>
              <a:rPr lang="en-US" sz="1350" baseline="30000" dirty="0">
                <a:latin typeface="Helvetica" pitchFamily="2" charset="0"/>
              </a:rPr>
              <a:t>2</a:t>
            </a:r>
            <a:r>
              <a:rPr lang="en-US" sz="1350" dirty="0">
                <a:latin typeface="Helvetica" pitchFamily="2" charset="0"/>
              </a:rPr>
              <a:t> </a:t>
            </a:r>
          </a:p>
        </p:txBody>
      </p:sp>
      <p:cxnSp>
        <p:nvCxnSpPr>
          <p:cNvPr id="15" name="Straight Arrow Connector 14">
            <a:extLst>
              <a:ext uri="{FF2B5EF4-FFF2-40B4-BE49-F238E27FC236}">
                <a16:creationId xmlns:a16="http://schemas.microsoft.com/office/drawing/2014/main" id="{CA3A051B-DB5E-F324-8921-EA5F936E8963}"/>
              </a:ext>
            </a:extLst>
          </p:cNvPr>
          <p:cNvCxnSpPr>
            <a:cxnSpLocks/>
          </p:cNvCxnSpPr>
          <p:nvPr/>
        </p:nvCxnSpPr>
        <p:spPr>
          <a:xfrm flipV="1">
            <a:off x="1605249" y="665395"/>
            <a:ext cx="2715675" cy="1112605"/>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32307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B5862-1E8B-E8D2-F0DE-003C560CD731}"/>
              </a:ext>
            </a:extLst>
          </p:cNvPr>
          <p:cNvSpPr>
            <a:spLocks noGrp="1"/>
          </p:cNvSpPr>
          <p:nvPr>
            <p:ph type="title"/>
          </p:nvPr>
        </p:nvSpPr>
        <p:spPr>
          <a:xfrm>
            <a:off x="322325" y="55841"/>
            <a:ext cx="8946691" cy="457048"/>
          </a:xfrm>
          <a:noFill/>
          <a:ln w="9525">
            <a:noFill/>
            <a:miter lim="800000"/>
            <a:headEnd/>
            <a:tailEnd/>
          </a:ln>
        </p:spPr>
        <p:txBody>
          <a:bodyPr spcFirstLastPara="1" vert="horz" wrap="square" lIns="68580" tIns="34290" rIns="68580" bIns="34290" numCol="1" rtlCol="0" anchor="t" anchorCtr="0" compatLnSpc="1">
            <a:prstTxWarp prst="textNoShape">
              <a:avLst/>
            </a:prstTxWarp>
            <a:spAutoFit/>
          </a:bodyPr>
          <a:lstStyle/>
          <a:p>
            <a:r>
              <a:rPr lang="en-US" sz="2800" b="1" dirty="0">
                <a:solidFill>
                  <a:schemeClr val="tx2">
                    <a:lumMod val="10000"/>
                  </a:schemeClr>
                </a:solidFill>
                <a:latin typeface="Helvetica" pitchFamily="2" charset="0"/>
              </a:rPr>
              <a:t>Need for more reactor-based data sets</a:t>
            </a:r>
          </a:p>
        </p:txBody>
      </p:sp>
      <p:sp>
        <p:nvSpPr>
          <p:cNvPr id="2" name="Content Placeholder 2">
            <a:extLst>
              <a:ext uri="{FF2B5EF4-FFF2-40B4-BE49-F238E27FC236}">
                <a16:creationId xmlns:a16="http://schemas.microsoft.com/office/drawing/2014/main" id="{746CE635-D4BE-CC4A-F6E4-747AA3362EE5}"/>
              </a:ext>
            </a:extLst>
          </p:cNvPr>
          <p:cNvSpPr txBox="1">
            <a:spLocks/>
          </p:cNvSpPr>
          <p:nvPr/>
        </p:nvSpPr>
        <p:spPr bwMode="auto">
          <a:xfrm>
            <a:off x="322325" y="395398"/>
            <a:ext cx="3334919" cy="3526313"/>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214313" indent="-214313">
              <a:lnSpc>
                <a:spcPct val="100000"/>
              </a:lnSpc>
              <a:spcBef>
                <a:spcPts val="0"/>
              </a:spcBef>
            </a:pPr>
            <a:r>
              <a:rPr lang="en-US" sz="1350" dirty="0">
                <a:solidFill>
                  <a:srgbClr val="1D1C1D"/>
                </a:solidFill>
                <a:highlight>
                  <a:srgbClr val="FFFFFF"/>
                </a:highlight>
                <a:latin typeface="Helvetica" pitchFamily="2" charset="0"/>
              </a:rPr>
              <a:t>Sterile oscillations remain an important plank in phenomenological discussions of the neutrino anomalies</a:t>
            </a: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r>
              <a:rPr lang="en-US" sz="1350" dirty="0">
                <a:latin typeface="Helvetica" pitchFamily="2" charset="0"/>
              </a:rPr>
              <a:t>Reactor experiments play a key role in an integrated global effort to understand these anomalies</a:t>
            </a:r>
          </a:p>
          <a:p>
            <a:pPr marL="0" indent="0">
              <a:lnSpc>
                <a:spcPct val="100000"/>
              </a:lnSpc>
              <a:spcBef>
                <a:spcPts val="0"/>
              </a:spcBef>
              <a:buNone/>
            </a:pPr>
            <a:endParaRPr lang="en-US" sz="1350" dirty="0">
              <a:latin typeface="Helvetica" pitchFamily="2" charset="0"/>
            </a:endParaRPr>
          </a:p>
          <a:p>
            <a:pPr marL="214313" indent="-214313">
              <a:lnSpc>
                <a:spcPct val="100000"/>
              </a:lnSpc>
              <a:spcBef>
                <a:spcPts val="0"/>
              </a:spcBef>
            </a:pPr>
            <a:r>
              <a:rPr lang="en-US" sz="1350" dirty="0">
                <a:latin typeface="Helvetica" pitchFamily="2" charset="0"/>
              </a:rPr>
              <a:t>Diversify dataset:</a:t>
            </a:r>
          </a:p>
          <a:p>
            <a:pPr marL="557213" lvl="1" indent="-214313">
              <a:lnSpc>
                <a:spcPct val="100000"/>
              </a:lnSpc>
              <a:spcBef>
                <a:spcPts val="0"/>
              </a:spcBef>
            </a:pPr>
            <a:r>
              <a:rPr lang="en-US" sz="1350" b="1" dirty="0">
                <a:latin typeface="Helvetica" pitchFamily="2" charset="0"/>
              </a:rPr>
              <a:t>MeV </a:t>
            </a:r>
            <a:r>
              <a:rPr lang="en-US" sz="1350" dirty="0">
                <a:latin typeface="Helvetica" pitchFamily="2" charset="0"/>
              </a:rPr>
              <a:t>and GeV regimes</a:t>
            </a:r>
          </a:p>
          <a:p>
            <a:pPr marL="557213" lvl="1" indent="-214313">
              <a:lnSpc>
                <a:spcPct val="100000"/>
              </a:lnSpc>
              <a:spcBef>
                <a:spcPts val="0"/>
              </a:spcBef>
            </a:pPr>
            <a:r>
              <a:rPr lang="en-US" sz="1350" b="1" dirty="0">
                <a:latin typeface="Helvetica" pitchFamily="2" charset="0"/>
              </a:rPr>
              <a:t>Electron </a:t>
            </a:r>
            <a:r>
              <a:rPr lang="en-US" sz="1350" dirty="0">
                <a:latin typeface="Helvetica" pitchFamily="2" charset="0"/>
              </a:rPr>
              <a:t>and Muon</a:t>
            </a:r>
          </a:p>
          <a:p>
            <a:pPr marL="557213" lvl="1" indent="-214313">
              <a:lnSpc>
                <a:spcPct val="100000"/>
              </a:lnSpc>
              <a:spcBef>
                <a:spcPts val="0"/>
              </a:spcBef>
            </a:pPr>
            <a:r>
              <a:rPr lang="en-US" sz="1350" b="1" dirty="0">
                <a:latin typeface="Helvetica" pitchFamily="2" charset="0"/>
              </a:rPr>
              <a:t>Disappearance </a:t>
            </a:r>
            <a:r>
              <a:rPr lang="en-US" sz="1350" dirty="0">
                <a:latin typeface="Helvetica" pitchFamily="2" charset="0"/>
              </a:rPr>
              <a:t>and appearance</a:t>
            </a:r>
          </a:p>
          <a:p>
            <a:pPr marL="557213" lvl="1" indent="-214313">
              <a:lnSpc>
                <a:spcPct val="100000"/>
              </a:lnSpc>
              <a:spcBef>
                <a:spcPts val="0"/>
              </a:spcBef>
            </a:pPr>
            <a:endParaRPr lang="en-US" sz="1350" dirty="0">
              <a:latin typeface="Helvetica" pitchFamily="2" charset="0"/>
            </a:endParaRPr>
          </a:p>
          <a:p>
            <a:pPr marL="557213" lvl="1" indent="-214313">
              <a:lnSpc>
                <a:spcPct val="100000"/>
              </a:lnSpc>
              <a:spcBef>
                <a:spcPts val="0"/>
              </a:spcBef>
            </a:pPr>
            <a:endParaRPr lang="en-US" sz="1350" dirty="0">
              <a:latin typeface="Helvetica" pitchFamily="2" charset="0"/>
            </a:endParaRPr>
          </a:p>
          <a:p>
            <a:pPr marL="557213" lvl="1" indent="-214313">
              <a:lnSpc>
                <a:spcPct val="100000"/>
              </a:lnSpc>
              <a:spcBef>
                <a:spcPts val="0"/>
              </a:spcBef>
            </a:pPr>
            <a:endParaRPr lang="en-US" sz="1350" dirty="0">
              <a:latin typeface="Helvetica" pitchFamily="2" charset="0"/>
            </a:endParaRPr>
          </a:p>
          <a:p>
            <a:pPr marL="557213" lvl="1" indent="-214313">
              <a:lnSpc>
                <a:spcPct val="100000"/>
              </a:lnSpc>
              <a:spcBef>
                <a:spcPts val="0"/>
              </a:spcBef>
            </a:pPr>
            <a:endParaRPr lang="en-US" sz="1350" dirty="0">
              <a:latin typeface="Helvetica" pitchFamily="2" charset="0"/>
            </a:endParaRPr>
          </a:p>
          <a:p>
            <a:pPr marL="557213" lvl="1" indent="-214313">
              <a:lnSpc>
                <a:spcPct val="100000"/>
              </a:lnSpc>
              <a:spcBef>
                <a:spcPts val="0"/>
              </a:spcBef>
            </a:pPr>
            <a:endParaRPr lang="en-US" sz="1350" dirty="0">
              <a:latin typeface="Helvetica" pitchFamily="2" charset="0"/>
            </a:endParaRPr>
          </a:p>
          <a:p>
            <a:pPr marL="214313" indent="-214313">
              <a:lnSpc>
                <a:spcPct val="100000"/>
              </a:lnSpc>
              <a:spcBef>
                <a:spcPts val="0"/>
              </a:spcBef>
            </a:pPr>
            <a:r>
              <a:rPr lang="en-US" sz="1350" dirty="0">
                <a:latin typeface="Helvetica" pitchFamily="2" charset="0"/>
              </a:rPr>
              <a:t>Extend model to more complex sterile neutrino scenarios: 3+1+NSI, 3+1+decays, ..</a:t>
            </a:r>
          </a:p>
          <a:p>
            <a:pPr marL="214313" indent="-214313">
              <a:lnSpc>
                <a:spcPct val="100000"/>
              </a:lnSpc>
              <a:spcBef>
                <a:spcPts val="0"/>
              </a:spcBef>
            </a:pPr>
            <a:endParaRPr lang="en-US" sz="1650" dirty="0">
              <a:latin typeface="Helvetica" pitchFamily="2" charset="0"/>
            </a:endParaRPr>
          </a:p>
          <a:p>
            <a:pPr marL="557213" lvl="1" indent="-214313">
              <a:lnSpc>
                <a:spcPct val="100000"/>
              </a:lnSpc>
              <a:spcBef>
                <a:spcPts val="0"/>
              </a:spcBef>
            </a:pPr>
            <a:endParaRPr lang="en-US" sz="1350" dirty="0">
              <a:latin typeface="Helvetica" pitchFamily="2" charset="0"/>
            </a:endParaRPr>
          </a:p>
          <a:p>
            <a:pPr marL="342900" lvl="1" indent="0">
              <a:lnSpc>
                <a:spcPct val="100000"/>
              </a:lnSpc>
              <a:spcBef>
                <a:spcPts val="0"/>
              </a:spcBef>
              <a:buNone/>
            </a:pPr>
            <a:endParaRPr lang="en-US" sz="1350" b="1" dirty="0">
              <a:latin typeface="Helvetica" pitchFamily="2" charset="0"/>
            </a:endParaRPr>
          </a:p>
          <a:p>
            <a:pPr marL="214313" indent="-214313">
              <a:lnSpc>
                <a:spcPct val="100000"/>
              </a:lnSpc>
              <a:spcBef>
                <a:spcPts val="0"/>
              </a:spcBef>
            </a:pPr>
            <a:endParaRPr lang="en-US" sz="1350" b="1"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0" indent="0">
              <a:lnSpc>
                <a:spcPct val="100000"/>
              </a:lnSpc>
              <a:spcBef>
                <a:spcPts val="0"/>
              </a:spcBef>
              <a:buNone/>
            </a:pPr>
            <a:endParaRPr lang="en-US" sz="1350" b="1"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buNone/>
            </a:pPr>
            <a:endParaRPr lang="en-US" sz="1350" dirty="0">
              <a:latin typeface="Helvetica" pitchFamily="2" charset="0"/>
            </a:endParaRPr>
          </a:p>
        </p:txBody>
      </p:sp>
      <p:pic>
        <p:nvPicPr>
          <p:cNvPr id="5" name="Picture 4" descr="A graph of a line graph&#10;&#10;Description automatically generated with medium confidence">
            <a:extLst>
              <a:ext uri="{FF2B5EF4-FFF2-40B4-BE49-F238E27FC236}">
                <a16:creationId xmlns:a16="http://schemas.microsoft.com/office/drawing/2014/main" id="{6BED7AE6-35BA-606F-1E5F-28247CCB694A}"/>
              </a:ext>
            </a:extLst>
          </p:cNvPr>
          <p:cNvPicPr>
            <a:picLocks noChangeAspect="1"/>
          </p:cNvPicPr>
          <p:nvPr/>
        </p:nvPicPr>
        <p:blipFill>
          <a:blip r:embed="rId3"/>
          <a:stretch>
            <a:fillRect/>
          </a:stretch>
        </p:blipFill>
        <p:spPr>
          <a:xfrm>
            <a:off x="4237264" y="450991"/>
            <a:ext cx="4258657" cy="4035924"/>
          </a:xfrm>
          <a:prstGeom prst="rect">
            <a:avLst/>
          </a:prstGeom>
        </p:spPr>
      </p:pic>
      <p:pic>
        <p:nvPicPr>
          <p:cNvPr id="6" name="Picture 5" descr="Text, letter&#10;&#10;Description automatically generated">
            <a:extLst>
              <a:ext uri="{FF2B5EF4-FFF2-40B4-BE49-F238E27FC236}">
                <a16:creationId xmlns:a16="http://schemas.microsoft.com/office/drawing/2014/main" id="{4C620DE6-AAB4-6F57-AC53-38D44026AEB4}"/>
              </a:ext>
            </a:extLst>
          </p:cNvPr>
          <p:cNvPicPr>
            <a:picLocks noChangeAspect="1"/>
          </p:cNvPicPr>
          <p:nvPr/>
        </p:nvPicPr>
        <p:blipFill>
          <a:blip r:embed="rId4"/>
          <a:stretch>
            <a:fillRect/>
          </a:stretch>
        </p:blipFill>
        <p:spPr>
          <a:xfrm>
            <a:off x="1054901" y="3006297"/>
            <a:ext cx="1784183" cy="933265"/>
          </a:xfrm>
          <a:prstGeom prst="rect">
            <a:avLst/>
          </a:prstGeom>
        </p:spPr>
      </p:pic>
      <p:sp>
        <p:nvSpPr>
          <p:cNvPr id="7" name="Rectangle 6">
            <a:extLst>
              <a:ext uri="{FF2B5EF4-FFF2-40B4-BE49-F238E27FC236}">
                <a16:creationId xmlns:a16="http://schemas.microsoft.com/office/drawing/2014/main" id="{2FF15D2B-EB9D-55E4-A4B9-AB5C0C037B9B}"/>
              </a:ext>
            </a:extLst>
          </p:cNvPr>
          <p:cNvSpPr/>
          <p:nvPr/>
        </p:nvSpPr>
        <p:spPr>
          <a:xfrm>
            <a:off x="2350363" y="3056136"/>
            <a:ext cx="319597" cy="403476"/>
          </a:xfrm>
          <a:prstGeom prst="rect">
            <a:avLst/>
          </a:prstGeom>
          <a:noFill/>
          <a:ln w="19050">
            <a:solidFill>
              <a:srgbClr val="C00000"/>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37160" tIns="137160" rIns="137160" bIns="137160" numCol="1" spcCol="0" rtlCol="0" fromWordArt="0" anchor="ctr" anchorCtr="0" forceAA="0" compatLnSpc="1">
            <a:prstTxWarp prst="textNoShape">
              <a:avLst/>
            </a:prstTxWarp>
            <a:noAutofit/>
          </a:bodyPr>
          <a:lstStyle/>
          <a:p>
            <a:pPr algn="l">
              <a:lnSpc>
                <a:spcPct val="90000"/>
              </a:lnSpc>
            </a:pPr>
            <a:endParaRPr lang="en-US" sz="1350" dirty="0">
              <a:solidFill>
                <a:schemeClr val="tx1"/>
              </a:solidFill>
            </a:endParaRPr>
          </a:p>
        </p:txBody>
      </p:sp>
      <p:sp>
        <p:nvSpPr>
          <p:cNvPr id="3" name="Slide Number Placeholder 2">
            <a:extLst>
              <a:ext uri="{FF2B5EF4-FFF2-40B4-BE49-F238E27FC236}">
                <a16:creationId xmlns:a16="http://schemas.microsoft.com/office/drawing/2014/main" id="{DA3D185B-189E-6D8A-0E7E-5E4D137ACA58}"/>
              </a:ext>
            </a:extLst>
          </p:cNvPr>
          <p:cNvSpPr>
            <a:spLocks noGrp="1"/>
          </p:cNvSpPr>
          <p:nvPr>
            <p:ph type="sldNum" idx="12"/>
          </p:nvPr>
        </p:nvSpPr>
        <p:spPr/>
        <p:txBody>
          <a:bodyPr/>
          <a:lstStyle/>
          <a:p>
            <a:fld id="{00000000-1234-1234-1234-123412341234}" type="slidenum">
              <a:rPr lang="en-US" smtClean="0"/>
              <a:pPr/>
              <a:t>27</a:t>
            </a:fld>
            <a:endParaRPr lang="en-US"/>
          </a:p>
        </p:txBody>
      </p:sp>
    </p:spTree>
    <p:extLst>
      <p:ext uri="{BB962C8B-B14F-4D97-AF65-F5344CB8AC3E}">
        <p14:creationId xmlns:p14="http://schemas.microsoft.com/office/powerpoint/2010/main" val="1091449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hart, histogram&#10;&#10;Description automatically generated">
            <a:extLst>
              <a:ext uri="{FF2B5EF4-FFF2-40B4-BE49-F238E27FC236}">
                <a16:creationId xmlns:a16="http://schemas.microsoft.com/office/drawing/2014/main" id="{21411B0C-DD4A-D515-E186-384AEA8B627F}"/>
              </a:ext>
            </a:extLst>
          </p:cNvPr>
          <p:cNvPicPr>
            <a:picLocks noChangeAspect="1"/>
          </p:cNvPicPr>
          <p:nvPr/>
        </p:nvPicPr>
        <p:blipFill>
          <a:blip r:embed="rId3"/>
          <a:stretch>
            <a:fillRect/>
          </a:stretch>
        </p:blipFill>
        <p:spPr>
          <a:xfrm>
            <a:off x="4351564" y="450363"/>
            <a:ext cx="3459382" cy="2121388"/>
          </a:xfrm>
          <a:prstGeom prst="rect">
            <a:avLst/>
          </a:prstGeom>
        </p:spPr>
      </p:pic>
      <p:sp>
        <p:nvSpPr>
          <p:cNvPr id="4" name="Title 1">
            <a:extLst>
              <a:ext uri="{FF2B5EF4-FFF2-40B4-BE49-F238E27FC236}">
                <a16:creationId xmlns:a16="http://schemas.microsoft.com/office/drawing/2014/main" id="{C62B5862-1E8B-E8D2-F0DE-003C560CD731}"/>
              </a:ext>
            </a:extLst>
          </p:cNvPr>
          <p:cNvSpPr>
            <a:spLocks noGrp="1"/>
          </p:cNvSpPr>
          <p:nvPr>
            <p:ph type="title"/>
          </p:nvPr>
        </p:nvSpPr>
        <p:spPr>
          <a:xfrm>
            <a:off x="197309" y="0"/>
            <a:ext cx="8946691" cy="457048"/>
          </a:xfrm>
          <a:noFill/>
          <a:ln w="9525">
            <a:noFill/>
            <a:miter lim="800000"/>
            <a:headEnd/>
            <a:tailEnd/>
          </a:ln>
        </p:spPr>
        <p:txBody>
          <a:bodyPr spcFirstLastPara="1" vert="horz" wrap="square" lIns="68580" tIns="34290" rIns="68580" bIns="34290" numCol="1" rtlCol="0" anchor="t" anchorCtr="0" compatLnSpc="1">
            <a:prstTxWarp prst="textNoShape">
              <a:avLst/>
            </a:prstTxWarp>
            <a:spAutoFit/>
          </a:bodyPr>
          <a:lstStyle/>
          <a:p>
            <a:r>
              <a:rPr lang="en-US" sz="2800" b="1" dirty="0">
                <a:solidFill>
                  <a:schemeClr val="tx2">
                    <a:lumMod val="10000"/>
                  </a:schemeClr>
                </a:solidFill>
                <a:latin typeface="Helvetica" pitchFamily="2" charset="0"/>
              </a:rPr>
              <a:t>Extensions of the 3+1 formalism: </a:t>
            </a:r>
            <a:r>
              <a:rPr lang="en-US" sz="2800" u="sng" dirty="0">
                <a:solidFill>
                  <a:schemeClr val="tx2">
                    <a:lumMod val="10000"/>
                  </a:schemeClr>
                </a:solidFill>
                <a:latin typeface="Helvetica" pitchFamily="2" charset="0"/>
              </a:rPr>
              <a:t>3+1+Decay </a:t>
            </a:r>
          </a:p>
        </p:txBody>
      </p:sp>
      <p:sp>
        <p:nvSpPr>
          <p:cNvPr id="6" name="Content Placeholder 2">
            <a:extLst>
              <a:ext uri="{FF2B5EF4-FFF2-40B4-BE49-F238E27FC236}">
                <a16:creationId xmlns:a16="http://schemas.microsoft.com/office/drawing/2014/main" id="{48087E8A-3B3E-1151-8877-8E0B566EC032}"/>
              </a:ext>
            </a:extLst>
          </p:cNvPr>
          <p:cNvSpPr txBox="1">
            <a:spLocks/>
          </p:cNvSpPr>
          <p:nvPr/>
        </p:nvSpPr>
        <p:spPr bwMode="auto">
          <a:xfrm>
            <a:off x="156091" y="458913"/>
            <a:ext cx="3334919" cy="4225674"/>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214313" indent="-214313">
              <a:lnSpc>
                <a:spcPct val="100000"/>
              </a:lnSpc>
              <a:spcBef>
                <a:spcPts val="0"/>
              </a:spcBef>
            </a:pPr>
            <a:r>
              <a:rPr lang="en-US" sz="1500" dirty="0">
                <a:latin typeface="Helvetica" pitchFamily="2" charset="0"/>
              </a:rPr>
              <a:t>Global 3+1 models fail to fit the low energy excess reported by </a:t>
            </a:r>
            <a:r>
              <a:rPr lang="en-US" sz="1500" dirty="0" err="1">
                <a:latin typeface="Helvetica" pitchFamily="2" charset="0"/>
              </a:rPr>
              <a:t>MiniBooNE</a:t>
            </a:r>
            <a:endParaRPr lang="en-US" sz="1500" dirty="0">
              <a:latin typeface="Helvetica" pitchFamily="2" charset="0"/>
            </a:endParaRPr>
          </a:p>
          <a:p>
            <a:pPr marL="214313" indent="-214313">
              <a:lnSpc>
                <a:spcPct val="100000"/>
              </a:lnSpc>
              <a:spcBef>
                <a:spcPts val="0"/>
              </a:spcBef>
            </a:pPr>
            <a:r>
              <a:rPr lang="en-US" sz="1500" dirty="0">
                <a:latin typeface="Helvetica" pitchFamily="2" charset="0"/>
              </a:rPr>
              <a:t>Considering more exotic models in which a sterile neutrino decays into active states could help explain this anomaly</a:t>
            </a: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r>
              <a:rPr lang="en-US" sz="1500" dirty="0">
                <a:latin typeface="Helvetica" pitchFamily="2" charset="0"/>
              </a:rPr>
              <a:t>Currently, this model predicts no excess in </a:t>
            </a:r>
            <a:r>
              <a:rPr lang="en-US" sz="1500" dirty="0" err="1">
                <a:latin typeface="Helvetica" pitchFamily="2" charset="0"/>
              </a:rPr>
              <a:t>MiniBooNE</a:t>
            </a:r>
            <a:r>
              <a:rPr lang="en-US" sz="1500" dirty="0">
                <a:latin typeface="Helvetica" pitchFamily="2" charset="0"/>
              </a:rPr>
              <a:t> data</a:t>
            </a:r>
          </a:p>
          <a:p>
            <a:pPr marL="214313" indent="-214313">
              <a:lnSpc>
                <a:spcPct val="100000"/>
              </a:lnSpc>
              <a:spcBef>
                <a:spcPts val="0"/>
              </a:spcBef>
            </a:pPr>
            <a:r>
              <a:rPr lang="en-US" sz="1500" dirty="0">
                <a:latin typeface="Helvetica" pitchFamily="2" charset="0"/>
              </a:rPr>
              <a:t>As reactor data will be insensitive to these decays, more 3+1 disappearance data will help constrain this model</a:t>
            </a: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214313" indent="-214313">
              <a:lnSpc>
                <a:spcPct val="100000"/>
              </a:lnSpc>
              <a:spcBef>
                <a:spcPts val="0"/>
              </a:spcBef>
            </a:pPr>
            <a:endParaRPr lang="en-US" sz="1500" dirty="0">
              <a:latin typeface="Helvetica" pitchFamily="2" charset="0"/>
            </a:endParaRPr>
          </a:p>
          <a:p>
            <a:pPr marL="0" indent="0">
              <a:lnSpc>
                <a:spcPct val="100000"/>
              </a:lnSpc>
              <a:spcBef>
                <a:spcPts val="0"/>
              </a:spcBef>
              <a:buNone/>
            </a:pPr>
            <a:endParaRPr lang="en-US" sz="1500" b="1" dirty="0">
              <a:latin typeface="Helvetica" pitchFamily="2" charset="0"/>
            </a:endParaRPr>
          </a:p>
          <a:p>
            <a:pPr marL="0" indent="0">
              <a:lnSpc>
                <a:spcPct val="100000"/>
              </a:lnSpc>
              <a:spcBef>
                <a:spcPts val="0"/>
              </a:spcBef>
              <a:buNone/>
            </a:pPr>
            <a:endParaRPr lang="en-US" sz="1500" dirty="0">
              <a:latin typeface="Helvetica" pitchFamily="2" charset="0"/>
            </a:endParaRPr>
          </a:p>
          <a:p>
            <a:pPr marL="0" indent="0">
              <a:lnSpc>
                <a:spcPct val="100000"/>
              </a:lnSpc>
              <a:spcBef>
                <a:spcPts val="0"/>
              </a:spcBef>
              <a:buNone/>
            </a:pPr>
            <a:endParaRPr lang="en-US" sz="1500" dirty="0">
              <a:latin typeface="Helvetica" pitchFamily="2" charset="0"/>
            </a:endParaRPr>
          </a:p>
          <a:p>
            <a:pPr marL="0" indent="0">
              <a:buNone/>
            </a:pPr>
            <a:endParaRPr lang="en-US" sz="1500" dirty="0">
              <a:latin typeface="Helvetica" pitchFamily="2" charset="0"/>
            </a:endParaRPr>
          </a:p>
        </p:txBody>
      </p:sp>
      <p:pic>
        <p:nvPicPr>
          <p:cNvPr id="15" name="Picture 14" descr="Chart, box and whisker chart&#10;&#10;Description automatically generated">
            <a:extLst>
              <a:ext uri="{FF2B5EF4-FFF2-40B4-BE49-F238E27FC236}">
                <a16:creationId xmlns:a16="http://schemas.microsoft.com/office/drawing/2014/main" id="{17D9ADAC-14B4-F3B2-1EA8-CCE7044E4FEE}"/>
              </a:ext>
            </a:extLst>
          </p:cNvPr>
          <p:cNvPicPr>
            <a:picLocks noChangeAspect="1"/>
          </p:cNvPicPr>
          <p:nvPr/>
        </p:nvPicPr>
        <p:blipFill>
          <a:blip r:embed="rId4"/>
          <a:stretch>
            <a:fillRect/>
          </a:stretch>
        </p:blipFill>
        <p:spPr>
          <a:xfrm>
            <a:off x="4439911" y="2508552"/>
            <a:ext cx="3459382" cy="2061114"/>
          </a:xfrm>
          <a:prstGeom prst="rect">
            <a:avLst/>
          </a:prstGeom>
        </p:spPr>
      </p:pic>
      <p:sp>
        <p:nvSpPr>
          <p:cNvPr id="17" name="TextBox 16">
            <a:extLst>
              <a:ext uri="{FF2B5EF4-FFF2-40B4-BE49-F238E27FC236}">
                <a16:creationId xmlns:a16="http://schemas.microsoft.com/office/drawing/2014/main" id="{9F22B906-AD16-5029-3615-BAE346F139E0}"/>
              </a:ext>
            </a:extLst>
          </p:cNvPr>
          <p:cNvSpPr txBox="1"/>
          <p:nvPr/>
        </p:nvSpPr>
        <p:spPr>
          <a:xfrm>
            <a:off x="7432900" y="490595"/>
            <a:ext cx="2089147" cy="219291"/>
          </a:xfrm>
          <a:prstGeom prst="rect">
            <a:avLst/>
          </a:prstGeom>
          <a:noFill/>
        </p:spPr>
        <p:txBody>
          <a:bodyPr wrap="square">
            <a:spAutoFit/>
          </a:bodyPr>
          <a:lstStyle/>
          <a:p>
            <a:pPr algn="l"/>
            <a:r>
              <a:rPr lang="en-US" sz="825" b="1" dirty="0">
                <a:solidFill>
                  <a:srgbClr val="00B0F0"/>
                </a:solidFill>
                <a:latin typeface="Helvetica" pitchFamily="2" charset="0"/>
              </a:rPr>
              <a:t>Phys. Rev. D 104, 095005 (2021)</a:t>
            </a:r>
          </a:p>
        </p:txBody>
      </p:sp>
      <p:pic>
        <p:nvPicPr>
          <p:cNvPr id="8" name="Picture 7" descr="A picture containing clock, watch, gauge&#10;&#10;Description automatically generated">
            <a:extLst>
              <a:ext uri="{FF2B5EF4-FFF2-40B4-BE49-F238E27FC236}">
                <a16:creationId xmlns:a16="http://schemas.microsoft.com/office/drawing/2014/main" id="{B3B25648-B8A7-E942-6F2B-E5CB439783EE}"/>
              </a:ext>
            </a:extLst>
          </p:cNvPr>
          <p:cNvPicPr>
            <a:picLocks noChangeAspect="1"/>
          </p:cNvPicPr>
          <p:nvPr/>
        </p:nvPicPr>
        <p:blipFill>
          <a:blip r:embed="rId5"/>
          <a:stretch>
            <a:fillRect/>
          </a:stretch>
        </p:blipFill>
        <p:spPr>
          <a:xfrm>
            <a:off x="31951" y="2118906"/>
            <a:ext cx="3316517" cy="765248"/>
          </a:xfrm>
          <a:prstGeom prst="rect">
            <a:avLst/>
          </a:prstGeom>
        </p:spPr>
      </p:pic>
      <p:sp>
        <p:nvSpPr>
          <p:cNvPr id="11" name="TextBox 10">
            <a:extLst>
              <a:ext uri="{FF2B5EF4-FFF2-40B4-BE49-F238E27FC236}">
                <a16:creationId xmlns:a16="http://schemas.microsoft.com/office/drawing/2014/main" id="{F0534868-B456-C466-127E-4355F89F20C4}"/>
              </a:ext>
            </a:extLst>
          </p:cNvPr>
          <p:cNvSpPr txBox="1"/>
          <p:nvPr/>
        </p:nvSpPr>
        <p:spPr>
          <a:xfrm>
            <a:off x="1244707" y="2812798"/>
            <a:ext cx="2486600" cy="415498"/>
          </a:xfrm>
          <a:prstGeom prst="rect">
            <a:avLst/>
          </a:prstGeom>
          <a:noFill/>
        </p:spPr>
        <p:txBody>
          <a:bodyPr wrap="square">
            <a:spAutoFit/>
          </a:bodyPr>
          <a:lstStyle/>
          <a:p>
            <a:r>
              <a:rPr lang="en-US" sz="1050" dirty="0">
                <a:latin typeface="Helvetica" pitchFamily="2" charset="0"/>
              </a:rPr>
              <a:t>Heavy neutral leptons only relevant at higher energies O(100) MeV</a:t>
            </a:r>
          </a:p>
        </p:txBody>
      </p:sp>
      <p:sp>
        <p:nvSpPr>
          <p:cNvPr id="2" name="Slide Number Placeholder 1">
            <a:extLst>
              <a:ext uri="{FF2B5EF4-FFF2-40B4-BE49-F238E27FC236}">
                <a16:creationId xmlns:a16="http://schemas.microsoft.com/office/drawing/2014/main" id="{3C7901A6-927C-DA02-DEEC-717015951843}"/>
              </a:ext>
            </a:extLst>
          </p:cNvPr>
          <p:cNvSpPr>
            <a:spLocks noGrp="1"/>
          </p:cNvSpPr>
          <p:nvPr>
            <p:ph type="sldNum" idx="12"/>
          </p:nvPr>
        </p:nvSpPr>
        <p:spPr/>
        <p:txBody>
          <a:bodyPr/>
          <a:lstStyle/>
          <a:p>
            <a:fld id="{00000000-1234-1234-1234-123412341234}" type="slidenum">
              <a:rPr lang="en-US" smtClean="0"/>
              <a:pPr/>
              <a:t>28</a:t>
            </a:fld>
            <a:endParaRPr lang="en-US"/>
          </a:p>
        </p:txBody>
      </p:sp>
    </p:spTree>
    <p:extLst>
      <p:ext uri="{BB962C8B-B14F-4D97-AF65-F5344CB8AC3E}">
        <p14:creationId xmlns:p14="http://schemas.microsoft.com/office/powerpoint/2010/main" val="816738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B5862-1E8B-E8D2-F0DE-003C560CD731}"/>
              </a:ext>
            </a:extLst>
          </p:cNvPr>
          <p:cNvSpPr>
            <a:spLocks noGrp="1"/>
          </p:cNvSpPr>
          <p:nvPr>
            <p:ph type="title"/>
          </p:nvPr>
        </p:nvSpPr>
        <p:spPr>
          <a:xfrm>
            <a:off x="148048" y="117386"/>
            <a:ext cx="8946691" cy="457048"/>
          </a:xfrm>
          <a:noFill/>
          <a:ln w="9525">
            <a:noFill/>
            <a:miter lim="800000"/>
            <a:headEnd/>
            <a:tailEnd/>
          </a:ln>
        </p:spPr>
        <p:txBody>
          <a:bodyPr spcFirstLastPara="1" vert="horz" wrap="square" lIns="68580" tIns="34290" rIns="68580" bIns="34290" numCol="1" rtlCol="0" anchor="t" anchorCtr="0" compatLnSpc="1">
            <a:prstTxWarp prst="textNoShape">
              <a:avLst/>
            </a:prstTxWarp>
            <a:spAutoFit/>
          </a:bodyPr>
          <a:lstStyle/>
          <a:p>
            <a:r>
              <a:rPr lang="en-US" sz="2800" b="1" dirty="0">
                <a:solidFill>
                  <a:schemeClr val="tx2">
                    <a:lumMod val="10000"/>
                  </a:schemeClr>
                </a:solidFill>
                <a:latin typeface="Helvetica" pitchFamily="2" charset="0"/>
              </a:rPr>
              <a:t>Extensions of the 3+1 formalism: </a:t>
            </a:r>
            <a:r>
              <a:rPr lang="en-US" sz="2800" u="sng" dirty="0">
                <a:solidFill>
                  <a:schemeClr val="tx2">
                    <a:lumMod val="10000"/>
                  </a:schemeClr>
                </a:solidFill>
                <a:latin typeface="Helvetica" pitchFamily="2" charset="0"/>
              </a:rPr>
              <a:t>3+1+Decoherence </a:t>
            </a:r>
          </a:p>
        </p:txBody>
      </p:sp>
      <p:pic>
        <p:nvPicPr>
          <p:cNvPr id="3" name="Picture 2" descr="Diagram&#10;&#10;Description automatically generated">
            <a:extLst>
              <a:ext uri="{FF2B5EF4-FFF2-40B4-BE49-F238E27FC236}">
                <a16:creationId xmlns:a16="http://schemas.microsoft.com/office/drawing/2014/main" id="{33FF32FE-3CCC-B766-DC60-17EF702DFD37}"/>
              </a:ext>
            </a:extLst>
          </p:cNvPr>
          <p:cNvPicPr>
            <a:picLocks noChangeAspect="1"/>
          </p:cNvPicPr>
          <p:nvPr/>
        </p:nvPicPr>
        <p:blipFill>
          <a:blip r:embed="rId3"/>
          <a:stretch>
            <a:fillRect/>
          </a:stretch>
        </p:blipFill>
        <p:spPr>
          <a:xfrm>
            <a:off x="317803" y="519007"/>
            <a:ext cx="4002680" cy="2665877"/>
          </a:xfrm>
          <a:prstGeom prst="rect">
            <a:avLst/>
          </a:prstGeom>
        </p:spPr>
      </p:pic>
      <p:pic>
        <p:nvPicPr>
          <p:cNvPr id="6" name="Picture 5" descr="Diagram&#10;&#10;Description automatically generated">
            <a:extLst>
              <a:ext uri="{FF2B5EF4-FFF2-40B4-BE49-F238E27FC236}">
                <a16:creationId xmlns:a16="http://schemas.microsoft.com/office/drawing/2014/main" id="{143579EB-049C-1299-40B1-9F25ADFFA627}"/>
              </a:ext>
            </a:extLst>
          </p:cNvPr>
          <p:cNvPicPr>
            <a:picLocks noChangeAspect="1"/>
          </p:cNvPicPr>
          <p:nvPr/>
        </p:nvPicPr>
        <p:blipFill>
          <a:blip r:embed="rId4"/>
          <a:stretch>
            <a:fillRect/>
          </a:stretch>
        </p:blipFill>
        <p:spPr>
          <a:xfrm>
            <a:off x="5593760" y="609216"/>
            <a:ext cx="3326703" cy="3214880"/>
          </a:xfrm>
          <a:prstGeom prst="rect">
            <a:avLst/>
          </a:prstGeom>
        </p:spPr>
      </p:pic>
      <p:sp>
        <p:nvSpPr>
          <p:cNvPr id="7" name="Content Placeholder 2">
            <a:extLst>
              <a:ext uri="{FF2B5EF4-FFF2-40B4-BE49-F238E27FC236}">
                <a16:creationId xmlns:a16="http://schemas.microsoft.com/office/drawing/2014/main" id="{C5EECEA6-587B-EE77-77D2-8031C09178DB}"/>
              </a:ext>
            </a:extLst>
          </p:cNvPr>
          <p:cNvSpPr txBox="1">
            <a:spLocks/>
          </p:cNvSpPr>
          <p:nvPr/>
        </p:nvSpPr>
        <p:spPr bwMode="auto">
          <a:xfrm>
            <a:off x="82934" y="3030663"/>
            <a:ext cx="4752596" cy="1995451"/>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214313" indent="-214313">
              <a:lnSpc>
                <a:spcPct val="100000"/>
              </a:lnSpc>
              <a:spcBef>
                <a:spcPts val="0"/>
              </a:spcBef>
            </a:pPr>
            <a:r>
              <a:rPr lang="en-US" sz="1350" dirty="0">
                <a:latin typeface="Helvetica" pitchFamily="2" charset="0"/>
              </a:rPr>
              <a:t>Simple 3+1 picture assumes that neutrinos propagate as plane waves (PW)</a:t>
            </a:r>
          </a:p>
          <a:p>
            <a:pPr marL="214313" indent="-214313">
              <a:lnSpc>
                <a:spcPct val="100000"/>
              </a:lnSpc>
              <a:spcBef>
                <a:spcPts val="0"/>
              </a:spcBef>
            </a:pPr>
            <a:r>
              <a:rPr lang="en-US" sz="1350" dirty="0">
                <a:latin typeface="Helvetica" pitchFamily="2" charset="0"/>
              </a:rPr>
              <a:t>Corrections accounting for finite-size wave packet (WP) have an impact on the dampening of the oscillation</a:t>
            </a: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0" indent="0">
              <a:lnSpc>
                <a:spcPct val="100000"/>
              </a:lnSpc>
              <a:spcBef>
                <a:spcPts val="0"/>
              </a:spcBef>
              <a:buNone/>
            </a:pPr>
            <a:endParaRPr lang="en-US" sz="1350" b="1"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buNone/>
            </a:pPr>
            <a:endParaRPr lang="en-US" sz="1350" dirty="0">
              <a:latin typeface="Helvetica" pitchFamily="2" charset="0"/>
            </a:endParaRPr>
          </a:p>
        </p:txBody>
      </p:sp>
      <p:pic>
        <p:nvPicPr>
          <p:cNvPr id="9" name="Picture 8">
            <a:extLst>
              <a:ext uri="{FF2B5EF4-FFF2-40B4-BE49-F238E27FC236}">
                <a16:creationId xmlns:a16="http://schemas.microsoft.com/office/drawing/2014/main" id="{219D0813-5126-420D-8C67-98926A8C43E7}"/>
              </a:ext>
            </a:extLst>
          </p:cNvPr>
          <p:cNvPicPr>
            <a:picLocks noChangeAspect="1"/>
          </p:cNvPicPr>
          <p:nvPr/>
        </p:nvPicPr>
        <p:blipFill>
          <a:blip r:embed="rId5"/>
          <a:stretch>
            <a:fillRect/>
          </a:stretch>
        </p:blipFill>
        <p:spPr>
          <a:xfrm>
            <a:off x="190182" y="3879168"/>
            <a:ext cx="4431211" cy="46500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B31EFFD2-4EA5-01D5-0A9F-1490FE1F98F6}"/>
              </a:ext>
            </a:extLst>
          </p:cNvPr>
          <p:cNvPicPr>
            <a:picLocks noChangeAspect="1"/>
          </p:cNvPicPr>
          <p:nvPr/>
        </p:nvPicPr>
        <p:blipFill>
          <a:blip r:embed="rId6"/>
          <a:stretch>
            <a:fillRect/>
          </a:stretch>
        </p:blipFill>
        <p:spPr>
          <a:xfrm>
            <a:off x="1176677" y="4391991"/>
            <a:ext cx="2284932" cy="465004"/>
          </a:xfrm>
          <a:prstGeom prst="rect">
            <a:avLst/>
          </a:prstGeom>
        </p:spPr>
      </p:pic>
      <p:sp>
        <p:nvSpPr>
          <p:cNvPr id="13" name="TextBox 12">
            <a:extLst>
              <a:ext uri="{FF2B5EF4-FFF2-40B4-BE49-F238E27FC236}">
                <a16:creationId xmlns:a16="http://schemas.microsoft.com/office/drawing/2014/main" id="{8387FFDA-C92E-07CD-1436-E86B81DC1E7F}"/>
              </a:ext>
            </a:extLst>
          </p:cNvPr>
          <p:cNvSpPr txBox="1"/>
          <p:nvPr/>
        </p:nvSpPr>
        <p:spPr>
          <a:xfrm>
            <a:off x="4143416" y="816775"/>
            <a:ext cx="1937345" cy="830997"/>
          </a:xfrm>
          <a:prstGeom prst="rect">
            <a:avLst/>
          </a:prstGeom>
          <a:noFill/>
          <a:ln>
            <a:solidFill>
              <a:srgbClr val="FF0000"/>
            </a:solidFill>
          </a:ln>
        </p:spPr>
        <p:txBody>
          <a:bodyPr wrap="square">
            <a:spAutoFit/>
          </a:bodyPr>
          <a:lstStyle/>
          <a:p>
            <a:r>
              <a:rPr lang="en-US" sz="1200" b="1" dirty="0">
                <a:latin typeface="Helvetica" pitchFamily="2" charset="0"/>
              </a:rPr>
              <a:t>Reactor</a:t>
            </a:r>
            <a:r>
              <a:rPr lang="en-US" sz="1200" dirty="0">
                <a:latin typeface="Helvetica" pitchFamily="2" charset="0"/>
              </a:rPr>
              <a:t> and radioactive sources experiments are ideal to study decoherence effects </a:t>
            </a:r>
          </a:p>
        </p:txBody>
      </p:sp>
      <p:sp>
        <p:nvSpPr>
          <p:cNvPr id="14" name="Content Placeholder 2">
            <a:extLst>
              <a:ext uri="{FF2B5EF4-FFF2-40B4-BE49-F238E27FC236}">
                <a16:creationId xmlns:a16="http://schemas.microsoft.com/office/drawing/2014/main" id="{A1E4A57F-CB33-1713-4424-DCA1CBEEEC01}"/>
              </a:ext>
            </a:extLst>
          </p:cNvPr>
          <p:cNvSpPr txBox="1">
            <a:spLocks/>
          </p:cNvSpPr>
          <p:nvPr/>
        </p:nvSpPr>
        <p:spPr bwMode="auto">
          <a:xfrm>
            <a:off x="5768036" y="3824096"/>
            <a:ext cx="3326703" cy="1128904"/>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214313" indent="-214313">
              <a:lnSpc>
                <a:spcPct val="100000"/>
              </a:lnSpc>
              <a:spcBef>
                <a:spcPts val="0"/>
              </a:spcBef>
            </a:pPr>
            <a:r>
              <a:rPr lang="en-US" sz="1350" dirty="0">
                <a:latin typeface="Helvetica" pitchFamily="2" charset="0"/>
              </a:rPr>
              <a:t>Solid lines correspond to the combination of </a:t>
            </a:r>
            <a:r>
              <a:rPr lang="en-US" sz="1350" dirty="0" err="1">
                <a:latin typeface="Helvetica" pitchFamily="2" charset="0"/>
              </a:rPr>
              <a:t>Daya</a:t>
            </a:r>
            <a:r>
              <a:rPr lang="en-US" sz="1350" dirty="0">
                <a:latin typeface="Helvetica" pitchFamily="2" charset="0"/>
              </a:rPr>
              <a:t> Bay, NEOS and PROSPECT data</a:t>
            </a: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214313" indent="-214313">
              <a:lnSpc>
                <a:spcPct val="100000"/>
              </a:lnSpc>
              <a:spcBef>
                <a:spcPts val="0"/>
              </a:spcBef>
            </a:pPr>
            <a:endParaRPr lang="en-US" sz="1350" dirty="0">
              <a:latin typeface="Helvetica" pitchFamily="2" charset="0"/>
            </a:endParaRPr>
          </a:p>
          <a:p>
            <a:pPr marL="0" indent="0">
              <a:lnSpc>
                <a:spcPct val="100000"/>
              </a:lnSpc>
              <a:spcBef>
                <a:spcPts val="0"/>
              </a:spcBef>
              <a:buNone/>
            </a:pPr>
            <a:endParaRPr lang="en-US" sz="1350" b="1"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lnSpc>
                <a:spcPct val="100000"/>
              </a:lnSpc>
              <a:spcBef>
                <a:spcPts val="0"/>
              </a:spcBef>
              <a:buNone/>
            </a:pPr>
            <a:endParaRPr lang="en-US" sz="1350" dirty="0">
              <a:latin typeface="Helvetica" pitchFamily="2" charset="0"/>
            </a:endParaRPr>
          </a:p>
          <a:p>
            <a:pPr marL="0" indent="0">
              <a:buNone/>
            </a:pPr>
            <a:endParaRPr lang="en-US" sz="1350" dirty="0">
              <a:latin typeface="Helvetica" pitchFamily="2" charset="0"/>
            </a:endParaRPr>
          </a:p>
        </p:txBody>
      </p:sp>
      <p:sp>
        <p:nvSpPr>
          <p:cNvPr id="5" name="TextBox 4">
            <a:extLst>
              <a:ext uri="{FF2B5EF4-FFF2-40B4-BE49-F238E27FC236}">
                <a16:creationId xmlns:a16="http://schemas.microsoft.com/office/drawing/2014/main" id="{624D21F0-19F7-9A1E-10AD-212358FD84ED}"/>
              </a:ext>
            </a:extLst>
          </p:cNvPr>
          <p:cNvSpPr txBox="1"/>
          <p:nvPr/>
        </p:nvSpPr>
        <p:spPr>
          <a:xfrm>
            <a:off x="6526265" y="4458187"/>
            <a:ext cx="1810244" cy="219291"/>
          </a:xfrm>
          <a:prstGeom prst="rect">
            <a:avLst/>
          </a:prstGeom>
          <a:noFill/>
        </p:spPr>
        <p:txBody>
          <a:bodyPr wrap="square">
            <a:spAutoFit/>
          </a:bodyPr>
          <a:lstStyle/>
          <a:p>
            <a:r>
              <a:rPr lang="en-US" sz="825" b="1" dirty="0">
                <a:solidFill>
                  <a:srgbClr val="00B0F0"/>
                </a:solidFill>
                <a:latin typeface="Helvetica" pitchFamily="2" charset="0"/>
              </a:rPr>
              <a:t>Phys. Rev. D 107, 036004 (2023) </a:t>
            </a:r>
          </a:p>
        </p:txBody>
      </p:sp>
      <p:sp>
        <p:nvSpPr>
          <p:cNvPr id="2" name="Slide Number Placeholder 1">
            <a:extLst>
              <a:ext uri="{FF2B5EF4-FFF2-40B4-BE49-F238E27FC236}">
                <a16:creationId xmlns:a16="http://schemas.microsoft.com/office/drawing/2014/main" id="{00796DC6-536C-9C35-5BEB-62CAF3E95958}"/>
              </a:ext>
            </a:extLst>
          </p:cNvPr>
          <p:cNvSpPr>
            <a:spLocks noGrp="1"/>
          </p:cNvSpPr>
          <p:nvPr>
            <p:ph type="sldNum" idx="12"/>
          </p:nvPr>
        </p:nvSpPr>
        <p:spPr/>
        <p:txBody>
          <a:bodyPr/>
          <a:lstStyle/>
          <a:p>
            <a:fld id="{00000000-1234-1234-1234-123412341234}" type="slidenum">
              <a:rPr lang="en-US" smtClean="0"/>
              <a:pPr/>
              <a:t>29</a:t>
            </a:fld>
            <a:endParaRPr lang="en-US"/>
          </a:p>
        </p:txBody>
      </p:sp>
    </p:spTree>
    <p:extLst>
      <p:ext uri="{BB962C8B-B14F-4D97-AF65-F5344CB8AC3E}">
        <p14:creationId xmlns:p14="http://schemas.microsoft.com/office/powerpoint/2010/main" val="140822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4316975-0F73-5A45-B9CC-3C9624BD3E1F}"/>
              </a:ext>
            </a:extLst>
          </p:cNvPr>
          <p:cNvSpPr/>
          <p:nvPr/>
        </p:nvSpPr>
        <p:spPr>
          <a:xfrm>
            <a:off x="4482913" y="2433250"/>
            <a:ext cx="223138" cy="300082"/>
          </a:xfrm>
          <a:prstGeom prst="rect">
            <a:avLst/>
          </a:prstGeom>
        </p:spPr>
        <p:txBody>
          <a:bodyPr wrap="none">
            <a:spAutoFit/>
          </a:bodyPr>
          <a:lstStyle/>
          <a:p>
            <a:r>
              <a:rPr lang="en-US" sz="1350" dirty="0"/>
              <a:t> </a:t>
            </a:r>
          </a:p>
        </p:txBody>
      </p:sp>
      <p:sp>
        <p:nvSpPr>
          <p:cNvPr id="7" name="Title 1">
            <a:extLst>
              <a:ext uri="{FF2B5EF4-FFF2-40B4-BE49-F238E27FC236}">
                <a16:creationId xmlns:a16="http://schemas.microsoft.com/office/drawing/2014/main" id="{F4F7372C-C576-2843-84F1-62448BDDB8EE}"/>
              </a:ext>
            </a:extLst>
          </p:cNvPr>
          <p:cNvSpPr txBox="1">
            <a:spLocks/>
          </p:cNvSpPr>
          <p:nvPr/>
        </p:nvSpPr>
        <p:spPr>
          <a:xfrm>
            <a:off x="4807359" y="4053131"/>
            <a:ext cx="3707992" cy="31908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800" dirty="0">
                <a:solidFill>
                  <a:srgbClr val="000000"/>
                </a:solidFill>
              </a:rPr>
              <a:t>“I have done a terrible thing; I have postulated a particle that cannot be detected.” </a:t>
            </a:r>
          </a:p>
        </p:txBody>
      </p:sp>
      <p:pic>
        <p:nvPicPr>
          <p:cNvPr id="8" name="Picture 7">
            <a:extLst>
              <a:ext uri="{FF2B5EF4-FFF2-40B4-BE49-F238E27FC236}">
                <a16:creationId xmlns:a16="http://schemas.microsoft.com/office/drawing/2014/main" id="{68FA5F5F-3885-0C4E-9382-8AA7056DB142}"/>
              </a:ext>
            </a:extLst>
          </p:cNvPr>
          <p:cNvPicPr>
            <a:picLocks noChangeAspect="1"/>
          </p:cNvPicPr>
          <p:nvPr/>
        </p:nvPicPr>
        <p:blipFill>
          <a:blip r:embed="rId2"/>
          <a:stretch>
            <a:fillRect/>
          </a:stretch>
        </p:blipFill>
        <p:spPr>
          <a:xfrm>
            <a:off x="6311352" y="2010466"/>
            <a:ext cx="1197687" cy="1702594"/>
          </a:xfrm>
          <a:prstGeom prst="rect">
            <a:avLst/>
          </a:prstGeom>
        </p:spPr>
      </p:pic>
      <p:grpSp>
        <p:nvGrpSpPr>
          <p:cNvPr id="9" name="Group 8">
            <a:extLst>
              <a:ext uri="{FF2B5EF4-FFF2-40B4-BE49-F238E27FC236}">
                <a16:creationId xmlns:a16="http://schemas.microsoft.com/office/drawing/2014/main" id="{EA72FD83-734F-1A48-B185-93165C29407A}"/>
              </a:ext>
            </a:extLst>
          </p:cNvPr>
          <p:cNvGrpSpPr/>
          <p:nvPr/>
        </p:nvGrpSpPr>
        <p:grpSpPr>
          <a:xfrm>
            <a:off x="358344" y="798792"/>
            <a:ext cx="4580704" cy="3470553"/>
            <a:chOff x="633046" y="1086827"/>
            <a:chExt cx="2941735" cy="1848637"/>
          </a:xfrm>
        </p:grpSpPr>
        <p:pic>
          <p:nvPicPr>
            <p:cNvPr id="10" name="Picture 9" descr="A close up of an object&#10;&#10;Description automatically generated">
              <a:extLst>
                <a:ext uri="{FF2B5EF4-FFF2-40B4-BE49-F238E27FC236}">
                  <a16:creationId xmlns:a16="http://schemas.microsoft.com/office/drawing/2014/main" id="{AFD2E8CA-0669-D643-A538-E6FD399A1C95}"/>
                </a:ext>
              </a:extLst>
            </p:cNvPr>
            <p:cNvPicPr>
              <a:picLocks noChangeAspect="1"/>
            </p:cNvPicPr>
            <p:nvPr/>
          </p:nvPicPr>
          <p:blipFill>
            <a:blip r:embed="rId3"/>
            <a:stretch>
              <a:fillRect/>
            </a:stretch>
          </p:blipFill>
          <p:spPr>
            <a:xfrm>
              <a:off x="633046" y="1086827"/>
              <a:ext cx="2941735" cy="1705712"/>
            </a:xfrm>
            <a:prstGeom prst="rect">
              <a:avLst/>
            </a:prstGeom>
          </p:spPr>
        </p:pic>
        <p:sp>
          <p:nvSpPr>
            <p:cNvPr id="11" name="TextBox 10">
              <a:extLst>
                <a:ext uri="{FF2B5EF4-FFF2-40B4-BE49-F238E27FC236}">
                  <a16:creationId xmlns:a16="http://schemas.microsoft.com/office/drawing/2014/main" id="{23094101-ACC6-0443-8736-1382FEA6D844}"/>
                </a:ext>
              </a:extLst>
            </p:cNvPr>
            <p:cNvSpPr txBox="1"/>
            <p:nvPr/>
          </p:nvSpPr>
          <p:spPr>
            <a:xfrm>
              <a:off x="1622040" y="2816738"/>
              <a:ext cx="1089557" cy="118726"/>
            </a:xfrm>
            <a:prstGeom prst="rect">
              <a:avLst/>
            </a:prstGeom>
            <a:noFill/>
          </p:spPr>
          <p:txBody>
            <a:bodyPr wrap="none" rtlCol="0">
              <a:spAutoFit/>
            </a:bodyPr>
            <a:lstStyle/>
            <a:p>
              <a:r>
                <a:rPr lang="en-US" sz="675" dirty="0">
                  <a:solidFill>
                    <a:srgbClr val="0070C0"/>
                  </a:solidFill>
                </a:rPr>
                <a:t>Scott, F. A. Phys. Rev. 48.5 (1935): 391.</a:t>
              </a:r>
            </a:p>
          </p:txBody>
        </p:sp>
      </p:grpSp>
      <p:sp>
        <p:nvSpPr>
          <p:cNvPr id="12" name="Title 1">
            <a:extLst>
              <a:ext uri="{FF2B5EF4-FFF2-40B4-BE49-F238E27FC236}">
                <a16:creationId xmlns:a16="http://schemas.microsoft.com/office/drawing/2014/main" id="{FD772398-061A-084E-8826-3A0FF43902F5}"/>
              </a:ext>
            </a:extLst>
          </p:cNvPr>
          <p:cNvSpPr txBox="1">
            <a:spLocks/>
          </p:cNvSpPr>
          <p:nvPr/>
        </p:nvSpPr>
        <p:spPr>
          <a:xfrm>
            <a:off x="0" y="758801"/>
            <a:ext cx="3707992" cy="87405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800" dirty="0">
                <a:solidFill>
                  <a:srgbClr val="000000"/>
                </a:solidFill>
              </a:rPr>
              <a:t>Beta Decay Spectrum</a:t>
            </a:r>
          </a:p>
        </p:txBody>
      </p:sp>
      <p:pic>
        <p:nvPicPr>
          <p:cNvPr id="14" name="Picture 13">
            <a:extLst>
              <a:ext uri="{FF2B5EF4-FFF2-40B4-BE49-F238E27FC236}">
                <a16:creationId xmlns:a16="http://schemas.microsoft.com/office/drawing/2014/main" id="{10D5FF0D-ED2B-C147-B2B9-46F0500D5281}"/>
              </a:ext>
            </a:extLst>
          </p:cNvPr>
          <p:cNvPicPr>
            <a:picLocks noChangeAspect="1"/>
          </p:cNvPicPr>
          <p:nvPr/>
        </p:nvPicPr>
        <p:blipFill>
          <a:blip r:embed="rId4"/>
          <a:stretch>
            <a:fillRect/>
          </a:stretch>
        </p:blipFill>
        <p:spPr>
          <a:xfrm>
            <a:off x="5485209" y="574536"/>
            <a:ext cx="2530079" cy="1369999"/>
          </a:xfrm>
          <a:prstGeom prst="rect">
            <a:avLst/>
          </a:prstGeom>
        </p:spPr>
      </p:pic>
      <p:sp>
        <p:nvSpPr>
          <p:cNvPr id="5" name="Title 1">
            <a:extLst>
              <a:ext uri="{FF2B5EF4-FFF2-40B4-BE49-F238E27FC236}">
                <a16:creationId xmlns:a16="http://schemas.microsoft.com/office/drawing/2014/main" id="{91466DE5-2A67-2414-518B-A698621751C4}"/>
              </a:ext>
            </a:extLst>
          </p:cNvPr>
          <p:cNvSpPr txBox="1">
            <a:spLocks/>
          </p:cNvSpPr>
          <p:nvPr/>
        </p:nvSpPr>
        <p:spPr bwMode="auto">
          <a:xfrm>
            <a:off x="879638" y="102393"/>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1930: Neutrino existence is postulated</a:t>
            </a:r>
          </a:p>
        </p:txBody>
      </p:sp>
      <p:sp>
        <p:nvSpPr>
          <p:cNvPr id="2" name="Slide Number Placeholder 1">
            <a:extLst>
              <a:ext uri="{FF2B5EF4-FFF2-40B4-BE49-F238E27FC236}">
                <a16:creationId xmlns:a16="http://schemas.microsoft.com/office/drawing/2014/main" id="{7781519E-D4E4-048E-3FA5-11EDF6B0B31D}"/>
              </a:ext>
            </a:extLst>
          </p:cNvPr>
          <p:cNvSpPr>
            <a:spLocks noGrp="1"/>
          </p:cNvSpPr>
          <p:nvPr>
            <p:ph type="sldNum" idx="12"/>
          </p:nvPr>
        </p:nvSpPr>
        <p:spPr/>
        <p:txBody>
          <a:bodyPr/>
          <a:lstStyle/>
          <a:p>
            <a:fld id="{00000000-1234-1234-1234-123412341234}" type="slidenum">
              <a:rPr lang="en-US" smtClean="0"/>
              <a:pPr/>
              <a:t>3</a:t>
            </a:fld>
            <a:endParaRPr lang="en-US" dirty="0"/>
          </a:p>
        </p:txBody>
      </p:sp>
    </p:spTree>
    <p:extLst>
      <p:ext uri="{BB962C8B-B14F-4D97-AF65-F5344CB8AC3E}">
        <p14:creationId xmlns:p14="http://schemas.microsoft.com/office/powerpoint/2010/main" val="2758254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6FE20-8FA4-5A46-B355-C03423297DF9}"/>
              </a:ext>
            </a:extLst>
          </p:cNvPr>
          <p:cNvSpPr>
            <a:spLocks noGrp="1"/>
          </p:cNvSpPr>
          <p:nvPr>
            <p:ph type="title"/>
          </p:nvPr>
        </p:nvSpPr>
        <p:spPr>
          <a:xfrm>
            <a:off x="89302" y="124755"/>
            <a:ext cx="8807454" cy="994172"/>
          </a:xfrm>
        </p:spPr>
        <p:txBody>
          <a:bodyPr>
            <a:normAutofit/>
          </a:bodyPr>
          <a:lstStyle/>
          <a:p>
            <a:r>
              <a:rPr lang="en-US" sz="2800" dirty="0">
                <a:solidFill>
                  <a:srgbClr val="000000"/>
                </a:solidFill>
                <a:latin typeface="Helvetica" pitchFamily="2" charset="0"/>
              </a:rPr>
              <a:t>Neutrino Physics Through the Years</a:t>
            </a:r>
          </a:p>
        </p:txBody>
      </p:sp>
      <p:sp>
        <p:nvSpPr>
          <p:cNvPr id="7" name="Freeform 6">
            <a:extLst>
              <a:ext uri="{FF2B5EF4-FFF2-40B4-BE49-F238E27FC236}">
                <a16:creationId xmlns:a16="http://schemas.microsoft.com/office/drawing/2014/main" id="{E20844D3-6C8A-FA42-82D6-C7131B676967}"/>
              </a:ext>
            </a:extLst>
          </p:cNvPr>
          <p:cNvSpPr/>
          <p:nvPr/>
        </p:nvSpPr>
        <p:spPr>
          <a:xfrm>
            <a:off x="525609" y="2682786"/>
            <a:ext cx="1736610" cy="312311"/>
          </a:xfrm>
          <a:custGeom>
            <a:avLst/>
            <a:gdLst/>
            <a:ahLst/>
            <a:cxnLst/>
            <a:rect l="0" t="0" r="0" b="0"/>
            <a:pathLst>
              <a:path w="1421200" h="312311">
                <a:moveTo>
                  <a:pt x="0" y="0"/>
                </a:moveTo>
                <a:lnTo>
                  <a:pt x="1421200" y="0"/>
                </a:lnTo>
                <a:lnTo>
                  <a:pt x="1421200" y="230171"/>
                </a:lnTo>
                <a:lnTo>
                  <a:pt x="777099" y="230171"/>
                </a:lnTo>
                <a:lnTo>
                  <a:pt x="710600" y="312311"/>
                </a:lnTo>
                <a:lnTo>
                  <a:pt x="647899" y="230171"/>
                </a:lnTo>
                <a:lnTo>
                  <a:pt x="0" y="230171"/>
                </a:lnTo>
                <a:lnTo>
                  <a:pt x="0" y="0"/>
                </a:lnTo>
                <a:close/>
              </a:path>
            </a:pathLst>
          </a:custGeom>
          <a:gradFill flip="none" rotWithShape="1">
            <a:gsLst>
              <a:gs pos="0">
                <a:srgbClr val="3498DB">
                  <a:shade val="30000"/>
                  <a:satMod val="115000"/>
                </a:srgbClr>
              </a:gs>
              <a:gs pos="50000">
                <a:srgbClr val="3498DB">
                  <a:shade val="67500"/>
                  <a:satMod val="115000"/>
                </a:srgbClr>
              </a:gs>
              <a:gs pos="100000">
                <a:srgbClr val="3498DB">
                  <a:shade val="100000"/>
                  <a:satMod val="115000"/>
                </a:srgbClr>
              </a:gs>
            </a:gsLst>
            <a:lin ang="2700000" scaled="1"/>
            <a:tileRect/>
          </a:gradFill>
          <a:ln w="7600" cap="flat">
            <a:solidFill>
              <a:srgbClr val="3498DB"/>
            </a:solidFill>
            <a:bevel/>
          </a:ln>
        </p:spPr>
        <p:txBody>
          <a:bodyPr/>
          <a:lstStyle/>
          <a:p>
            <a:endParaRPr lang="en-US"/>
          </a:p>
        </p:txBody>
      </p:sp>
      <p:sp>
        <p:nvSpPr>
          <p:cNvPr id="8" name="Freeform 7">
            <a:extLst>
              <a:ext uri="{FF2B5EF4-FFF2-40B4-BE49-F238E27FC236}">
                <a16:creationId xmlns:a16="http://schemas.microsoft.com/office/drawing/2014/main" id="{A97A67CC-C347-9840-86E8-63EFD8FE4CF8}"/>
              </a:ext>
            </a:extLst>
          </p:cNvPr>
          <p:cNvSpPr/>
          <p:nvPr/>
        </p:nvSpPr>
        <p:spPr>
          <a:xfrm>
            <a:off x="2253035" y="2682786"/>
            <a:ext cx="1708395" cy="312311"/>
          </a:xfrm>
          <a:custGeom>
            <a:avLst/>
            <a:gdLst/>
            <a:ahLst/>
            <a:cxnLst/>
            <a:rect l="0" t="0" r="0" b="0"/>
            <a:pathLst>
              <a:path w="1306716" h="312311">
                <a:moveTo>
                  <a:pt x="0" y="0"/>
                </a:moveTo>
                <a:lnTo>
                  <a:pt x="1306716" y="0"/>
                </a:lnTo>
                <a:lnTo>
                  <a:pt x="1306716" y="230171"/>
                </a:lnTo>
                <a:lnTo>
                  <a:pt x="714501" y="230171"/>
                </a:lnTo>
                <a:lnTo>
                  <a:pt x="653358" y="312311"/>
                </a:lnTo>
                <a:lnTo>
                  <a:pt x="595708" y="230171"/>
                </a:lnTo>
                <a:lnTo>
                  <a:pt x="0" y="230171"/>
                </a:lnTo>
                <a:lnTo>
                  <a:pt x="0" y="0"/>
                </a:lnTo>
                <a:close/>
              </a:path>
            </a:pathLst>
          </a:custGeom>
          <a:gradFill flip="none" rotWithShape="1">
            <a:gsLst>
              <a:gs pos="0">
                <a:srgbClr val="DD7195">
                  <a:shade val="30000"/>
                  <a:satMod val="115000"/>
                </a:srgbClr>
              </a:gs>
              <a:gs pos="50000">
                <a:srgbClr val="DD7195">
                  <a:shade val="67500"/>
                  <a:satMod val="115000"/>
                </a:srgbClr>
              </a:gs>
              <a:gs pos="100000">
                <a:srgbClr val="DD7195">
                  <a:shade val="100000"/>
                  <a:satMod val="115000"/>
                </a:srgbClr>
              </a:gs>
            </a:gsLst>
            <a:lin ang="2700000" scaled="1"/>
            <a:tileRect/>
          </a:gradFill>
          <a:ln w="7600" cap="flat">
            <a:solidFill>
              <a:srgbClr val="DD7195"/>
            </a:solidFill>
            <a:bevel/>
          </a:ln>
        </p:spPr>
        <p:txBody>
          <a:bodyPr/>
          <a:lstStyle/>
          <a:p>
            <a:endParaRPr lang="en-US"/>
          </a:p>
        </p:txBody>
      </p:sp>
      <p:sp>
        <p:nvSpPr>
          <p:cNvPr id="10" name="Freeform 9">
            <a:extLst>
              <a:ext uri="{FF2B5EF4-FFF2-40B4-BE49-F238E27FC236}">
                <a16:creationId xmlns:a16="http://schemas.microsoft.com/office/drawing/2014/main" id="{F31CB5FB-FE8D-0545-BA27-584E9760AD74}"/>
              </a:ext>
            </a:extLst>
          </p:cNvPr>
          <p:cNvSpPr/>
          <p:nvPr/>
        </p:nvSpPr>
        <p:spPr>
          <a:xfrm>
            <a:off x="5491864" y="2682786"/>
            <a:ext cx="1571546" cy="312311"/>
          </a:xfrm>
          <a:custGeom>
            <a:avLst/>
            <a:gdLst/>
            <a:ahLst/>
            <a:cxnLst/>
            <a:rect l="0" t="0" r="0" b="0"/>
            <a:pathLst>
              <a:path w="1421200" h="312311">
                <a:moveTo>
                  <a:pt x="0" y="0"/>
                </a:moveTo>
                <a:lnTo>
                  <a:pt x="1421200" y="0"/>
                </a:lnTo>
                <a:lnTo>
                  <a:pt x="1421200" y="230171"/>
                </a:lnTo>
                <a:lnTo>
                  <a:pt x="777099" y="230171"/>
                </a:lnTo>
                <a:lnTo>
                  <a:pt x="710600" y="312311"/>
                </a:lnTo>
                <a:lnTo>
                  <a:pt x="647899" y="230171"/>
                </a:lnTo>
                <a:lnTo>
                  <a:pt x="0" y="230171"/>
                </a:lnTo>
                <a:lnTo>
                  <a:pt x="0" y="0"/>
                </a:lnTo>
                <a:close/>
              </a:path>
            </a:pathLst>
          </a:custGeom>
          <a:gradFill flip="none" rotWithShape="1">
            <a:gsLst>
              <a:gs pos="0">
                <a:srgbClr val="2DA2BF">
                  <a:shade val="30000"/>
                  <a:satMod val="115000"/>
                </a:srgbClr>
              </a:gs>
              <a:gs pos="50000">
                <a:srgbClr val="2DA2BF">
                  <a:shade val="67500"/>
                  <a:satMod val="115000"/>
                </a:srgbClr>
              </a:gs>
              <a:gs pos="100000">
                <a:srgbClr val="2DA2BF">
                  <a:shade val="100000"/>
                  <a:satMod val="115000"/>
                </a:srgbClr>
              </a:gs>
            </a:gsLst>
            <a:lin ang="2700000" scaled="1"/>
            <a:tileRect/>
          </a:gradFill>
          <a:ln w="7600" cap="flat">
            <a:solidFill>
              <a:srgbClr val="2DA2BF"/>
            </a:solidFill>
            <a:bevel/>
          </a:ln>
        </p:spPr>
        <p:txBody>
          <a:bodyPr/>
          <a:lstStyle/>
          <a:p>
            <a:endParaRPr lang="en-US"/>
          </a:p>
        </p:txBody>
      </p:sp>
      <p:sp>
        <p:nvSpPr>
          <p:cNvPr id="11" name="Freeform 10">
            <a:extLst>
              <a:ext uri="{FF2B5EF4-FFF2-40B4-BE49-F238E27FC236}">
                <a16:creationId xmlns:a16="http://schemas.microsoft.com/office/drawing/2014/main" id="{5D95CB19-FE4D-DE4D-8C27-C8175CFCCE38}"/>
              </a:ext>
            </a:extLst>
          </p:cNvPr>
          <p:cNvSpPr/>
          <p:nvPr/>
        </p:nvSpPr>
        <p:spPr>
          <a:xfrm>
            <a:off x="7071010" y="2682432"/>
            <a:ext cx="1421200" cy="312311"/>
          </a:xfrm>
          <a:custGeom>
            <a:avLst/>
            <a:gdLst/>
            <a:ahLst/>
            <a:cxnLst/>
            <a:rect l="0" t="0" r="0" b="0"/>
            <a:pathLst>
              <a:path w="1421200" h="312311">
                <a:moveTo>
                  <a:pt x="0" y="0"/>
                </a:moveTo>
                <a:lnTo>
                  <a:pt x="1421200" y="0"/>
                </a:lnTo>
                <a:lnTo>
                  <a:pt x="1421200" y="230171"/>
                </a:lnTo>
                <a:lnTo>
                  <a:pt x="777099" y="230171"/>
                </a:lnTo>
                <a:lnTo>
                  <a:pt x="710600" y="312311"/>
                </a:lnTo>
                <a:lnTo>
                  <a:pt x="647899" y="230171"/>
                </a:lnTo>
                <a:lnTo>
                  <a:pt x="0" y="230171"/>
                </a:lnTo>
                <a:lnTo>
                  <a:pt x="0" y="0"/>
                </a:lnTo>
                <a:close/>
              </a:path>
            </a:pathLst>
          </a:custGeom>
          <a:gradFill flip="none" rotWithShape="1">
            <a:gsLst>
              <a:gs pos="0">
                <a:srgbClr val="FFAF00">
                  <a:shade val="30000"/>
                  <a:satMod val="115000"/>
                </a:srgbClr>
              </a:gs>
              <a:gs pos="50000">
                <a:srgbClr val="FFAF00">
                  <a:shade val="67500"/>
                  <a:satMod val="115000"/>
                </a:srgbClr>
              </a:gs>
              <a:gs pos="100000">
                <a:srgbClr val="FFAF00">
                  <a:shade val="100000"/>
                  <a:satMod val="115000"/>
                </a:srgbClr>
              </a:gs>
            </a:gsLst>
            <a:lin ang="2700000" scaled="1"/>
            <a:tileRect/>
          </a:gradFill>
          <a:ln w="7600" cap="flat">
            <a:solidFill>
              <a:srgbClr val="FFAF00"/>
            </a:solidFill>
            <a:bevel/>
          </a:ln>
        </p:spPr>
        <p:txBody>
          <a:bodyPr/>
          <a:lstStyle/>
          <a:p>
            <a:endParaRPr lang="en-US"/>
          </a:p>
        </p:txBody>
      </p:sp>
      <p:grpSp>
        <p:nvGrpSpPr>
          <p:cNvPr id="12" name="Group 11">
            <a:extLst>
              <a:ext uri="{FF2B5EF4-FFF2-40B4-BE49-F238E27FC236}">
                <a16:creationId xmlns:a16="http://schemas.microsoft.com/office/drawing/2014/main" id="{936B0A76-2C82-B84E-B520-E1EB09BCC187}"/>
              </a:ext>
            </a:extLst>
          </p:cNvPr>
          <p:cNvGrpSpPr/>
          <p:nvPr/>
        </p:nvGrpSpPr>
        <p:grpSpPr>
          <a:xfrm>
            <a:off x="537721" y="1148536"/>
            <a:ext cx="164160" cy="1534250"/>
            <a:chOff x="1086575" y="2535511"/>
            <a:chExt cx="164160" cy="1534250"/>
          </a:xfrm>
        </p:grpSpPr>
        <p:sp>
          <p:nvSpPr>
            <p:cNvPr id="35" name="Freeform 34">
              <a:extLst>
                <a:ext uri="{FF2B5EF4-FFF2-40B4-BE49-F238E27FC236}">
                  <a16:creationId xmlns:a16="http://schemas.microsoft.com/office/drawing/2014/main" id="{207CE2CE-FF56-4445-A214-554E42E4FE52}"/>
                </a:ext>
              </a:extLst>
            </p:cNvPr>
            <p:cNvSpPr/>
            <p:nvPr/>
          </p:nvSpPr>
          <p:spPr>
            <a:xfrm>
              <a:off x="1086575" y="2535511"/>
              <a:ext cx="7600" cy="1534250"/>
            </a:xfrm>
            <a:custGeom>
              <a:avLst/>
              <a:gdLst/>
              <a:ahLst/>
              <a:cxnLst/>
              <a:rect l="0" t="0" r="0" b="0"/>
              <a:pathLst>
                <a:path w="7600" h="1534250" fill="none">
                  <a:moveTo>
                    <a:pt x="0" y="1534250"/>
                  </a:moveTo>
                  <a:lnTo>
                    <a:pt x="0" y="0"/>
                  </a:lnTo>
                </a:path>
              </a:pathLst>
            </a:custGeom>
            <a:solidFill>
              <a:srgbClr val="707C8D"/>
            </a:solidFill>
            <a:ln w="7600" cap="flat">
              <a:solidFill>
                <a:srgbClr val="707C8D"/>
              </a:solidFill>
              <a:bevel/>
            </a:ln>
          </p:spPr>
          <p:txBody>
            <a:bodyPr/>
            <a:lstStyle/>
            <a:p>
              <a:endParaRPr lang="en-US"/>
            </a:p>
          </p:txBody>
        </p:sp>
        <p:sp>
          <p:nvSpPr>
            <p:cNvPr id="36" name="Freeform 35">
              <a:extLst>
                <a:ext uri="{FF2B5EF4-FFF2-40B4-BE49-F238E27FC236}">
                  <a16:creationId xmlns:a16="http://schemas.microsoft.com/office/drawing/2014/main" id="{31BDB1CA-8368-A945-92E6-2A15E549790D}"/>
                </a:ext>
              </a:extLst>
            </p:cNvPr>
            <p:cNvSpPr/>
            <p:nvPr/>
          </p:nvSpPr>
          <p:spPr>
            <a:xfrm>
              <a:off x="1086575" y="2535511"/>
              <a:ext cx="164160" cy="264480"/>
            </a:xfrm>
            <a:custGeom>
              <a:avLst/>
              <a:gdLst/>
              <a:ahLst/>
              <a:cxnLst/>
              <a:rect l="0" t="0" r="0" b="0"/>
              <a:pathLst>
                <a:path w="164160" h="264480">
                  <a:moveTo>
                    <a:pt x="0" y="0"/>
                  </a:moveTo>
                  <a:lnTo>
                    <a:pt x="164160" y="133760"/>
                  </a:lnTo>
                  <a:lnTo>
                    <a:pt x="0" y="264480"/>
                  </a:lnTo>
                  <a:lnTo>
                    <a:pt x="0" y="0"/>
                  </a:lnTo>
                  <a:close/>
                </a:path>
              </a:pathLst>
            </a:custGeom>
            <a:solidFill>
              <a:srgbClr val="707C8D"/>
            </a:solidFill>
            <a:ln w="7600" cap="flat">
              <a:solidFill>
                <a:srgbClr val="707C8D"/>
              </a:solidFill>
              <a:bevel/>
            </a:ln>
          </p:spPr>
          <p:txBody>
            <a:bodyPr/>
            <a:lstStyle/>
            <a:p>
              <a:endParaRPr lang="en-US"/>
            </a:p>
          </p:txBody>
        </p:sp>
      </p:grpSp>
      <p:grpSp>
        <p:nvGrpSpPr>
          <p:cNvPr id="13" name="Group 12">
            <a:extLst>
              <a:ext uri="{FF2B5EF4-FFF2-40B4-BE49-F238E27FC236}">
                <a16:creationId xmlns:a16="http://schemas.microsoft.com/office/drawing/2014/main" id="{6BBFFBA4-4C1E-4049-90F8-3935E56B3FCC}"/>
              </a:ext>
            </a:extLst>
          </p:cNvPr>
          <p:cNvGrpSpPr/>
          <p:nvPr/>
        </p:nvGrpSpPr>
        <p:grpSpPr>
          <a:xfrm>
            <a:off x="2262323" y="1147077"/>
            <a:ext cx="164160" cy="1534250"/>
            <a:chOff x="2604826" y="2549638"/>
            <a:chExt cx="164160" cy="1534250"/>
          </a:xfrm>
        </p:grpSpPr>
        <p:sp>
          <p:nvSpPr>
            <p:cNvPr id="33" name="Freeform 32">
              <a:extLst>
                <a:ext uri="{FF2B5EF4-FFF2-40B4-BE49-F238E27FC236}">
                  <a16:creationId xmlns:a16="http://schemas.microsoft.com/office/drawing/2014/main" id="{F28F4272-009A-F74E-9D29-AD8E4312F489}"/>
                </a:ext>
              </a:extLst>
            </p:cNvPr>
            <p:cNvSpPr/>
            <p:nvPr/>
          </p:nvSpPr>
          <p:spPr>
            <a:xfrm>
              <a:off x="2604826" y="2549638"/>
              <a:ext cx="7600" cy="1534250"/>
            </a:xfrm>
            <a:custGeom>
              <a:avLst/>
              <a:gdLst/>
              <a:ahLst/>
              <a:cxnLst/>
              <a:rect l="0" t="0" r="0" b="0"/>
              <a:pathLst>
                <a:path w="7600" h="1534250" fill="none">
                  <a:moveTo>
                    <a:pt x="0" y="1534250"/>
                  </a:moveTo>
                  <a:lnTo>
                    <a:pt x="0" y="0"/>
                  </a:lnTo>
                </a:path>
              </a:pathLst>
            </a:custGeom>
            <a:solidFill>
              <a:srgbClr val="DD7195"/>
            </a:solidFill>
            <a:ln w="7600" cap="flat">
              <a:solidFill>
                <a:srgbClr val="DD7195"/>
              </a:solidFill>
              <a:bevel/>
            </a:ln>
          </p:spPr>
          <p:txBody>
            <a:bodyPr/>
            <a:lstStyle/>
            <a:p>
              <a:endParaRPr lang="en-US"/>
            </a:p>
          </p:txBody>
        </p:sp>
        <p:sp>
          <p:nvSpPr>
            <p:cNvPr id="34" name="Freeform 33">
              <a:extLst>
                <a:ext uri="{FF2B5EF4-FFF2-40B4-BE49-F238E27FC236}">
                  <a16:creationId xmlns:a16="http://schemas.microsoft.com/office/drawing/2014/main" id="{0427102C-12D8-EE40-927B-5731E0A43D5A}"/>
                </a:ext>
              </a:extLst>
            </p:cNvPr>
            <p:cNvSpPr/>
            <p:nvPr/>
          </p:nvSpPr>
          <p:spPr>
            <a:xfrm>
              <a:off x="2604826" y="2549638"/>
              <a:ext cx="164160" cy="264480"/>
            </a:xfrm>
            <a:custGeom>
              <a:avLst/>
              <a:gdLst/>
              <a:ahLst/>
              <a:cxnLst/>
              <a:rect l="0" t="0" r="0" b="0"/>
              <a:pathLst>
                <a:path w="164160" h="264480">
                  <a:moveTo>
                    <a:pt x="0" y="0"/>
                  </a:moveTo>
                  <a:lnTo>
                    <a:pt x="164160" y="133760"/>
                  </a:lnTo>
                  <a:lnTo>
                    <a:pt x="0" y="264480"/>
                  </a:lnTo>
                  <a:lnTo>
                    <a:pt x="0" y="0"/>
                  </a:lnTo>
                  <a:close/>
                </a:path>
              </a:pathLst>
            </a:custGeom>
            <a:solidFill>
              <a:srgbClr val="DD7195"/>
            </a:solidFill>
            <a:ln w="7600" cap="flat">
              <a:solidFill>
                <a:srgbClr val="DD7195"/>
              </a:solidFill>
              <a:bevel/>
            </a:ln>
          </p:spPr>
          <p:txBody>
            <a:bodyPr/>
            <a:lstStyle/>
            <a:p>
              <a:endParaRPr lang="en-US"/>
            </a:p>
          </p:txBody>
        </p:sp>
      </p:grpSp>
      <p:grpSp>
        <p:nvGrpSpPr>
          <p:cNvPr id="14" name="Group 13">
            <a:extLst>
              <a:ext uri="{FF2B5EF4-FFF2-40B4-BE49-F238E27FC236}">
                <a16:creationId xmlns:a16="http://schemas.microsoft.com/office/drawing/2014/main" id="{BD4C83D3-9B98-CF4C-A7AB-F71A6437E282}"/>
              </a:ext>
            </a:extLst>
          </p:cNvPr>
          <p:cNvGrpSpPr/>
          <p:nvPr/>
        </p:nvGrpSpPr>
        <p:grpSpPr>
          <a:xfrm>
            <a:off x="5498874" y="1154581"/>
            <a:ext cx="164160" cy="1534250"/>
            <a:chOff x="5273221" y="2535511"/>
            <a:chExt cx="164160" cy="1534250"/>
          </a:xfrm>
        </p:grpSpPr>
        <p:sp>
          <p:nvSpPr>
            <p:cNvPr id="31" name="Freeform 30">
              <a:extLst>
                <a:ext uri="{FF2B5EF4-FFF2-40B4-BE49-F238E27FC236}">
                  <a16:creationId xmlns:a16="http://schemas.microsoft.com/office/drawing/2014/main" id="{90DCEE1E-9735-064E-99F4-E28EDF898D7F}"/>
                </a:ext>
              </a:extLst>
            </p:cNvPr>
            <p:cNvSpPr/>
            <p:nvPr/>
          </p:nvSpPr>
          <p:spPr>
            <a:xfrm>
              <a:off x="5273221" y="2535511"/>
              <a:ext cx="7600" cy="1534250"/>
            </a:xfrm>
            <a:custGeom>
              <a:avLst/>
              <a:gdLst/>
              <a:ahLst/>
              <a:cxnLst/>
              <a:rect l="0" t="0" r="0" b="0"/>
              <a:pathLst>
                <a:path w="7600" h="1534250" fill="none">
                  <a:moveTo>
                    <a:pt x="0" y="1534250"/>
                  </a:moveTo>
                  <a:lnTo>
                    <a:pt x="0" y="0"/>
                  </a:lnTo>
                </a:path>
              </a:pathLst>
            </a:custGeom>
            <a:solidFill>
              <a:srgbClr val="2DA2BF"/>
            </a:solidFill>
            <a:ln w="7600" cap="flat">
              <a:solidFill>
                <a:srgbClr val="2DA2BF"/>
              </a:solidFill>
              <a:bevel/>
            </a:ln>
          </p:spPr>
          <p:txBody>
            <a:bodyPr/>
            <a:lstStyle/>
            <a:p>
              <a:endParaRPr lang="en-US"/>
            </a:p>
          </p:txBody>
        </p:sp>
        <p:sp>
          <p:nvSpPr>
            <p:cNvPr id="32" name="Freeform 31">
              <a:extLst>
                <a:ext uri="{FF2B5EF4-FFF2-40B4-BE49-F238E27FC236}">
                  <a16:creationId xmlns:a16="http://schemas.microsoft.com/office/drawing/2014/main" id="{ED90E97D-792D-1341-AB38-6334A22B4D90}"/>
                </a:ext>
              </a:extLst>
            </p:cNvPr>
            <p:cNvSpPr/>
            <p:nvPr/>
          </p:nvSpPr>
          <p:spPr>
            <a:xfrm>
              <a:off x="5273221" y="2535511"/>
              <a:ext cx="164160" cy="264480"/>
            </a:xfrm>
            <a:custGeom>
              <a:avLst/>
              <a:gdLst/>
              <a:ahLst/>
              <a:cxnLst/>
              <a:rect l="0" t="0" r="0" b="0"/>
              <a:pathLst>
                <a:path w="164160" h="264480">
                  <a:moveTo>
                    <a:pt x="0" y="0"/>
                  </a:moveTo>
                  <a:lnTo>
                    <a:pt x="164160" y="133760"/>
                  </a:lnTo>
                  <a:lnTo>
                    <a:pt x="0" y="264480"/>
                  </a:lnTo>
                  <a:lnTo>
                    <a:pt x="0" y="0"/>
                  </a:lnTo>
                  <a:close/>
                </a:path>
              </a:pathLst>
            </a:custGeom>
            <a:solidFill>
              <a:srgbClr val="2DA2BF"/>
            </a:solidFill>
            <a:ln w="7600" cap="flat">
              <a:solidFill>
                <a:srgbClr val="2DA2BF"/>
              </a:solidFill>
              <a:bevel/>
            </a:ln>
          </p:spPr>
          <p:txBody>
            <a:bodyPr/>
            <a:lstStyle/>
            <a:p>
              <a:endParaRPr lang="en-US"/>
            </a:p>
          </p:txBody>
        </p:sp>
      </p:grpSp>
      <p:grpSp>
        <p:nvGrpSpPr>
          <p:cNvPr id="15" name="Group 14">
            <a:extLst>
              <a:ext uri="{FF2B5EF4-FFF2-40B4-BE49-F238E27FC236}">
                <a16:creationId xmlns:a16="http://schemas.microsoft.com/office/drawing/2014/main" id="{0465DFCC-28B5-004B-A10F-695D68D25406}"/>
              </a:ext>
            </a:extLst>
          </p:cNvPr>
          <p:cNvGrpSpPr/>
          <p:nvPr/>
        </p:nvGrpSpPr>
        <p:grpSpPr>
          <a:xfrm>
            <a:off x="7063410" y="1154581"/>
            <a:ext cx="164160" cy="1534250"/>
            <a:chOff x="6837757" y="2535511"/>
            <a:chExt cx="164160" cy="1534250"/>
          </a:xfrm>
        </p:grpSpPr>
        <p:sp>
          <p:nvSpPr>
            <p:cNvPr id="29" name="Freeform 28">
              <a:extLst>
                <a:ext uri="{FF2B5EF4-FFF2-40B4-BE49-F238E27FC236}">
                  <a16:creationId xmlns:a16="http://schemas.microsoft.com/office/drawing/2014/main" id="{D14D9D02-E6C5-284B-9E55-0A177535852F}"/>
                </a:ext>
              </a:extLst>
            </p:cNvPr>
            <p:cNvSpPr/>
            <p:nvPr/>
          </p:nvSpPr>
          <p:spPr>
            <a:xfrm>
              <a:off x="6837757" y="2535511"/>
              <a:ext cx="7600" cy="1534250"/>
            </a:xfrm>
            <a:custGeom>
              <a:avLst/>
              <a:gdLst/>
              <a:ahLst/>
              <a:cxnLst/>
              <a:rect l="0" t="0" r="0" b="0"/>
              <a:pathLst>
                <a:path w="7600" h="1534250" fill="none">
                  <a:moveTo>
                    <a:pt x="0" y="1534250"/>
                  </a:moveTo>
                  <a:lnTo>
                    <a:pt x="0" y="0"/>
                  </a:lnTo>
                </a:path>
              </a:pathLst>
            </a:custGeom>
            <a:solidFill>
              <a:srgbClr val="FFAF00"/>
            </a:solidFill>
            <a:ln w="7600" cap="flat">
              <a:solidFill>
                <a:srgbClr val="FFAF00"/>
              </a:solidFill>
              <a:bevel/>
            </a:ln>
          </p:spPr>
          <p:txBody>
            <a:bodyPr/>
            <a:lstStyle/>
            <a:p>
              <a:endParaRPr lang="en-US"/>
            </a:p>
          </p:txBody>
        </p:sp>
        <p:sp>
          <p:nvSpPr>
            <p:cNvPr id="30" name="Freeform 29">
              <a:extLst>
                <a:ext uri="{FF2B5EF4-FFF2-40B4-BE49-F238E27FC236}">
                  <a16:creationId xmlns:a16="http://schemas.microsoft.com/office/drawing/2014/main" id="{62A98753-592D-5742-ACCB-79735D37E517}"/>
                </a:ext>
              </a:extLst>
            </p:cNvPr>
            <p:cNvSpPr/>
            <p:nvPr/>
          </p:nvSpPr>
          <p:spPr>
            <a:xfrm>
              <a:off x="6837757" y="2535511"/>
              <a:ext cx="164160" cy="264480"/>
            </a:xfrm>
            <a:custGeom>
              <a:avLst/>
              <a:gdLst/>
              <a:ahLst/>
              <a:cxnLst/>
              <a:rect l="0" t="0" r="0" b="0"/>
              <a:pathLst>
                <a:path w="164160" h="264480">
                  <a:moveTo>
                    <a:pt x="0" y="0"/>
                  </a:moveTo>
                  <a:lnTo>
                    <a:pt x="164160" y="133760"/>
                  </a:lnTo>
                  <a:lnTo>
                    <a:pt x="0" y="264480"/>
                  </a:lnTo>
                  <a:lnTo>
                    <a:pt x="0" y="0"/>
                  </a:lnTo>
                  <a:close/>
                </a:path>
              </a:pathLst>
            </a:custGeom>
            <a:solidFill>
              <a:srgbClr val="FFAF00"/>
            </a:solidFill>
            <a:ln w="7600" cap="flat">
              <a:solidFill>
                <a:srgbClr val="FFAF00"/>
              </a:solidFill>
              <a:bevel/>
            </a:ln>
          </p:spPr>
          <p:txBody>
            <a:bodyPr/>
            <a:lstStyle/>
            <a:p>
              <a:endParaRPr lang="en-US"/>
            </a:p>
          </p:txBody>
        </p:sp>
      </p:grpSp>
      <p:sp>
        <p:nvSpPr>
          <p:cNvPr id="16" name="Text 464">
            <a:extLst>
              <a:ext uri="{FF2B5EF4-FFF2-40B4-BE49-F238E27FC236}">
                <a16:creationId xmlns:a16="http://schemas.microsoft.com/office/drawing/2014/main" id="{0EBDEE59-4486-1542-835C-9377D43417C5}"/>
              </a:ext>
            </a:extLst>
          </p:cNvPr>
          <p:cNvSpPr txBox="1"/>
          <p:nvPr/>
        </p:nvSpPr>
        <p:spPr>
          <a:xfrm>
            <a:off x="773274" y="1652359"/>
            <a:ext cx="1251807" cy="950192"/>
          </a:xfrm>
          <a:prstGeom prst="rect">
            <a:avLst/>
          </a:prstGeom>
          <a:noFill/>
        </p:spPr>
        <p:txBody>
          <a:bodyPr wrap="square" lIns="0" tIns="0" rIns="0" bIns="0" rtlCol="0" anchor="ctr"/>
          <a:lstStyle/>
          <a:p>
            <a:pPr algn="ctr">
              <a:lnSpc>
                <a:spcPct val="100000"/>
              </a:lnSpc>
            </a:pPr>
            <a:r>
              <a:rPr sz="1064" dirty="0">
                <a:solidFill>
                  <a:srgbClr val="000000"/>
                </a:solidFill>
                <a:latin typeface="Helvetica" pitchFamily="2" charset="0"/>
                <a:cs typeface="Times New Roman" panose="02020603050405020304" pitchFamily="18" charset="0"/>
              </a:rPr>
              <a:t>Neutrinos introduced by Pauli to save</a:t>
            </a:r>
            <a:r>
              <a:rPr lang="en-US" sz="1064" dirty="0">
                <a:solidFill>
                  <a:srgbClr val="000000"/>
                </a:solidFill>
                <a:latin typeface="Helvetica" pitchFamily="2" charset="0"/>
                <a:cs typeface="Times New Roman" panose="02020603050405020304" pitchFamily="18" charset="0"/>
              </a:rPr>
              <a:t> </a:t>
            </a:r>
            <a:r>
              <a:rPr sz="1064" dirty="0">
                <a:solidFill>
                  <a:srgbClr val="000000"/>
                </a:solidFill>
                <a:latin typeface="Helvetica" pitchFamily="2" charset="0"/>
                <a:cs typeface="Times New Roman" panose="02020603050405020304" pitchFamily="18" charset="0"/>
              </a:rPr>
              <a:t>conservation</a:t>
            </a:r>
            <a:r>
              <a:rPr lang="en-US" sz="1064" dirty="0">
                <a:solidFill>
                  <a:srgbClr val="000000"/>
                </a:solidFill>
                <a:latin typeface="Helvetica" pitchFamily="2" charset="0"/>
                <a:cs typeface="Times New Roman" panose="02020603050405020304" pitchFamily="18" charset="0"/>
              </a:rPr>
              <a:t> laws</a:t>
            </a:r>
            <a:r>
              <a:rPr sz="1064" dirty="0">
                <a:solidFill>
                  <a:srgbClr val="000000"/>
                </a:solidFill>
                <a:latin typeface="Helvetica" pitchFamily="2" charset="0"/>
                <a:cs typeface="Times New Roman" panose="02020603050405020304" pitchFamily="18" charset="0"/>
              </a:rPr>
              <a:t> in </a:t>
            </a:r>
            <a:r>
              <a:rPr lang="el-GR" sz="1064" dirty="0">
                <a:solidFill>
                  <a:srgbClr val="000000"/>
                </a:solidFill>
                <a:latin typeface="Helvetica" pitchFamily="2" charset="0"/>
                <a:cs typeface="Times New Roman" panose="02020603050405020304" pitchFamily="18" charset="0"/>
              </a:rPr>
              <a:t>β</a:t>
            </a:r>
            <a:r>
              <a:rPr sz="1064" dirty="0">
                <a:solidFill>
                  <a:srgbClr val="000000"/>
                </a:solidFill>
                <a:latin typeface="Helvetica" pitchFamily="2" charset="0"/>
                <a:cs typeface="Times New Roman" panose="02020603050405020304" pitchFamily="18" charset="0"/>
              </a:rPr>
              <a:t> decay experiments</a:t>
            </a:r>
          </a:p>
        </p:txBody>
      </p:sp>
      <p:sp>
        <p:nvSpPr>
          <p:cNvPr id="17" name="Text 465">
            <a:extLst>
              <a:ext uri="{FF2B5EF4-FFF2-40B4-BE49-F238E27FC236}">
                <a16:creationId xmlns:a16="http://schemas.microsoft.com/office/drawing/2014/main" id="{37564CDC-39D7-8B46-863B-B3251F91DF5E}"/>
              </a:ext>
            </a:extLst>
          </p:cNvPr>
          <p:cNvSpPr txBox="1"/>
          <p:nvPr/>
        </p:nvSpPr>
        <p:spPr>
          <a:xfrm>
            <a:off x="2600158" y="1652359"/>
            <a:ext cx="1042347" cy="719849"/>
          </a:xfrm>
          <a:prstGeom prst="rect">
            <a:avLst/>
          </a:prstGeom>
          <a:noFill/>
        </p:spPr>
        <p:txBody>
          <a:bodyPr wrap="square" lIns="0" tIns="0" rIns="0" bIns="0" rtlCol="0" anchor="t"/>
          <a:lstStyle/>
          <a:p>
            <a:pPr algn="ctr">
              <a:lnSpc>
                <a:spcPct val="100000"/>
              </a:lnSpc>
            </a:pPr>
            <a:r>
              <a:rPr sz="1064" dirty="0">
                <a:solidFill>
                  <a:srgbClr val="000000"/>
                </a:solidFill>
                <a:latin typeface="Helvetica" pitchFamily="2" charset="0"/>
                <a:cs typeface="Times New Roman" panose="02020603050405020304" pitchFamily="18" charset="0"/>
              </a:rPr>
              <a:t>Observation of (anti)neutrinos at Savannah Reactor through IBD with scintillator</a:t>
            </a:r>
          </a:p>
        </p:txBody>
      </p:sp>
      <p:sp>
        <p:nvSpPr>
          <p:cNvPr id="18" name="Text 466">
            <a:extLst>
              <a:ext uri="{FF2B5EF4-FFF2-40B4-BE49-F238E27FC236}">
                <a16:creationId xmlns:a16="http://schemas.microsoft.com/office/drawing/2014/main" id="{16AB420B-C383-0941-AF71-5844A15723F0}"/>
              </a:ext>
            </a:extLst>
          </p:cNvPr>
          <p:cNvSpPr txBox="1"/>
          <p:nvPr/>
        </p:nvSpPr>
        <p:spPr>
          <a:xfrm>
            <a:off x="5673913" y="1550738"/>
            <a:ext cx="1300637" cy="1039878"/>
          </a:xfrm>
          <a:prstGeom prst="rect">
            <a:avLst/>
          </a:prstGeom>
          <a:noFill/>
        </p:spPr>
        <p:txBody>
          <a:bodyPr wrap="square" lIns="0" tIns="0" rIns="0" bIns="0" rtlCol="0" anchor="ctr"/>
          <a:lstStyle/>
          <a:p>
            <a:pPr algn="ctr">
              <a:lnSpc>
                <a:spcPct val="100000"/>
              </a:lnSpc>
            </a:pPr>
            <a:r>
              <a:rPr sz="1064" dirty="0" err="1">
                <a:solidFill>
                  <a:srgbClr val="000000"/>
                </a:solidFill>
                <a:latin typeface="Helvetica" pitchFamily="2" charset="0"/>
                <a:cs typeface="Times New Roman" panose="02020603050405020304" pitchFamily="18" charset="0"/>
              </a:rPr>
              <a:t>KamLAND</a:t>
            </a:r>
            <a:r>
              <a:rPr sz="1064" dirty="0">
                <a:solidFill>
                  <a:srgbClr val="000000"/>
                </a:solidFill>
                <a:latin typeface="Helvetica" pitchFamily="2" charset="0"/>
                <a:cs typeface="Times New Roman" panose="02020603050405020304" pitchFamily="18" charset="0"/>
              </a:rPr>
              <a:t> kiloton detector at long baselines, discovery of antineutrino oscillations (mass) </a:t>
            </a:r>
          </a:p>
        </p:txBody>
      </p:sp>
      <p:sp>
        <p:nvSpPr>
          <p:cNvPr id="19" name="Text 467">
            <a:extLst>
              <a:ext uri="{FF2B5EF4-FFF2-40B4-BE49-F238E27FC236}">
                <a16:creationId xmlns:a16="http://schemas.microsoft.com/office/drawing/2014/main" id="{EAFE096D-1D8C-6948-ADA6-54F7BA1E2D50}"/>
              </a:ext>
            </a:extLst>
          </p:cNvPr>
          <p:cNvSpPr txBox="1"/>
          <p:nvPr/>
        </p:nvSpPr>
        <p:spPr>
          <a:xfrm>
            <a:off x="7171018" y="1550738"/>
            <a:ext cx="1435262" cy="1039878"/>
          </a:xfrm>
          <a:prstGeom prst="rect">
            <a:avLst/>
          </a:prstGeom>
          <a:noFill/>
        </p:spPr>
        <p:txBody>
          <a:bodyPr wrap="square" lIns="0" tIns="0" rIns="0" bIns="0" rtlCol="0" anchor="ctr"/>
          <a:lstStyle/>
          <a:p>
            <a:pPr algn="ctr">
              <a:lnSpc>
                <a:spcPct val="100000"/>
              </a:lnSpc>
            </a:pPr>
            <a:r>
              <a:rPr sz="1064" dirty="0">
                <a:solidFill>
                  <a:srgbClr val="000000"/>
                </a:solidFill>
                <a:latin typeface="Helvetica" pitchFamily="2" charset="0"/>
                <a:cs typeface="Times New Roman" panose="02020603050405020304" pitchFamily="18" charset="0"/>
              </a:rPr>
              <a:t>DYB,DC,RENO use near/far detectors for precision measurement of last mixing angle</a:t>
            </a:r>
          </a:p>
        </p:txBody>
      </p:sp>
      <p:sp>
        <p:nvSpPr>
          <p:cNvPr id="20" name="Text 468">
            <a:extLst>
              <a:ext uri="{FF2B5EF4-FFF2-40B4-BE49-F238E27FC236}">
                <a16:creationId xmlns:a16="http://schemas.microsoft.com/office/drawing/2014/main" id="{FFD55265-993A-2B4B-B5B9-ABE94DCBF171}"/>
              </a:ext>
            </a:extLst>
          </p:cNvPr>
          <p:cNvSpPr txBox="1"/>
          <p:nvPr/>
        </p:nvSpPr>
        <p:spPr>
          <a:xfrm>
            <a:off x="892570" y="1212909"/>
            <a:ext cx="1001956" cy="182400"/>
          </a:xfrm>
          <a:prstGeom prst="rect">
            <a:avLst/>
          </a:prstGeom>
          <a:noFill/>
        </p:spPr>
        <p:txBody>
          <a:bodyPr wrap="square" lIns="0" tIns="0" rIns="0" bIns="0" rtlCol="0" anchor="ctr"/>
          <a:lstStyle/>
          <a:p>
            <a:pPr algn="ctr">
              <a:lnSpc>
                <a:spcPct val="100000"/>
              </a:lnSpc>
            </a:pPr>
            <a:r>
              <a:rPr sz="1368" dirty="0">
                <a:solidFill>
                  <a:srgbClr val="1F6391"/>
                </a:solidFill>
                <a:latin typeface="Helvetica" pitchFamily="2" charset="0"/>
                <a:cs typeface="Times New Roman" panose="02020603050405020304" pitchFamily="18" charset="0"/>
              </a:rPr>
              <a:t>Neutrino postulation</a:t>
            </a:r>
          </a:p>
        </p:txBody>
      </p:sp>
      <p:sp>
        <p:nvSpPr>
          <p:cNvPr id="21" name="Text 469">
            <a:extLst>
              <a:ext uri="{FF2B5EF4-FFF2-40B4-BE49-F238E27FC236}">
                <a16:creationId xmlns:a16="http://schemas.microsoft.com/office/drawing/2014/main" id="{9E3A9102-4D51-944A-ADB8-688593EDE20E}"/>
              </a:ext>
            </a:extLst>
          </p:cNvPr>
          <p:cNvSpPr txBox="1"/>
          <p:nvPr/>
        </p:nvSpPr>
        <p:spPr>
          <a:xfrm>
            <a:off x="2569114" y="1233055"/>
            <a:ext cx="1303550" cy="182400"/>
          </a:xfrm>
          <a:prstGeom prst="rect">
            <a:avLst/>
          </a:prstGeom>
          <a:noFill/>
        </p:spPr>
        <p:txBody>
          <a:bodyPr wrap="square" lIns="0" tIns="0" rIns="0" bIns="0" rtlCol="0" anchor="ctr"/>
          <a:lstStyle/>
          <a:p>
            <a:pPr algn="ctr">
              <a:lnSpc>
                <a:spcPct val="100000"/>
              </a:lnSpc>
            </a:pPr>
            <a:r>
              <a:rPr sz="1368" dirty="0">
                <a:solidFill>
                  <a:srgbClr val="1F6391"/>
                </a:solidFill>
                <a:latin typeface="Helvetica" pitchFamily="2" charset="0"/>
                <a:cs typeface="Times New Roman" panose="02020603050405020304" pitchFamily="18" charset="0"/>
              </a:rPr>
              <a:t>First observation of neutrino</a:t>
            </a:r>
          </a:p>
        </p:txBody>
      </p:sp>
      <p:sp>
        <p:nvSpPr>
          <p:cNvPr id="22" name="Text 470">
            <a:extLst>
              <a:ext uri="{FF2B5EF4-FFF2-40B4-BE49-F238E27FC236}">
                <a16:creationId xmlns:a16="http://schemas.microsoft.com/office/drawing/2014/main" id="{B0545DE8-56BB-3347-979F-7E775D15A158}"/>
              </a:ext>
            </a:extLst>
          </p:cNvPr>
          <p:cNvSpPr txBox="1"/>
          <p:nvPr/>
        </p:nvSpPr>
        <p:spPr>
          <a:xfrm>
            <a:off x="5791132" y="1213906"/>
            <a:ext cx="976373" cy="182400"/>
          </a:xfrm>
          <a:prstGeom prst="rect">
            <a:avLst/>
          </a:prstGeom>
          <a:noFill/>
        </p:spPr>
        <p:txBody>
          <a:bodyPr wrap="square" lIns="0" tIns="0" rIns="0" bIns="0" rtlCol="0" anchor="ctr"/>
          <a:lstStyle/>
          <a:p>
            <a:pPr algn="ctr">
              <a:lnSpc>
                <a:spcPct val="100000"/>
              </a:lnSpc>
            </a:pPr>
            <a:r>
              <a:rPr sz="1368" dirty="0">
                <a:solidFill>
                  <a:srgbClr val="1F6391"/>
                </a:solidFill>
                <a:latin typeface="Helvetica" pitchFamily="2" charset="0"/>
                <a:cs typeface="Times New Roman" panose="02020603050405020304" pitchFamily="18" charset="0"/>
              </a:rPr>
              <a:t>Oscillations (mass)</a:t>
            </a:r>
          </a:p>
        </p:txBody>
      </p:sp>
      <p:sp>
        <p:nvSpPr>
          <p:cNvPr id="23" name="Text 471">
            <a:extLst>
              <a:ext uri="{FF2B5EF4-FFF2-40B4-BE49-F238E27FC236}">
                <a16:creationId xmlns:a16="http://schemas.microsoft.com/office/drawing/2014/main" id="{02967B21-07F2-974C-8D0C-8D6B9C51ABAE}"/>
              </a:ext>
            </a:extLst>
          </p:cNvPr>
          <p:cNvSpPr txBox="1"/>
          <p:nvPr/>
        </p:nvSpPr>
        <p:spPr>
          <a:xfrm>
            <a:off x="7366915" y="1211113"/>
            <a:ext cx="1071424" cy="182400"/>
          </a:xfrm>
          <a:prstGeom prst="rect">
            <a:avLst/>
          </a:prstGeom>
          <a:noFill/>
        </p:spPr>
        <p:txBody>
          <a:bodyPr wrap="square" lIns="0" tIns="0" rIns="0" bIns="0" rtlCol="0" anchor="ctr"/>
          <a:lstStyle/>
          <a:p>
            <a:pPr algn="ctr">
              <a:lnSpc>
                <a:spcPct val="100000"/>
              </a:lnSpc>
            </a:pPr>
            <a:r>
              <a:rPr sz="1368" dirty="0">
                <a:solidFill>
                  <a:srgbClr val="1F6391"/>
                </a:solidFill>
                <a:latin typeface="Helvetica" pitchFamily="2" charset="0"/>
                <a:cs typeface="Times New Roman" panose="02020603050405020304" pitchFamily="18" charset="0"/>
              </a:rPr>
              <a:t>Mixing angle</a:t>
            </a:r>
            <a:endParaRPr lang="en-US" sz="1368" dirty="0">
              <a:solidFill>
                <a:srgbClr val="1F6391"/>
              </a:solidFill>
              <a:latin typeface="Helvetica" pitchFamily="2" charset="0"/>
              <a:cs typeface="Times New Roman" panose="02020603050405020304" pitchFamily="18" charset="0"/>
            </a:endParaRPr>
          </a:p>
          <a:p>
            <a:pPr algn="ctr">
              <a:lnSpc>
                <a:spcPct val="100000"/>
              </a:lnSpc>
            </a:pPr>
            <a:endParaRPr sz="1368" dirty="0">
              <a:solidFill>
                <a:srgbClr val="1F6391"/>
              </a:solidFill>
              <a:latin typeface="Helvetica" pitchFamily="2" charset="0"/>
              <a:cs typeface="Times New Roman" panose="02020603050405020304" pitchFamily="18" charset="0"/>
            </a:endParaRPr>
          </a:p>
        </p:txBody>
      </p:sp>
      <p:sp>
        <p:nvSpPr>
          <p:cNvPr id="24" name="Text 472">
            <a:extLst>
              <a:ext uri="{FF2B5EF4-FFF2-40B4-BE49-F238E27FC236}">
                <a16:creationId xmlns:a16="http://schemas.microsoft.com/office/drawing/2014/main" id="{08FBE240-2348-E84F-B1EA-FA864082D8A6}"/>
              </a:ext>
            </a:extLst>
          </p:cNvPr>
          <p:cNvSpPr txBox="1"/>
          <p:nvPr/>
        </p:nvSpPr>
        <p:spPr>
          <a:xfrm>
            <a:off x="933237" y="2714120"/>
            <a:ext cx="936723" cy="162760"/>
          </a:xfrm>
          <a:prstGeom prst="rect">
            <a:avLst/>
          </a:prstGeom>
          <a:noFill/>
        </p:spPr>
        <p:txBody>
          <a:bodyPr wrap="square" lIns="0" tIns="0" rIns="0" bIns="0" rtlCol="0" anchor="ctr"/>
          <a:lstStyle/>
          <a:p>
            <a:pPr algn="ctr">
              <a:lnSpc>
                <a:spcPct val="100000"/>
              </a:lnSpc>
            </a:pPr>
            <a:r>
              <a:rPr sz="912" dirty="0">
                <a:solidFill>
                  <a:srgbClr val="FFFFFF"/>
                </a:solidFill>
                <a:latin typeface="Arial"/>
              </a:rPr>
              <a:t>1930</a:t>
            </a:r>
          </a:p>
        </p:txBody>
      </p:sp>
      <p:sp>
        <p:nvSpPr>
          <p:cNvPr id="25" name="Text 473">
            <a:extLst>
              <a:ext uri="{FF2B5EF4-FFF2-40B4-BE49-F238E27FC236}">
                <a16:creationId xmlns:a16="http://schemas.microsoft.com/office/drawing/2014/main" id="{A08F4689-30D5-E644-9A92-1F386D9422C2}"/>
              </a:ext>
            </a:extLst>
          </p:cNvPr>
          <p:cNvSpPr txBox="1"/>
          <p:nvPr/>
        </p:nvSpPr>
        <p:spPr>
          <a:xfrm>
            <a:off x="2679361" y="2714120"/>
            <a:ext cx="861266" cy="162760"/>
          </a:xfrm>
          <a:prstGeom prst="rect">
            <a:avLst/>
          </a:prstGeom>
          <a:noFill/>
        </p:spPr>
        <p:txBody>
          <a:bodyPr wrap="square" lIns="0" tIns="0" rIns="0" bIns="0" rtlCol="0" anchor="ctr"/>
          <a:lstStyle/>
          <a:p>
            <a:pPr algn="ctr">
              <a:lnSpc>
                <a:spcPct val="100000"/>
              </a:lnSpc>
            </a:pPr>
            <a:r>
              <a:rPr sz="912" dirty="0">
                <a:solidFill>
                  <a:srgbClr val="FFFFFF"/>
                </a:solidFill>
                <a:latin typeface="Arial"/>
              </a:rPr>
              <a:t>1950</a:t>
            </a:r>
          </a:p>
        </p:txBody>
      </p:sp>
      <p:sp>
        <p:nvSpPr>
          <p:cNvPr id="27" name="Text 475">
            <a:extLst>
              <a:ext uri="{FF2B5EF4-FFF2-40B4-BE49-F238E27FC236}">
                <a16:creationId xmlns:a16="http://schemas.microsoft.com/office/drawing/2014/main" id="{EB34EB9C-BCB9-C34F-A0D6-5D222B9DC609}"/>
              </a:ext>
            </a:extLst>
          </p:cNvPr>
          <p:cNvSpPr txBox="1"/>
          <p:nvPr/>
        </p:nvSpPr>
        <p:spPr>
          <a:xfrm>
            <a:off x="5819831" y="2714120"/>
            <a:ext cx="936723" cy="162760"/>
          </a:xfrm>
          <a:prstGeom prst="rect">
            <a:avLst/>
          </a:prstGeom>
          <a:noFill/>
        </p:spPr>
        <p:txBody>
          <a:bodyPr wrap="square" lIns="0" tIns="0" rIns="0" bIns="0" rtlCol="0" anchor="ctr"/>
          <a:lstStyle/>
          <a:p>
            <a:pPr algn="ctr">
              <a:lnSpc>
                <a:spcPct val="100000"/>
              </a:lnSpc>
            </a:pPr>
            <a:r>
              <a:rPr lang="en-US" sz="912" dirty="0">
                <a:solidFill>
                  <a:srgbClr val="FFFFFF"/>
                </a:solidFill>
                <a:latin typeface="Arial"/>
              </a:rPr>
              <a:t>2000</a:t>
            </a:r>
            <a:endParaRPr sz="912" dirty="0">
              <a:solidFill>
                <a:srgbClr val="FFFFFF"/>
              </a:solidFill>
              <a:latin typeface="Arial"/>
            </a:endParaRPr>
          </a:p>
        </p:txBody>
      </p:sp>
      <p:sp>
        <p:nvSpPr>
          <p:cNvPr id="28" name="Text 476">
            <a:extLst>
              <a:ext uri="{FF2B5EF4-FFF2-40B4-BE49-F238E27FC236}">
                <a16:creationId xmlns:a16="http://schemas.microsoft.com/office/drawing/2014/main" id="{6C80C8BC-277C-B543-AE8E-A36B670148F8}"/>
              </a:ext>
            </a:extLst>
          </p:cNvPr>
          <p:cNvSpPr txBox="1"/>
          <p:nvPr/>
        </p:nvSpPr>
        <p:spPr>
          <a:xfrm>
            <a:off x="7313249" y="2735198"/>
            <a:ext cx="936723" cy="162760"/>
          </a:xfrm>
          <a:prstGeom prst="rect">
            <a:avLst/>
          </a:prstGeom>
          <a:noFill/>
        </p:spPr>
        <p:txBody>
          <a:bodyPr wrap="square" lIns="0" tIns="0" rIns="0" bIns="0" rtlCol="0" anchor="ctr"/>
          <a:lstStyle/>
          <a:p>
            <a:pPr algn="ctr">
              <a:lnSpc>
                <a:spcPct val="100000"/>
              </a:lnSpc>
            </a:pPr>
            <a:r>
              <a:rPr sz="912" dirty="0">
                <a:solidFill>
                  <a:srgbClr val="FFFFFF"/>
                </a:solidFill>
                <a:latin typeface="Arial"/>
              </a:rPr>
              <a:t>2010</a:t>
            </a:r>
          </a:p>
        </p:txBody>
      </p:sp>
      <p:pic>
        <p:nvPicPr>
          <p:cNvPr id="37" name="Picture 36">
            <a:extLst>
              <a:ext uri="{FF2B5EF4-FFF2-40B4-BE49-F238E27FC236}">
                <a16:creationId xmlns:a16="http://schemas.microsoft.com/office/drawing/2014/main" id="{0FC9D97D-C182-2B4C-9440-78FE72FFB1FA}"/>
              </a:ext>
            </a:extLst>
          </p:cNvPr>
          <p:cNvPicPr>
            <a:picLocks noChangeAspect="1"/>
          </p:cNvPicPr>
          <p:nvPr/>
        </p:nvPicPr>
        <p:blipFill>
          <a:blip r:embed="rId3"/>
          <a:stretch>
            <a:fillRect/>
          </a:stretch>
        </p:blipFill>
        <p:spPr>
          <a:xfrm>
            <a:off x="2546799" y="3125796"/>
            <a:ext cx="1188901" cy="872864"/>
          </a:xfrm>
          <a:prstGeom prst="rect">
            <a:avLst/>
          </a:prstGeom>
        </p:spPr>
      </p:pic>
      <p:pic>
        <p:nvPicPr>
          <p:cNvPr id="39" name="Picture 38" descr="A close up of an object&#10;&#10;Description automatically generated">
            <a:extLst>
              <a:ext uri="{FF2B5EF4-FFF2-40B4-BE49-F238E27FC236}">
                <a16:creationId xmlns:a16="http://schemas.microsoft.com/office/drawing/2014/main" id="{C5028B0E-9232-EC46-BBD1-EABD0AD3D9D7}"/>
              </a:ext>
            </a:extLst>
          </p:cNvPr>
          <p:cNvPicPr>
            <a:picLocks noChangeAspect="1"/>
          </p:cNvPicPr>
          <p:nvPr/>
        </p:nvPicPr>
        <p:blipFill>
          <a:blip r:embed="rId4"/>
          <a:stretch>
            <a:fillRect/>
          </a:stretch>
        </p:blipFill>
        <p:spPr>
          <a:xfrm>
            <a:off x="668894" y="3125795"/>
            <a:ext cx="1608373" cy="932586"/>
          </a:xfrm>
          <a:prstGeom prst="rect">
            <a:avLst/>
          </a:prstGeom>
        </p:spPr>
      </p:pic>
      <p:sp>
        <p:nvSpPr>
          <p:cNvPr id="40" name="TextBox 39">
            <a:extLst>
              <a:ext uri="{FF2B5EF4-FFF2-40B4-BE49-F238E27FC236}">
                <a16:creationId xmlns:a16="http://schemas.microsoft.com/office/drawing/2014/main" id="{8A6ABFE3-3EEE-E042-8EC5-056A9118739A}"/>
              </a:ext>
            </a:extLst>
          </p:cNvPr>
          <p:cNvSpPr txBox="1"/>
          <p:nvPr/>
        </p:nvSpPr>
        <p:spPr>
          <a:xfrm>
            <a:off x="886424" y="4019804"/>
            <a:ext cx="1330389" cy="338554"/>
          </a:xfrm>
          <a:prstGeom prst="rect">
            <a:avLst/>
          </a:prstGeom>
          <a:noFill/>
        </p:spPr>
        <p:txBody>
          <a:bodyPr wrap="square" rtlCol="0">
            <a:spAutoFit/>
          </a:bodyPr>
          <a:lstStyle/>
          <a:p>
            <a:r>
              <a:rPr lang="en-US" sz="800" dirty="0">
                <a:solidFill>
                  <a:srgbClr val="0070C0"/>
                </a:solidFill>
              </a:rPr>
              <a:t>Scott, F. A. Phys. Rev. 48.5 (1935): 391.</a:t>
            </a:r>
          </a:p>
        </p:txBody>
      </p:sp>
      <p:pic>
        <p:nvPicPr>
          <p:cNvPr id="1026" name="Picture 2" descr="Image result for kamland kiloton experiment&quot;">
            <a:extLst>
              <a:ext uri="{FF2B5EF4-FFF2-40B4-BE49-F238E27FC236}">
                <a16:creationId xmlns:a16="http://schemas.microsoft.com/office/drawing/2014/main" id="{0FD0E66D-2162-4F47-8B1E-1C85D775D3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7127" y="3114353"/>
            <a:ext cx="1318317" cy="932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aya bay experiment&quot;">
            <a:extLst>
              <a:ext uri="{FF2B5EF4-FFF2-40B4-BE49-F238E27FC236}">
                <a16:creationId xmlns:a16="http://schemas.microsoft.com/office/drawing/2014/main" id="{5A7C0C93-31A0-544C-A548-E156BC18EB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6014" y="3114354"/>
            <a:ext cx="1443305" cy="874567"/>
          </a:xfrm>
          <a:prstGeom prst="rect">
            <a:avLst/>
          </a:prstGeom>
          <a:noFill/>
          <a:extLst>
            <a:ext uri="{909E8E84-426E-40DD-AFC4-6F175D3DCCD1}">
              <a14:hiddenFill xmlns:a14="http://schemas.microsoft.com/office/drawing/2010/main">
                <a:solidFill>
                  <a:srgbClr val="FFFFFF"/>
                </a:solidFill>
              </a14:hiddenFill>
            </a:ext>
          </a:extLst>
        </p:spPr>
      </p:pic>
      <p:sp>
        <p:nvSpPr>
          <p:cNvPr id="41" name="Freeform 40">
            <a:extLst>
              <a:ext uri="{FF2B5EF4-FFF2-40B4-BE49-F238E27FC236}">
                <a16:creationId xmlns:a16="http://schemas.microsoft.com/office/drawing/2014/main" id="{B03944C1-D4AA-CF4A-82F5-0198228BB888}"/>
              </a:ext>
            </a:extLst>
          </p:cNvPr>
          <p:cNvSpPr/>
          <p:nvPr/>
        </p:nvSpPr>
        <p:spPr>
          <a:xfrm>
            <a:off x="3961430" y="2682432"/>
            <a:ext cx="1522243" cy="314137"/>
          </a:xfrm>
          <a:custGeom>
            <a:avLst/>
            <a:gdLst/>
            <a:ahLst/>
            <a:cxnLst/>
            <a:rect l="0" t="0" r="0" b="0"/>
            <a:pathLst>
              <a:path w="946504" h="312311">
                <a:moveTo>
                  <a:pt x="0" y="0"/>
                </a:moveTo>
                <a:lnTo>
                  <a:pt x="946504" y="0"/>
                </a:lnTo>
                <a:lnTo>
                  <a:pt x="946504" y="230171"/>
                </a:lnTo>
                <a:lnTo>
                  <a:pt x="517540" y="230171"/>
                </a:lnTo>
                <a:lnTo>
                  <a:pt x="473252" y="312311"/>
                </a:lnTo>
                <a:lnTo>
                  <a:pt x="431494" y="230171"/>
                </a:lnTo>
                <a:lnTo>
                  <a:pt x="0" y="230171"/>
                </a:lnTo>
                <a:lnTo>
                  <a:pt x="0" y="0"/>
                </a:lnTo>
                <a:close/>
              </a:path>
            </a:pathLst>
          </a:custGeom>
          <a:gradFill flip="none" rotWithShape="1">
            <a:gsLst>
              <a:gs pos="0">
                <a:srgbClr val="EE7C31">
                  <a:shade val="30000"/>
                  <a:satMod val="115000"/>
                </a:srgbClr>
              </a:gs>
              <a:gs pos="50000">
                <a:srgbClr val="EE7C31">
                  <a:shade val="67500"/>
                  <a:satMod val="115000"/>
                </a:srgbClr>
              </a:gs>
              <a:gs pos="100000">
                <a:srgbClr val="EE7C31">
                  <a:shade val="100000"/>
                  <a:satMod val="115000"/>
                </a:srgbClr>
              </a:gs>
            </a:gsLst>
            <a:lin ang="2700000" scaled="1"/>
            <a:tileRect/>
          </a:gradFill>
          <a:ln w="7600" cap="flat">
            <a:solidFill>
              <a:srgbClr val="EE7C31"/>
            </a:solidFill>
            <a:bevel/>
          </a:ln>
        </p:spPr>
        <p:txBody>
          <a:bodyPr/>
          <a:lstStyle/>
          <a:p>
            <a:endParaRPr lang="en-US" dirty="0"/>
          </a:p>
        </p:txBody>
      </p:sp>
      <p:sp>
        <p:nvSpPr>
          <p:cNvPr id="26" name="Text 474">
            <a:extLst>
              <a:ext uri="{FF2B5EF4-FFF2-40B4-BE49-F238E27FC236}">
                <a16:creationId xmlns:a16="http://schemas.microsoft.com/office/drawing/2014/main" id="{73559A8A-1B13-DC4F-8D8D-E369D665B764}"/>
              </a:ext>
            </a:extLst>
          </p:cNvPr>
          <p:cNvSpPr txBox="1"/>
          <p:nvPr/>
        </p:nvSpPr>
        <p:spPr>
          <a:xfrm>
            <a:off x="4414380" y="2698794"/>
            <a:ext cx="617261" cy="162760"/>
          </a:xfrm>
          <a:prstGeom prst="rect">
            <a:avLst/>
          </a:prstGeom>
          <a:noFill/>
        </p:spPr>
        <p:txBody>
          <a:bodyPr wrap="square" lIns="0" tIns="0" rIns="0" bIns="0" rtlCol="0" anchor="ctr"/>
          <a:lstStyle/>
          <a:p>
            <a:pPr algn="ctr">
              <a:lnSpc>
                <a:spcPct val="100000"/>
              </a:lnSpc>
            </a:pPr>
            <a:r>
              <a:rPr sz="912" dirty="0">
                <a:solidFill>
                  <a:srgbClr val="FFFFFF"/>
                </a:solidFill>
                <a:latin typeface="Arial"/>
              </a:rPr>
              <a:t>1970</a:t>
            </a:r>
          </a:p>
        </p:txBody>
      </p:sp>
      <p:grpSp>
        <p:nvGrpSpPr>
          <p:cNvPr id="42" name="Group 41">
            <a:extLst>
              <a:ext uri="{FF2B5EF4-FFF2-40B4-BE49-F238E27FC236}">
                <a16:creationId xmlns:a16="http://schemas.microsoft.com/office/drawing/2014/main" id="{0B24C4B5-8F42-754C-B5B8-EE2FE319884E}"/>
              </a:ext>
            </a:extLst>
          </p:cNvPr>
          <p:cNvGrpSpPr/>
          <p:nvPr/>
        </p:nvGrpSpPr>
        <p:grpSpPr>
          <a:xfrm>
            <a:off x="3968118" y="1123358"/>
            <a:ext cx="170501" cy="1556046"/>
            <a:chOff x="5181165" y="2513712"/>
            <a:chExt cx="170500" cy="1556049"/>
          </a:xfrm>
          <a:solidFill>
            <a:srgbClr val="C0504D"/>
          </a:solidFill>
        </p:grpSpPr>
        <p:sp>
          <p:nvSpPr>
            <p:cNvPr id="43" name="Freeform 42">
              <a:extLst>
                <a:ext uri="{FF2B5EF4-FFF2-40B4-BE49-F238E27FC236}">
                  <a16:creationId xmlns:a16="http://schemas.microsoft.com/office/drawing/2014/main" id="{8309C77D-9862-9E48-9109-4AA81A286F61}"/>
                </a:ext>
              </a:extLst>
            </p:cNvPr>
            <p:cNvSpPr/>
            <p:nvPr/>
          </p:nvSpPr>
          <p:spPr>
            <a:xfrm>
              <a:off x="5181165" y="2535511"/>
              <a:ext cx="7600" cy="1534250"/>
            </a:xfrm>
            <a:custGeom>
              <a:avLst/>
              <a:gdLst/>
              <a:ahLst/>
              <a:cxnLst/>
              <a:rect l="0" t="0" r="0" b="0"/>
              <a:pathLst>
                <a:path w="7600" h="1534250" fill="none">
                  <a:moveTo>
                    <a:pt x="0" y="1534250"/>
                  </a:moveTo>
                  <a:lnTo>
                    <a:pt x="0" y="0"/>
                  </a:lnTo>
                </a:path>
              </a:pathLst>
            </a:custGeom>
            <a:solidFill>
              <a:schemeClr val="accent6"/>
            </a:solidFill>
            <a:ln w="7600" cap="flat">
              <a:solidFill>
                <a:schemeClr val="accent6"/>
              </a:solidFill>
              <a:bevel/>
            </a:ln>
          </p:spPr>
          <p:txBody>
            <a:bodyPr/>
            <a:lstStyle/>
            <a:p>
              <a:endParaRPr lang="en-US"/>
            </a:p>
          </p:txBody>
        </p:sp>
        <p:sp>
          <p:nvSpPr>
            <p:cNvPr id="44" name="Freeform 43">
              <a:extLst>
                <a:ext uri="{FF2B5EF4-FFF2-40B4-BE49-F238E27FC236}">
                  <a16:creationId xmlns:a16="http://schemas.microsoft.com/office/drawing/2014/main" id="{A58D8A79-205C-0844-8A02-C89BF98C8F0E}"/>
                </a:ext>
              </a:extLst>
            </p:cNvPr>
            <p:cNvSpPr/>
            <p:nvPr/>
          </p:nvSpPr>
          <p:spPr>
            <a:xfrm>
              <a:off x="5187505" y="2513712"/>
              <a:ext cx="164160" cy="264480"/>
            </a:xfrm>
            <a:custGeom>
              <a:avLst/>
              <a:gdLst/>
              <a:ahLst/>
              <a:cxnLst/>
              <a:rect l="0" t="0" r="0" b="0"/>
              <a:pathLst>
                <a:path w="164160" h="264480">
                  <a:moveTo>
                    <a:pt x="0" y="0"/>
                  </a:moveTo>
                  <a:lnTo>
                    <a:pt x="164160" y="133760"/>
                  </a:lnTo>
                  <a:lnTo>
                    <a:pt x="0" y="264480"/>
                  </a:lnTo>
                  <a:lnTo>
                    <a:pt x="0" y="0"/>
                  </a:lnTo>
                  <a:close/>
                </a:path>
              </a:pathLst>
            </a:custGeom>
            <a:solidFill>
              <a:schemeClr val="accent6"/>
            </a:solidFill>
            <a:ln w="7600" cap="flat">
              <a:solidFill>
                <a:schemeClr val="accent6"/>
              </a:solidFill>
              <a:bevel/>
            </a:ln>
          </p:spPr>
          <p:txBody>
            <a:bodyPr/>
            <a:lstStyle/>
            <a:p>
              <a:endParaRPr lang="en-US" dirty="0"/>
            </a:p>
          </p:txBody>
        </p:sp>
      </p:grpSp>
      <p:sp>
        <p:nvSpPr>
          <p:cNvPr id="45" name="Text 466">
            <a:extLst>
              <a:ext uri="{FF2B5EF4-FFF2-40B4-BE49-F238E27FC236}">
                <a16:creationId xmlns:a16="http://schemas.microsoft.com/office/drawing/2014/main" id="{7BD39F94-5FBE-2443-B184-DB7AFCCE96DB}"/>
              </a:ext>
            </a:extLst>
          </p:cNvPr>
          <p:cNvSpPr txBox="1"/>
          <p:nvPr/>
        </p:nvSpPr>
        <p:spPr>
          <a:xfrm>
            <a:off x="4118372" y="1551022"/>
            <a:ext cx="1170161" cy="1039878"/>
          </a:xfrm>
          <a:prstGeom prst="rect">
            <a:avLst/>
          </a:prstGeom>
          <a:noFill/>
        </p:spPr>
        <p:txBody>
          <a:bodyPr wrap="square" lIns="0" tIns="0" rIns="0" bIns="0" rtlCol="0" anchor="ctr"/>
          <a:lstStyle/>
          <a:p>
            <a:pPr algn="ctr">
              <a:lnSpc>
                <a:spcPct val="100000"/>
              </a:lnSpc>
            </a:pPr>
            <a:r>
              <a:rPr lang="en-US" sz="1064" dirty="0">
                <a:solidFill>
                  <a:srgbClr val="000000"/>
                </a:solidFill>
                <a:latin typeface="Helvetica" pitchFamily="2" charset="0"/>
                <a:cs typeface="Times New Roman" panose="02020603050405020304" pitchFamily="18" charset="0"/>
              </a:rPr>
              <a:t>Homestake experiment observed for the first-time solar neutrinos</a:t>
            </a:r>
            <a:endParaRPr sz="1064" dirty="0">
              <a:solidFill>
                <a:srgbClr val="000000"/>
              </a:solidFill>
              <a:latin typeface="Helvetica" pitchFamily="2" charset="0"/>
              <a:cs typeface="Times New Roman" panose="02020603050405020304" pitchFamily="18" charset="0"/>
            </a:endParaRPr>
          </a:p>
        </p:txBody>
      </p:sp>
      <p:sp>
        <p:nvSpPr>
          <p:cNvPr id="46" name="Text 470">
            <a:extLst>
              <a:ext uri="{FF2B5EF4-FFF2-40B4-BE49-F238E27FC236}">
                <a16:creationId xmlns:a16="http://schemas.microsoft.com/office/drawing/2014/main" id="{84405890-FE93-5B4E-80F9-97AE38BBF0D5}"/>
              </a:ext>
            </a:extLst>
          </p:cNvPr>
          <p:cNvSpPr txBox="1"/>
          <p:nvPr/>
        </p:nvSpPr>
        <p:spPr>
          <a:xfrm>
            <a:off x="4236336" y="1145157"/>
            <a:ext cx="1148731" cy="182400"/>
          </a:xfrm>
          <a:prstGeom prst="rect">
            <a:avLst/>
          </a:prstGeom>
          <a:noFill/>
        </p:spPr>
        <p:txBody>
          <a:bodyPr wrap="square" lIns="0" tIns="0" rIns="0" bIns="0" rtlCol="0" anchor="ctr"/>
          <a:lstStyle/>
          <a:p>
            <a:pPr algn="ctr">
              <a:lnSpc>
                <a:spcPct val="100000"/>
              </a:lnSpc>
            </a:pPr>
            <a:r>
              <a:rPr lang="en-US" sz="1368" dirty="0">
                <a:solidFill>
                  <a:srgbClr val="1F6391"/>
                </a:solidFill>
                <a:latin typeface="Helvetica" pitchFamily="2" charset="0"/>
                <a:cs typeface="Times New Roman" panose="02020603050405020304" pitchFamily="18" charset="0"/>
              </a:rPr>
              <a:t>Solar Neutrino</a:t>
            </a:r>
            <a:endParaRPr sz="1368" dirty="0">
              <a:solidFill>
                <a:srgbClr val="1F6391"/>
              </a:solidFill>
              <a:latin typeface="Helvetica" pitchFamily="2" charset="0"/>
              <a:cs typeface="Times New Roman" panose="02020603050405020304" pitchFamily="18" charset="0"/>
            </a:endParaRPr>
          </a:p>
        </p:txBody>
      </p:sp>
      <p:pic>
        <p:nvPicPr>
          <p:cNvPr id="5" name="Picture 2" descr="Image result for davis neutrino from the sun">
            <a:extLst>
              <a:ext uri="{FF2B5EF4-FFF2-40B4-BE49-F238E27FC236}">
                <a16:creationId xmlns:a16="http://schemas.microsoft.com/office/drawing/2014/main" id="{8C122F79-4A08-AD45-9E7A-E78ACAC5AB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85514" y="3125796"/>
            <a:ext cx="1318317" cy="9501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nobel prize">
            <a:extLst>
              <a:ext uri="{FF2B5EF4-FFF2-40B4-BE49-F238E27FC236}">
                <a16:creationId xmlns:a16="http://schemas.microsoft.com/office/drawing/2014/main" id="{0839FECA-AD73-B64F-BF7A-2AC040C589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81610" y="283257"/>
            <a:ext cx="610442" cy="6009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B22610-B460-2048-ADFD-F8573A036DA7}"/>
              </a:ext>
            </a:extLst>
          </p:cNvPr>
          <p:cNvSpPr txBox="1"/>
          <p:nvPr/>
        </p:nvSpPr>
        <p:spPr>
          <a:xfrm>
            <a:off x="7498363" y="4102262"/>
            <a:ext cx="806631" cy="276999"/>
          </a:xfrm>
          <a:prstGeom prst="rect">
            <a:avLst/>
          </a:prstGeom>
          <a:noFill/>
        </p:spPr>
        <p:txBody>
          <a:bodyPr wrap="none" rtlCol="0">
            <a:spAutoFit/>
          </a:bodyPr>
          <a:lstStyle/>
          <a:p>
            <a:r>
              <a:rPr lang="en-US" sz="1200" dirty="0" err="1">
                <a:solidFill>
                  <a:srgbClr val="000000"/>
                </a:solidFill>
                <a:latin typeface="Arial" panose="020B0604020202020204" pitchFamily="34" charset="0"/>
                <a:cs typeface="Arial" panose="020B0604020202020204" pitchFamily="34" charset="0"/>
              </a:rPr>
              <a:t>DayaBay</a:t>
            </a:r>
            <a:endParaRPr lang="en-US" sz="1200" dirty="0">
              <a:solidFill>
                <a:srgbClr val="000000"/>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41F10650-62C4-D24C-A95F-CD355C47C9AB}"/>
              </a:ext>
            </a:extLst>
          </p:cNvPr>
          <p:cNvSpPr txBox="1"/>
          <p:nvPr/>
        </p:nvSpPr>
        <p:spPr>
          <a:xfrm>
            <a:off x="5856464" y="4127173"/>
            <a:ext cx="909223" cy="276999"/>
          </a:xfrm>
          <a:prstGeom prst="rect">
            <a:avLst/>
          </a:prstGeom>
          <a:noFill/>
        </p:spPr>
        <p:txBody>
          <a:bodyPr wrap="none" rtlCol="0">
            <a:spAutoFit/>
          </a:bodyPr>
          <a:lstStyle/>
          <a:p>
            <a:r>
              <a:rPr lang="en-US" sz="1200" dirty="0" err="1">
                <a:solidFill>
                  <a:srgbClr val="000000"/>
                </a:solidFill>
                <a:latin typeface="Arial" panose="020B0604020202020204" pitchFamily="34" charset="0"/>
                <a:cs typeface="Arial" panose="020B0604020202020204" pitchFamily="34" charset="0"/>
              </a:rPr>
              <a:t>KamLAND</a:t>
            </a:r>
            <a:endParaRPr lang="en-US" sz="1200" dirty="0">
              <a:solidFill>
                <a:srgbClr val="000000"/>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6DD6F1F3-23FA-6E4D-9B62-AC2ACF83367C}"/>
              </a:ext>
            </a:extLst>
          </p:cNvPr>
          <p:cNvSpPr txBox="1"/>
          <p:nvPr/>
        </p:nvSpPr>
        <p:spPr>
          <a:xfrm>
            <a:off x="4129848" y="4121492"/>
            <a:ext cx="1318317" cy="461665"/>
          </a:xfrm>
          <a:prstGeom prst="rect">
            <a:avLst/>
          </a:prstGeom>
          <a:noFill/>
        </p:spPr>
        <p:txBody>
          <a:bodyPr wrap="square" rtlCol="0">
            <a:spAutoFit/>
          </a:bodyPr>
          <a:lstStyle/>
          <a:p>
            <a:r>
              <a:rPr lang="en-US" sz="1200" dirty="0">
                <a:solidFill>
                  <a:srgbClr val="000000"/>
                </a:solidFill>
                <a:latin typeface="Arial" panose="020B0604020202020204" pitchFamily="34" charset="0"/>
                <a:cs typeface="Arial" panose="020B0604020202020204" pitchFamily="34" charset="0"/>
              </a:rPr>
              <a:t>Homestake mine</a:t>
            </a:r>
          </a:p>
        </p:txBody>
      </p:sp>
      <p:sp>
        <p:nvSpPr>
          <p:cNvPr id="49" name="TextBox 48">
            <a:extLst>
              <a:ext uri="{FF2B5EF4-FFF2-40B4-BE49-F238E27FC236}">
                <a16:creationId xmlns:a16="http://schemas.microsoft.com/office/drawing/2014/main" id="{C19C5FBE-2435-5242-A415-B2BE76CC2E86}"/>
              </a:ext>
            </a:extLst>
          </p:cNvPr>
          <p:cNvSpPr txBox="1"/>
          <p:nvPr/>
        </p:nvSpPr>
        <p:spPr>
          <a:xfrm>
            <a:off x="2668832" y="3998660"/>
            <a:ext cx="964662" cy="461665"/>
          </a:xfrm>
          <a:prstGeom prst="rect">
            <a:avLst/>
          </a:prstGeom>
          <a:noFill/>
        </p:spPr>
        <p:txBody>
          <a:bodyPr wrap="square" rtlCol="0">
            <a:spAutoFit/>
          </a:bodyPr>
          <a:lstStyle/>
          <a:p>
            <a:r>
              <a:rPr lang="en-US" sz="1200" dirty="0">
                <a:solidFill>
                  <a:srgbClr val="000000"/>
                </a:solidFill>
                <a:latin typeface="Arial" panose="020B0604020202020204" pitchFamily="34" charset="0"/>
                <a:cs typeface="Arial" panose="020B0604020202020204" pitchFamily="34" charset="0"/>
              </a:rPr>
              <a:t>Savannah reactor</a:t>
            </a:r>
          </a:p>
        </p:txBody>
      </p:sp>
      <p:sp>
        <p:nvSpPr>
          <p:cNvPr id="38" name="TextBox 37">
            <a:extLst>
              <a:ext uri="{FF2B5EF4-FFF2-40B4-BE49-F238E27FC236}">
                <a16:creationId xmlns:a16="http://schemas.microsoft.com/office/drawing/2014/main" id="{56E2F78C-4B5B-093A-68A0-11353D966E75}"/>
              </a:ext>
            </a:extLst>
          </p:cNvPr>
          <p:cNvSpPr txBox="1"/>
          <p:nvPr/>
        </p:nvSpPr>
        <p:spPr>
          <a:xfrm>
            <a:off x="164457" y="4736493"/>
            <a:ext cx="298480" cy="338554"/>
          </a:xfrm>
          <a:prstGeom prst="rect">
            <a:avLst/>
          </a:prstGeom>
          <a:noFill/>
        </p:spPr>
        <p:txBody>
          <a:bodyPr wrap="none" rtlCol="0">
            <a:spAutoFit/>
          </a:bodyPr>
          <a:lstStyle/>
          <a:p>
            <a:r>
              <a:rPr lang="en-US" sz="1600" b="1" dirty="0">
                <a:solidFill>
                  <a:schemeClr val="bg1"/>
                </a:solidFill>
                <a:latin typeface="Helvetica" pitchFamily="2" charset="0"/>
              </a:rPr>
              <a:t>5</a:t>
            </a:r>
          </a:p>
        </p:txBody>
      </p:sp>
      <p:sp>
        <p:nvSpPr>
          <p:cNvPr id="4" name="Slide Number Placeholder 3">
            <a:extLst>
              <a:ext uri="{FF2B5EF4-FFF2-40B4-BE49-F238E27FC236}">
                <a16:creationId xmlns:a16="http://schemas.microsoft.com/office/drawing/2014/main" id="{081356F8-6D13-2112-07B0-C5447CD1AD3E}"/>
              </a:ext>
            </a:extLst>
          </p:cNvPr>
          <p:cNvSpPr>
            <a:spLocks noGrp="1"/>
          </p:cNvSpPr>
          <p:nvPr>
            <p:ph type="sldNum" idx="12"/>
          </p:nvPr>
        </p:nvSpPr>
        <p:spPr/>
        <p:txBody>
          <a:bodyPr/>
          <a:lstStyle/>
          <a:p>
            <a:fld id="{00000000-1234-1234-1234-123412341234}" type="slidenum">
              <a:rPr lang="en-US" smtClean="0"/>
              <a:pPr/>
              <a:t>4</a:t>
            </a:fld>
            <a:endParaRPr lang="en-US"/>
          </a:p>
        </p:txBody>
      </p:sp>
    </p:spTree>
    <p:extLst>
      <p:ext uri="{BB962C8B-B14F-4D97-AF65-F5344CB8AC3E}">
        <p14:creationId xmlns:p14="http://schemas.microsoft.com/office/powerpoint/2010/main" val="1570841358"/>
      </p:ext>
    </p:extLst>
  </p:cSld>
  <p:clrMapOvr>
    <a:masterClrMapping/>
  </p:clrMapOvr>
  <mc:AlternateContent xmlns:mc="http://schemas.openxmlformats.org/markup-compatibility/2006" xmlns:p14="http://schemas.microsoft.com/office/powerpoint/2010/main">
    <mc:Choice Requires="p14">
      <p:transition spd="slow" p14:dur="2000" advTm="3504"/>
    </mc:Choice>
    <mc:Fallback xmlns="">
      <p:transition spd="slow" advTm="350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4316975-0F73-5A45-B9CC-3C9624BD3E1F}"/>
              </a:ext>
            </a:extLst>
          </p:cNvPr>
          <p:cNvSpPr/>
          <p:nvPr/>
        </p:nvSpPr>
        <p:spPr>
          <a:xfrm>
            <a:off x="4482913" y="2433250"/>
            <a:ext cx="223138" cy="300082"/>
          </a:xfrm>
          <a:prstGeom prst="rect">
            <a:avLst/>
          </a:prstGeom>
        </p:spPr>
        <p:txBody>
          <a:bodyPr wrap="none">
            <a:spAutoFit/>
          </a:bodyPr>
          <a:lstStyle/>
          <a:p>
            <a:r>
              <a:rPr lang="en-US" sz="1350" dirty="0"/>
              <a:t> </a:t>
            </a:r>
          </a:p>
        </p:txBody>
      </p:sp>
      <p:sp>
        <p:nvSpPr>
          <p:cNvPr id="5" name="Title 1">
            <a:extLst>
              <a:ext uri="{FF2B5EF4-FFF2-40B4-BE49-F238E27FC236}">
                <a16:creationId xmlns:a16="http://schemas.microsoft.com/office/drawing/2014/main" id="{91466DE5-2A67-2414-518B-A698621751C4}"/>
              </a:ext>
            </a:extLst>
          </p:cNvPr>
          <p:cNvSpPr txBox="1">
            <a:spLocks/>
          </p:cNvSpPr>
          <p:nvPr/>
        </p:nvSpPr>
        <p:spPr bwMode="auto">
          <a:xfrm>
            <a:off x="765030" y="193015"/>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Neutrinos in the Standard Model</a:t>
            </a:r>
          </a:p>
        </p:txBody>
      </p:sp>
      <p:pic>
        <p:nvPicPr>
          <p:cNvPr id="11268" name="Picture 4" descr="Standard Model - Wikipedia">
            <a:extLst>
              <a:ext uri="{FF2B5EF4-FFF2-40B4-BE49-F238E27FC236}">
                <a16:creationId xmlns:a16="http://schemas.microsoft.com/office/drawing/2014/main" id="{7C357054-C645-1A73-82A7-190CCE158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 y="626360"/>
            <a:ext cx="3599964" cy="344372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246A8D8A-AE2B-C000-6C6F-AEA888C0A0B7}"/>
              </a:ext>
            </a:extLst>
          </p:cNvPr>
          <p:cNvPicPr>
            <a:picLocks noChangeAspect="1"/>
          </p:cNvPicPr>
          <p:nvPr/>
        </p:nvPicPr>
        <p:blipFill>
          <a:blip r:embed="rId4"/>
          <a:stretch>
            <a:fillRect/>
          </a:stretch>
        </p:blipFill>
        <p:spPr>
          <a:xfrm>
            <a:off x="7435254" y="2586446"/>
            <a:ext cx="1422996" cy="1004188"/>
          </a:xfrm>
          <a:prstGeom prst="rect">
            <a:avLst/>
          </a:prstGeom>
        </p:spPr>
      </p:pic>
      <p:pic>
        <p:nvPicPr>
          <p:cNvPr id="18" name="Picture 17">
            <a:extLst>
              <a:ext uri="{FF2B5EF4-FFF2-40B4-BE49-F238E27FC236}">
                <a16:creationId xmlns:a16="http://schemas.microsoft.com/office/drawing/2014/main" id="{88D3891D-DC73-A4ED-30D5-A89DC2765E37}"/>
              </a:ext>
            </a:extLst>
          </p:cNvPr>
          <p:cNvPicPr>
            <a:picLocks noChangeAspect="1"/>
          </p:cNvPicPr>
          <p:nvPr/>
        </p:nvPicPr>
        <p:blipFill>
          <a:blip r:embed="rId5"/>
          <a:stretch>
            <a:fillRect/>
          </a:stretch>
        </p:blipFill>
        <p:spPr>
          <a:xfrm>
            <a:off x="4482913" y="2202215"/>
            <a:ext cx="2848739" cy="1654301"/>
          </a:xfrm>
          <a:prstGeom prst="rect">
            <a:avLst/>
          </a:prstGeom>
        </p:spPr>
      </p:pic>
      <p:sp>
        <p:nvSpPr>
          <p:cNvPr id="2" name="Content Placeholder 2">
            <a:extLst>
              <a:ext uri="{FF2B5EF4-FFF2-40B4-BE49-F238E27FC236}">
                <a16:creationId xmlns:a16="http://schemas.microsoft.com/office/drawing/2014/main" id="{E9BCB5C3-4422-CA37-0440-5DF93DE76F32}"/>
              </a:ext>
            </a:extLst>
          </p:cNvPr>
          <p:cNvSpPr txBox="1">
            <a:spLocks/>
          </p:cNvSpPr>
          <p:nvPr/>
        </p:nvSpPr>
        <p:spPr bwMode="auto">
          <a:xfrm>
            <a:off x="4247175" y="626360"/>
            <a:ext cx="4537860" cy="1575856"/>
          </a:xfrm>
          <a:prstGeom prst="rect">
            <a:avLst/>
          </a:prstGeom>
          <a:noFill/>
          <a:ln w="9525">
            <a:noFill/>
            <a:miter lim="800000"/>
            <a:headEnd/>
            <a:tailEnd/>
          </a:ln>
        </p:spPr>
        <p:txBody>
          <a:bodyPr spcFirstLastPara="1" vert="horz" wrap="square" lIns="68569" tIns="34275" rIns="68569" bIns="34275" numCol="1" anchor="t" anchorCtr="0" compatLnSpc="1">
            <a:prstTxWarp prst="textNoShape">
              <a:avLst/>
            </a:prstTxWarp>
            <a:noAutofit/>
          </a:bodyPr>
          <a:lstStyle>
            <a:lvl1pPr marL="457200" lvl="0" indent="-342900" algn="l" rtl="0" eaLnBrk="1" fontAlgn="base" hangingPunct="1">
              <a:lnSpc>
                <a:spcPct val="90000"/>
              </a:lnSpc>
              <a:spcBef>
                <a:spcPts val="1000"/>
              </a:spcBef>
              <a:spcAft>
                <a:spcPts val="0"/>
              </a:spcAft>
              <a:buClr>
                <a:schemeClr val="dk1"/>
              </a:buClr>
              <a:buSzPts val="1800"/>
              <a:buFont typeface="Century Gothic" panose="020B0502020202020204" pitchFamily="34" charset="0"/>
              <a:buChar char="•"/>
              <a:defRPr sz="2800" kern="1200">
                <a:solidFill>
                  <a:schemeClr val="tx1"/>
                </a:solidFill>
                <a:latin typeface="Century Gothic" panose="020B0502020202020204" pitchFamily="34" charset="0"/>
                <a:ea typeface="+mn-ea"/>
                <a:cs typeface="+mn-cs"/>
              </a:defRPr>
            </a:lvl1pPr>
            <a:lvl2pPr marL="914400" lvl="1"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371600" lvl="2" indent="-342900" algn="l" rtl="0" eaLnBrk="1" fontAlgn="base" hangingPunct="1">
              <a:lnSpc>
                <a:spcPct val="90000"/>
              </a:lnSpc>
              <a:spcBef>
                <a:spcPts val="500"/>
              </a:spcBef>
              <a:spcAft>
                <a:spcPts val="0"/>
              </a:spcAft>
              <a:buClr>
                <a:schemeClr val="dk1"/>
              </a:buClr>
              <a:buSzPts val="1800"/>
              <a:buFont typeface="Century Gothic" panose="020B0502020202020204" pitchFamily="34" charset="0"/>
              <a:buChar char="•"/>
              <a:defRPr sz="2000" kern="1200">
                <a:solidFill>
                  <a:schemeClr val="tx1"/>
                </a:solidFill>
                <a:latin typeface="Century Gothic" panose="020B0502020202020204" pitchFamily="34" charset="0"/>
                <a:ea typeface="+mn-ea"/>
                <a:cs typeface="+mn-cs"/>
              </a:defRPr>
            </a:lvl3pPr>
            <a:lvl4pPr marL="1828800" lvl="3"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4pPr>
            <a:lvl5pPr marL="2286000" lvl="4" indent="-342900" algn="l" rtl="0" eaLnBrk="1" fontAlgn="base" hangingPunct="1">
              <a:lnSpc>
                <a:spcPct val="90000"/>
              </a:lnSpc>
              <a:spcBef>
                <a:spcPts val="500"/>
              </a:spcBef>
              <a:spcAft>
                <a:spcPts val="0"/>
              </a:spcAft>
              <a:buClr>
                <a:schemeClr val="dk1"/>
              </a:buClr>
              <a:buSzPts val="1800"/>
              <a:buFont typeface="Arial" charset="0"/>
              <a:buChar char="•"/>
              <a:defRPr sz="1800" kern="1200">
                <a:solidFill>
                  <a:schemeClr val="tx1"/>
                </a:solidFill>
                <a:latin typeface="Century Gothic" panose="020B0502020202020204" pitchFamily="34"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None/>
            </a:pPr>
            <a:r>
              <a:rPr lang="en-US" sz="1350" b="1" dirty="0">
                <a:solidFill>
                  <a:srgbClr val="000000"/>
                </a:solidFill>
                <a:latin typeface="Helvetica" pitchFamily="2" charset="0"/>
              </a:rPr>
              <a:t>Current picture</a:t>
            </a:r>
          </a:p>
          <a:p>
            <a:pPr marL="214313" indent="-214313">
              <a:lnSpc>
                <a:spcPct val="100000"/>
              </a:lnSpc>
              <a:spcBef>
                <a:spcPts val="0"/>
              </a:spcBef>
            </a:pPr>
            <a:r>
              <a:rPr lang="en-US" sz="1350" dirty="0">
                <a:solidFill>
                  <a:srgbClr val="000000"/>
                </a:solidFill>
                <a:latin typeface="Helvetica" pitchFamily="2" charset="0"/>
              </a:rPr>
              <a:t>3 types of neutrinos corresponding to three lepton generations</a:t>
            </a:r>
          </a:p>
          <a:p>
            <a:pPr marL="214313" indent="-214313">
              <a:lnSpc>
                <a:spcPct val="100000"/>
              </a:lnSpc>
              <a:spcBef>
                <a:spcPts val="0"/>
              </a:spcBef>
            </a:pPr>
            <a:r>
              <a:rPr lang="en-US" sz="1350" dirty="0">
                <a:solidFill>
                  <a:srgbClr val="000000"/>
                </a:solidFill>
                <a:latin typeface="Helvetica" pitchFamily="2" charset="0"/>
              </a:rPr>
              <a:t>Neutrinos are massless in the SM</a:t>
            </a:r>
          </a:p>
          <a:p>
            <a:pPr marL="214313" indent="-214313">
              <a:lnSpc>
                <a:spcPct val="100000"/>
              </a:lnSpc>
              <a:spcBef>
                <a:spcPts val="0"/>
              </a:spcBef>
            </a:pPr>
            <a:r>
              <a:rPr lang="en-US" sz="1350" dirty="0">
                <a:solidFill>
                  <a:srgbClr val="000000"/>
                </a:solidFill>
                <a:latin typeface="Helvetica" pitchFamily="2" charset="0"/>
              </a:rPr>
              <a:t>Electrically neutral and weakly interacting</a:t>
            </a:r>
          </a:p>
          <a:p>
            <a:pPr marL="214313" indent="-214313">
              <a:lnSpc>
                <a:spcPct val="100000"/>
              </a:lnSpc>
              <a:spcBef>
                <a:spcPts val="0"/>
              </a:spcBef>
            </a:pPr>
            <a:r>
              <a:rPr lang="en-US" sz="1350" dirty="0">
                <a:solidFill>
                  <a:srgbClr val="000000"/>
                </a:solidFill>
                <a:latin typeface="Helvetica" pitchFamily="2" charset="0"/>
              </a:rPr>
              <a:t>Neutrino oscillations are evidence for the non-zero mass of the neutrino (BSM physics)</a:t>
            </a:r>
          </a:p>
          <a:p>
            <a:pPr marL="214313" indent="-214313">
              <a:lnSpc>
                <a:spcPct val="100000"/>
              </a:lnSpc>
              <a:spcBef>
                <a:spcPts val="0"/>
              </a:spcBef>
            </a:pPr>
            <a:endParaRPr lang="en-US" sz="1350" dirty="0">
              <a:solidFill>
                <a:srgbClr val="000000"/>
              </a:solidFill>
              <a:latin typeface="Helvetica" pitchFamily="2" charset="0"/>
            </a:endParaRPr>
          </a:p>
          <a:p>
            <a:pPr marL="0" indent="0">
              <a:lnSpc>
                <a:spcPct val="100000"/>
              </a:lnSpc>
              <a:spcBef>
                <a:spcPts val="0"/>
              </a:spcBef>
              <a:buNone/>
            </a:pPr>
            <a:endParaRPr lang="en-US" sz="1350" b="1" dirty="0">
              <a:solidFill>
                <a:srgbClr val="000000"/>
              </a:solidFill>
              <a:latin typeface="Helvetica" pitchFamily="2" charset="0"/>
            </a:endParaRPr>
          </a:p>
          <a:p>
            <a:pPr marL="0" indent="0">
              <a:lnSpc>
                <a:spcPct val="100000"/>
              </a:lnSpc>
              <a:spcBef>
                <a:spcPts val="0"/>
              </a:spcBef>
              <a:buNone/>
            </a:pPr>
            <a:endParaRPr lang="en-US" sz="1350" dirty="0">
              <a:solidFill>
                <a:srgbClr val="000000"/>
              </a:solidFill>
              <a:latin typeface="Helvetica" pitchFamily="2" charset="0"/>
            </a:endParaRPr>
          </a:p>
          <a:p>
            <a:pPr marL="0" indent="0">
              <a:lnSpc>
                <a:spcPct val="100000"/>
              </a:lnSpc>
              <a:spcBef>
                <a:spcPts val="0"/>
              </a:spcBef>
              <a:buNone/>
            </a:pPr>
            <a:endParaRPr lang="en-US" sz="1350" dirty="0">
              <a:solidFill>
                <a:srgbClr val="000000"/>
              </a:solidFill>
              <a:latin typeface="Helvetica" pitchFamily="2" charset="0"/>
            </a:endParaRPr>
          </a:p>
          <a:p>
            <a:pPr marL="0" indent="0">
              <a:buNone/>
            </a:pPr>
            <a:endParaRPr lang="en-US" sz="1350" dirty="0">
              <a:solidFill>
                <a:srgbClr val="000000"/>
              </a:solidFill>
              <a:latin typeface="Helvetica" pitchFamily="2" charset="0"/>
            </a:endParaRPr>
          </a:p>
        </p:txBody>
      </p:sp>
      <p:sp>
        <p:nvSpPr>
          <p:cNvPr id="7" name="TextBox 6">
            <a:extLst>
              <a:ext uri="{FF2B5EF4-FFF2-40B4-BE49-F238E27FC236}">
                <a16:creationId xmlns:a16="http://schemas.microsoft.com/office/drawing/2014/main" id="{EB1043A3-F7E2-A9DE-48BB-C89C670D2088}"/>
              </a:ext>
            </a:extLst>
          </p:cNvPr>
          <p:cNvSpPr txBox="1"/>
          <p:nvPr/>
        </p:nvSpPr>
        <p:spPr>
          <a:xfrm>
            <a:off x="164457" y="4736493"/>
            <a:ext cx="298480" cy="338554"/>
          </a:xfrm>
          <a:prstGeom prst="rect">
            <a:avLst/>
          </a:prstGeom>
          <a:noFill/>
        </p:spPr>
        <p:txBody>
          <a:bodyPr wrap="none" rtlCol="0">
            <a:spAutoFit/>
          </a:bodyPr>
          <a:lstStyle/>
          <a:p>
            <a:r>
              <a:rPr lang="en-US" sz="1600" b="1" dirty="0">
                <a:solidFill>
                  <a:schemeClr val="bg1"/>
                </a:solidFill>
                <a:latin typeface="Helvetica" pitchFamily="2" charset="0"/>
              </a:rPr>
              <a:t>6</a:t>
            </a:r>
          </a:p>
        </p:txBody>
      </p:sp>
      <p:pic>
        <p:nvPicPr>
          <p:cNvPr id="3" name="Picture 2" descr="Text&#10;&#10;Description automatically generated">
            <a:extLst>
              <a:ext uri="{FF2B5EF4-FFF2-40B4-BE49-F238E27FC236}">
                <a16:creationId xmlns:a16="http://schemas.microsoft.com/office/drawing/2014/main" id="{A2A92B60-869E-5A47-7A29-C74B5DD7BC40}"/>
              </a:ext>
            </a:extLst>
          </p:cNvPr>
          <p:cNvPicPr>
            <a:picLocks noChangeAspect="1"/>
          </p:cNvPicPr>
          <p:nvPr/>
        </p:nvPicPr>
        <p:blipFill>
          <a:blip r:embed="rId6"/>
          <a:stretch>
            <a:fillRect/>
          </a:stretch>
        </p:blipFill>
        <p:spPr>
          <a:xfrm>
            <a:off x="3969887" y="3782677"/>
            <a:ext cx="4988101" cy="681245"/>
          </a:xfrm>
          <a:prstGeom prst="rect">
            <a:avLst/>
          </a:prstGeom>
        </p:spPr>
      </p:pic>
      <p:sp>
        <p:nvSpPr>
          <p:cNvPr id="4" name="Slide Number Placeholder 3">
            <a:extLst>
              <a:ext uri="{FF2B5EF4-FFF2-40B4-BE49-F238E27FC236}">
                <a16:creationId xmlns:a16="http://schemas.microsoft.com/office/drawing/2014/main" id="{54572419-1E97-A9C2-9E47-2552E62CEB05}"/>
              </a:ext>
            </a:extLst>
          </p:cNvPr>
          <p:cNvSpPr>
            <a:spLocks noGrp="1"/>
          </p:cNvSpPr>
          <p:nvPr>
            <p:ph type="sldNum" idx="12"/>
          </p:nvPr>
        </p:nvSpPr>
        <p:spPr/>
        <p:txBody>
          <a:bodyPr/>
          <a:lstStyle/>
          <a:p>
            <a:fld id="{00000000-1234-1234-1234-123412341234}" type="slidenum">
              <a:rPr lang="en-US" smtClean="0"/>
              <a:pPr/>
              <a:t>5</a:t>
            </a:fld>
            <a:endParaRPr lang="en-US"/>
          </a:p>
        </p:txBody>
      </p:sp>
    </p:spTree>
    <p:extLst>
      <p:ext uri="{BB962C8B-B14F-4D97-AF65-F5344CB8AC3E}">
        <p14:creationId xmlns:p14="http://schemas.microsoft.com/office/powerpoint/2010/main" val="283562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4316975-0F73-5A45-B9CC-3C9624BD3E1F}"/>
              </a:ext>
            </a:extLst>
          </p:cNvPr>
          <p:cNvSpPr/>
          <p:nvPr/>
        </p:nvSpPr>
        <p:spPr>
          <a:xfrm>
            <a:off x="4482913" y="2433250"/>
            <a:ext cx="223138" cy="300082"/>
          </a:xfrm>
          <a:prstGeom prst="rect">
            <a:avLst/>
          </a:prstGeom>
        </p:spPr>
        <p:txBody>
          <a:bodyPr wrap="none">
            <a:spAutoFit/>
          </a:bodyPr>
          <a:lstStyle/>
          <a:p>
            <a:r>
              <a:rPr lang="en-US" sz="1350" dirty="0"/>
              <a:t> </a:t>
            </a:r>
          </a:p>
        </p:txBody>
      </p:sp>
      <p:sp>
        <p:nvSpPr>
          <p:cNvPr id="8" name="TextBox 7">
            <a:extLst>
              <a:ext uri="{FF2B5EF4-FFF2-40B4-BE49-F238E27FC236}">
                <a16:creationId xmlns:a16="http://schemas.microsoft.com/office/drawing/2014/main" id="{57D2B9D7-C0C7-E439-FBB2-A3021B83195B}"/>
              </a:ext>
            </a:extLst>
          </p:cNvPr>
          <p:cNvSpPr txBox="1"/>
          <p:nvPr/>
        </p:nvSpPr>
        <p:spPr>
          <a:xfrm>
            <a:off x="164457" y="4736493"/>
            <a:ext cx="298480" cy="338554"/>
          </a:xfrm>
          <a:prstGeom prst="rect">
            <a:avLst/>
          </a:prstGeom>
          <a:noFill/>
        </p:spPr>
        <p:txBody>
          <a:bodyPr wrap="none" rtlCol="0">
            <a:spAutoFit/>
          </a:bodyPr>
          <a:lstStyle/>
          <a:p>
            <a:r>
              <a:rPr lang="en-US" sz="1600" b="1" dirty="0">
                <a:solidFill>
                  <a:schemeClr val="bg1"/>
                </a:solidFill>
                <a:latin typeface="Helvetica" pitchFamily="2" charset="0"/>
              </a:rPr>
              <a:t>7</a:t>
            </a:r>
          </a:p>
        </p:txBody>
      </p:sp>
      <p:sp>
        <p:nvSpPr>
          <p:cNvPr id="4" name="Slide Number Placeholder 3">
            <a:extLst>
              <a:ext uri="{FF2B5EF4-FFF2-40B4-BE49-F238E27FC236}">
                <a16:creationId xmlns:a16="http://schemas.microsoft.com/office/drawing/2014/main" id="{B07B51E4-0B5B-5005-0631-6C8931A64428}"/>
              </a:ext>
            </a:extLst>
          </p:cNvPr>
          <p:cNvSpPr>
            <a:spLocks noGrp="1"/>
          </p:cNvSpPr>
          <p:nvPr>
            <p:ph type="sldNum" idx="12"/>
          </p:nvPr>
        </p:nvSpPr>
        <p:spPr/>
        <p:txBody>
          <a:bodyPr/>
          <a:lstStyle/>
          <a:p>
            <a:fld id="{00000000-1234-1234-1234-123412341234}" type="slidenum">
              <a:rPr lang="en-US" smtClean="0"/>
              <a:pPr/>
              <a:t>6</a:t>
            </a:fld>
            <a:endParaRPr lang="en-US"/>
          </a:p>
        </p:txBody>
      </p:sp>
      <p:pic>
        <p:nvPicPr>
          <p:cNvPr id="13" name="Picture 12">
            <a:extLst>
              <a:ext uri="{FF2B5EF4-FFF2-40B4-BE49-F238E27FC236}">
                <a16:creationId xmlns:a16="http://schemas.microsoft.com/office/drawing/2014/main" id="{2681BFBE-7025-3020-377B-F06D917D81BD}"/>
              </a:ext>
            </a:extLst>
          </p:cNvPr>
          <p:cNvPicPr>
            <a:picLocks noChangeAspect="1"/>
          </p:cNvPicPr>
          <p:nvPr/>
        </p:nvPicPr>
        <p:blipFill>
          <a:blip r:embed="rId3"/>
          <a:stretch>
            <a:fillRect/>
          </a:stretch>
        </p:blipFill>
        <p:spPr>
          <a:xfrm>
            <a:off x="2789493" y="95774"/>
            <a:ext cx="6045200" cy="4305300"/>
          </a:xfrm>
          <a:prstGeom prst="rect">
            <a:avLst/>
          </a:prstGeom>
        </p:spPr>
      </p:pic>
      <p:sp>
        <p:nvSpPr>
          <p:cNvPr id="15" name="Rectangle 14">
            <a:extLst>
              <a:ext uri="{FF2B5EF4-FFF2-40B4-BE49-F238E27FC236}">
                <a16:creationId xmlns:a16="http://schemas.microsoft.com/office/drawing/2014/main" id="{797894D0-482C-2FEC-1822-5608E2209791}"/>
              </a:ext>
            </a:extLst>
          </p:cNvPr>
          <p:cNvSpPr/>
          <p:nvPr/>
        </p:nvSpPr>
        <p:spPr>
          <a:xfrm>
            <a:off x="2789493" y="95774"/>
            <a:ext cx="2121872" cy="473544"/>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56022D26-3B83-29B7-22CF-7B93EA816D97}"/>
              </a:ext>
            </a:extLst>
          </p:cNvPr>
          <p:cNvSpPr txBox="1"/>
          <p:nvPr/>
        </p:nvSpPr>
        <p:spPr>
          <a:xfrm>
            <a:off x="1015509" y="1884286"/>
            <a:ext cx="1922227" cy="1477328"/>
          </a:xfrm>
          <a:prstGeom prst="rect">
            <a:avLst/>
          </a:prstGeom>
          <a:noFill/>
        </p:spPr>
        <p:txBody>
          <a:bodyPr wrap="square" rtlCol="0">
            <a:spAutoFit/>
          </a:bodyPr>
          <a:lstStyle/>
          <a:p>
            <a:r>
              <a:rPr lang="en-US" sz="1800" dirty="0">
                <a:latin typeface="Helvetica" pitchFamily="2" charset="0"/>
              </a:rPr>
              <a:t>Many of these questions are studied with oscillation experiments</a:t>
            </a:r>
          </a:p>
        </p:txBody>
      </p:sp>
      <p:sp>
        <p:nvSpPr>
          <p:cNvPr id="14" name="Title 1">
            <a:extLst>
              <a:ext uri="{FF2B5EF4-FFF2-40B4-BE49-F238E27FC236}">
                <a16:creationId xmlns:a16="http://schemas.microsoft.com/office/drawing/2014/main" id="{97331F5C-EBC5-F196-2C8D-BC9AD8372D03}"/>
              </a:ext>
            </a:extLst>
          </p:cNvPr>
          <p:cNvSpPr txBox="1">
            <a:spLocks/>
          </p:cNvSpPr>
          <p:nvPr/>
        </p:nvSpPr>
        <p:spPr bwMode="auto">
          <a:xfrm>
            <a:off x="752863" y="440204"/>
            <a:ext cx="2625036"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Neutrinos in the Standard Model:</a:t>
            </a:r>
          </a:p>
          <a:p>
            <a:r>
              <a:rPr lang="en-US" sz="2400" b="1" dirty="0">
                <a:solidFill>
                  <a:srgbClr val="000000"/>
                </a:solidFill>
                <a:latin typeface="Helvetica" pitchFamily="2" charset="0"/>
              </a:rPr>
              <a:t>- </a:t>
            </a:r>
            <a:r>
              <a:rPr lang="en-US" sz="2400" dirty="0">
                <a:solidFill>
                  <a:srgbClr val="000000"/>
                </a:solidFill>
                <a:latin typeface="Helvetica" pitchFamily="2" charset="0"/>
              </a:rPr>
              <a:t>Open Questions</a:t>
            </a:r>
          </a:p>
        </p:txBody>
      </p:sp>
    </p:spTree>
    <p:extLst>
      <p:ext uri="{BB962C8B-B14F-4D97-AF65-F5344CB8AC3E}">
        <p14:creationId xmlns:p14="http://schemas.microsoft.com/office/powerpoint/2010/main" val="325208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2D59-575C-50DA-03D4-89C3757A936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59E1D93-97D5-9004-9EB9-16239B66D8C5}"/>
              </a:ext>
            </a:extLst>
          </p:cNvPr>
          <p:cNvSpPr txBox="1">
            <a:spLocks/>
          </p:cNvSpPr>
          <p:nvPr/>
        </p:nvSpPr>
        <p:spPr bwMode="auto">
          <a:xfrm>
            <a:off x="879638" y="102393"/>
            <a:ext cx="8572500" cy="404622"/>
          </a:xfrm>
          <a:prstGeom prst="rect">
            <a:avLst/>
          </a:prstGeom>
          <a:noFill/>
          <a:ln w="9525">
            <a:noFill/>
            <a:miter lim="800000"/>
            <a:headEnd/>
            <a:tailEnd/>
          </a:ln>
        </p:spPr>
        <p:txBody>
          <a:bodyPr spcFirstLastPara="1" vert="horz" wrap="square" lIns="68569" tIns="34275" rIns="68569" bIns="34275" numCol="1" anchor="ctr" anchorCtr="0" compatLnSpc="1">
            <a:prstTxWarp prst="textNoShape">
              <a:avLst/>
            </a:prstTxWarp>
            <a:normAutofit/>
          </a:bodyPr>
          <a:lstStyle>
            <a:lvl1pPr lvl="0" algn="l" rtl="0" eaLnBrk="1" fontAlgn="base" hangingPunct="1">
              <a:lnSpc>
                <a:spcPct val="90000"/>
              </a:lnSpc>
              <a:spcBef>
                <a:spcPts val="0"/>
              </a:spcBef>
              <a:spcAft>
                <a:spcPts val="0"/>
              </a:spcAft>
              <a:buClr>
                <a:schemeClr val="dk1"/>
              </a:buClr>
              <a:buSzPts val="1800"/>
              <a:buNone/>
              <a:defRPr sz="3200" b="0" kern="1200">
                <a:solidFill>
                  <a:schemeClr val="tx1"/>
                </a:solidFill>
                <a:latin typeface="Century Gothic" panose="020B0502020202020204" pitchFamily="34" charset="0"/>
                <a:ea typeface="+mj-ea"/>
                <a:cs typeface="+mj-cs"/>
              </a:defRPr>
            </a:lvl1pPr>
            <a:lvl2pPr lvl="1"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2pPr>
            <a:lvl3pPr lvl="2"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3pPr>
            <a:lvl4pPr lvl="3"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4pPr>
            <a:lvl5pPr lvl="4"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5pPr>
            <a:lvl6pPr marL="457200" lvl="5"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6pPr>
            <a:lvl7pPr marL="914400" lvl="6"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7pPr>
            <a:lvl8pPr marL="1371600" lvl="7"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8pPr>
            <a:lvl9pPr marL="1828800" lvl="8" algn="l" rtl="0" eaLnBrk="1" fontAlgn="base" hangingPunct="1">
              <a:lnSpc>
                <a:spcPct val="100000"/>
              </a:lnSpc>
              <a:spcBef>
                <a:spcPts val="0"/>
              </a:spcBef>
              <a:spcAft>
                <a:spcPts val="0"/>
              </a:spcAft>
              <a:buSzPts val="1400"/>
              <a:buNone/>
              <a:defRPr sz="3000">
                <a:solidFill>
                  <a:srgbClr val="006C3A"/>
                </a:solidFill>
                <a:latin typeface="Arial Black" pitchFamily="34" charset="0"/>
              </a:defRPr>
            </a:lvl9pPr>
          </a:lstStyle>
          <a:p>
            <a:r>
              <a:rPr lang="en-US" sz="2400" b="1" dirty="0">
                <a:solidFill>
                  <a:srgbClr val="000000"/>
                </a:solidFill>
                <a:latin typeface="Helvetica" pitchFamily="2" charset="0"/>
              </a:rPr>
              <a:t>Neutrino Oscillations: 3-neutrino picture</a:t>
            </a:r>
          </a:p>
        </p:txBody>
      </p:sp>
      <p:pic>
        <p:nvPicPr>
          <p:cNvPr id="9" name="Picture 8">
            <a:extLst>
              <a:ext uri="{FF2B5EF4-FFF2-40B4-BE49-F238E27FC236}">
                <a16:creationId xmlns:a16="http://schemas.microsoft.com/office/drawing/2014/main" id="{7AA2C187-CE7D-892F-355B-D5DC3D940F02}"/>
              </a:ext>
            </a:extLst>
          </p:cNvPr>
          <p:cNvPicPr>
            <a:picLocks noChangeAspect="1"/>
          </p:cNvPicPr>
          <p:nvPr/>
        </p:nvPicPr>
        <p:blipFill>
          <a:blip r:embed="rId2"/>
          <a:stretch>
            <a:fillRect/>
          </a:stretch>
        </p:blipFill>
        <p:spPr>
          <a:xfrm>
            <a:off x="3687079" y="643423"/>
            <a:ext cx="5456921" cy="1564756"/>
          </a:xfrm>
          <a:prstGeom prst="rect">
            <a:avLst/>
          </a:prstGeom>
        </p:spPr>
      </p:pic>
      <p:pic>
        <p:nvPicPr>
          <p:cNvPr id="10" name="Picture 9" descr="A diagram of a triangle with lines and points&#10;&#10;Description automatically generated">
            <a:extLst>
              <a:ext uri="{FF2B5EF4-FFF2-40B4-BE49-F238E27FC236}">
                <a16:creationId xmlns:a16="http://schemas.microsoft.com/office/drawing/2014/main" id="{A0F09DD1-8428-B53E-11BC-0916D4AF335F}"/>
              </a:ext>
            </a:extLst>
          </p:cNvPr>
          <p:cNvPicPr>
            <a:picLocks noChangeAspect="1"/>
          </p:cNvPicPr>
          <p:nvPr/>
        </p:nvPicPr>
        <p:blipFill>
          <a:blip r:embed="rId3"/>
          <a:stretch>
            <a:fillRect/>
          </a:stretch>
        </p:blipFill>
        <p:spPr>
          <a:xfrm>
            <a:off x="4581065" y="2344587"/>
            <a:ext cx="3668947" cy="2183792"/>
          </a:xfrm>
          <a:prstGeom prst="rect">
            <a:avLst/>
          </a:prstGeom>
        </p:spPr>
      </p:pic>
      <p:sp>
        <p:nvSpPr>
          <p:cNvPr id="12" name="TextBox 11">
            <a:extLst>
              <a:ext uri="{FF2B5EF4-FFF2-40B4-BE49-F238E27FC236}">
                <a16:creationId xmlns:a16="http://schemas.microsoft.com/office/drawing/2014/main" id="{40B23A83-5C9C-17D9-0C33-037B27115DB4}"/>
              </a:ext>
            </a:extLst>
          </p:cNvPr>
          <p:cNvSpPr txBox="1"/>
          <p:nvPr/>
        </p:nvSpPr>
        <p:spPr>
          <a:xfrm>
            <a:off x="0" y="695709"/>
            <a:ext cx="3687079" cy="4185761"/>
          </a:xfrm>
          <a:prstGeom prst="rect">
            <a:avLst/>
          </a:prstGeom>
          <a:noFill/>
        </p:spPr>
        <p:txBody>
          <a:bodyPr wrap="square">
            <a:spAutoFit/>
          </a:bodyPr>
          <a:lstStyle/>
          <a:p>
            <a:pPr marL="285750" indent="-285750">
              <a:buFont typeface="Arial" panose="020B0604020202020204" pitchFamily="34" charset="0"/>
              <a:buChar char="•"/>
            </a:pPr>
            <a:r>
              <a:rPr lang="en-US" dirty="0">
                <a:latin typeface="Helvetica" pitchFamily="2" charset="0"/>
              </a:rPr>
              <a:t>Any quantum state can be written as a superposition — a linear combination — of a complete set of basis states. </a:t>
            </a:r>
          </a:p>
          <a:p>
            <a:pPr marL="285750" indent="-285750">
              <a:buFont typeface="Arial" panose="020B0604020202020204" pitchFamily="34" charset="0"/>
              <a:buChar char="•"/>
            </a:pPr>
            <a:endParaRPr lang="en-US" dirty="0">
              <a:latin typeface="Helvetica" pitchFamily="2" charset="0"/>
            </a:endParaRPr>
          </a:p>
          <a:p>
            <a:pPr marL="285750" indent="-285750">
              <a:buFont typeface="Arial" panose="020B0604020202020204" pitchFamily="34" charset="0"/>
              <a:buChar char="•"/>
            </a:pPr>
            <a:r>
              <a:rPr lang="en-US" dirty="0">
                <a:latin typeface="Helvetica" pitchFamily="2" charset="0"/>
              </a:rPr>
              <a:t>Not an approximation: this is how quantum states work. Flavor (</a:t>
            </a:r>
            <a:r>
              <a:rPr lang="en-US" dirty="0" err="1">
                <a:latin typeface="Helvetica" pitchFamily="2" charset="0"/>
              </a:rPr>
              <a:t>νe,νμ,ντ</a:t>
            </a:r>
            <a:r>
              <a:rPr lang="en-US" dirty="0">
                <a:latin typeface="Helvetica" pitchFamily="2" charset="0"/>
              </a:rPr>
              <a:t>) and mass (ν1,ν2,ν3) are two different, equally valid bases for describing the same neutrino.</a:t>
            </a:r>
          </a:p>
          <a:p>
            <a:pPr marL="285750" indent="-285750">
              <a:buFont typeface="Arial" panose="020B0604020202020204" pitchFamily="34" charset="0"/>
              <a:buChar char="•"/>
            </a:pPr>
            <a:endParaRPr lang="en-US" dirty="0">
              <a:latin typeface="Helvetica" pitchFamily="2" charset="0"/>
            </a:endParaRPr>
          </a:p>
          <a:p>
            <a:pPr marL="285750" indent="-285750">
              <a:buFont typeface="Arial" panose="020B0604020202020204" pitchFamily="34" charset="0"/>
              <a:buChar char="•"/>
            </a:pPr>
            <a:r>
              <a:rPr lang="en-US" dirty="0">
                <a:latin typeface="Helvetica" pitchFamily="2" charset="0"/>
              </a:rPr>
              <a:t>Same idea as an ordinary vector: written in the standard x-y axes, or in a rotated x′-y′ axes — same vector, different coordinates. </a:t>
            </a:r>
          </a:p>
          <a:p>
            <a:pPr marL="285750" indent="-285750">
              <a:buFont typeface="Arial" panose="020B0604020202020204" pitchFamily="34" charset="0"/>
              <a:buChar char="•"/>
            </a:pPr>
            <a:endParaRPr lang="en-US" dirty="0">
              <a:latin typeface="Helvetica" pitchFamily="2" charset="0"/>
            </a:endParaRPr>
          </a:p>
          <a:p>
            <a:pPr marL="285750" indent="-285750">
              <a:buFont typeface="Arial" panose="020B0604020202020204" pitchFamily="34" charset="0"/>
              <a:buChar char="•"/>
            </a:pPr>
            <a:r>
              <a:rPr lang="en-US" dirty="0">
                <a:latin typeface="Helvetica" pitchFamily="2" charset="0"/>
              </a:rPr>
              <a:t>The two sets of coordinates are related by a matrix — the change-of-basis matrix. That matrix is the PMNS matrix.</a:t>
            </a:r>
            <a:br>
              <a:rPr lang="en-US" dirty="0">
                <a:latin typeface="Helvetica" pitchFamily="2" charset="0"/>
              </a:rPr>
            </a:br>
            <a:endParaRPr lang="en-US" dirty="0">
              <a:latin typeface="Helvetica" pitchFamily="2" charset="0"/>
            </a:endParaRPr>
          </a:p>
        </p:txBody>
      </p:sp>
    </p:spTree>
    <p:extLst>
      <p:ext uri="{BB962C8B-B14F-4D97-AF65-F5344CB8AC3E}">
        <p14:creationId xmlns:p14="http://schemas.microsoft.com/office/powerpoint/2010/main" val="751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F75F-E96A-164E-AB21-9316E2327DFD}"/>
              </a:ext>
            </a:extLst>
          </p:cNvPr>
          <p:cNvSpPr>
            <a:spLocks noGrp="1"/>
          </p:cNvSpPr>
          <p:nvPr>
            <p:ph type="title"/>
          </p:nvPr>
        </p:nvSpPr>
        <p:spPr>
          <a:xfrm>
            <a:off x="495714" y="-193426"/>
            <a:ext cx="8152572" cy="994172"/>
          </a:xfrm>
        </p:spPr>
        <p:txBody>
          <a:bodyPr/>
          <a:lstStyle/>
          <a:p>
            <a:r>
              <a:rPr lang="en-US" dirty="0">
                <a:solidFill>
                  <a:schemeClr val="tx2">
                    <a:lumMod val="10000"/>
                  </a:schemeClr>
                </a:solidFill>
                <a:latin typeface="Helvetica" pitchFamily="2" charset="0"/>
              </a:rPr>
              <a:t>Two state system: Two-neutrino approximation</a:t>
            </a:r>
          </a:p>
        </p:txBody>
      </p:sp>
      <p:pic>
        <p:nvPicPr>
          <p:cNvPr id="9" name="Picture 8">
            <a:extLst>
              <a:ext uri="{FF2B5EF4-FFF2-40B4-BE49-F238E27FC236}">
                <a16:creationId xmlns:a16="http://schemas.microsoft.com/office/drawing/2014/main" id="{FBFD04F7-AB38-774B-8E51-4FE0DA507E0A}"/>
              </a:ext>
            </a:extLst>
          </p:cNvPr>
          <p:cNvPicPr>
            <a:picLocks noChangeAspect="1"/>
          </p:cNvPicPr>
          <p:nvPr/>
        </p:nvPicPr>
        <p:blipFill>
          <a:blip r:embed="rId2">
            <a:clrChange>
              <a:clrFrom>
                <a:srgbClr val="EFE299"/>
              </a:clrFrom>
              <a:clrTo>
                <a:srgbClr val="EFE299">
                  <a:alpha val="0"/>
                </a:srgbClr>
              </a:clrTo>
            </a:clrChange>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40468" y="1327611"/>
            <a:ext cx="6504730" cy="3208348"/>
          </a:xfrm>
          <a:prstGeom prst="rect">
            <a:avLst/>
          </a:prstGeom>
        </p:spPr>
      </p:pic>
      <p:sp>
        <p:nvSpPr>
          <p:cNvPr id="10" name="Content Placeholder 2">
            <a:extLst>
              <a:ext uri="{FF2B5EF4-FFF2-40B4-BE49-F238E27FC236}">
                <a16:creationId xmlns:a16="http://schemas.microsoft.com/office/drawing/2014/main" id="{6FAE72D4-4901-3241-B1A7-3386A639E811}"/>
              </a:ext>
            </a:extLst>
          </p:cNvPr>
          <p:cNvSpPr txBox="1">
            <a:spLocks/>
          </p:cNvSpPr>
          <p:nvPr/>
        </p:nvSpPr>
        <p:spPr>
          <a:xfrm>
            <a:off x="182632" y="607541"/>
            <a:ext cx="8301659" cy="863903"/>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tx2">
                    <a:lumMod val="10000"/>
                  </a:schemeClr>
                </a:solidFill>
                <a:latin typeface="Helvetica" pitchFamily="2" charset="0"/>
              </a:rPr>
              <a:t>There are only two types of neutrinos: electron and muon.</a:t>
            </a:r>
          </a:p>
          <a:p>
            <a:r>
              <a:rPr lang="en-US" sz="1800" dirty="0">
                <a:solidFill>
                  <a:schemeClr val="tx2">
                    <a:lumMod val="10000"/>
                  </a:schemeClr>
                </a:solidFill>
                <a:latin typeface="Helvetica" pitchFamily="2" charset="0"/>
              </a:rPr>
              <a:t>The entire phenomenon takes place in a vacuum during the propagation from the Sun to the Earth</a:t>
            </a:r>
          </a:p>
        </p:txBody>
      </p:sp>
      <p:pic>
        <p:nvPicPr>
          <p:cNvPr id="3" name="Picture 2">
            <a:extLst>
              <a:ext uri="{FF2B5EF4-FFF2-40B4-BE49-F238E27FC236}">
                <a16:creationId xmlns:a16="http://schemas.microsoft.com/office/drawing/2014/main" id="{0680B107-FB90-B9F6-9977-90EB63680AE4}"/>
              </a:ext>
            </a:extLst>
          </p:cNvPr>
          <p:cNvPicPr>
            <a:picLocks noChangeAspect="1"/>
          </p:cNvPicPr>
          <p:nvPr/>
        </p:nvPicPr>
        <p:blipFill>
          <a:blip r:embed="rId4"/>
          <a:stretch>
            <a:fillRect/>
          </a:stretch>
        </p:blipFill>
        <p:spPr>
          <a:xfrm>
            <a:off x="6044767" y="1877439"/>
            <a:ext cx="3481209" cy="2763014"/>
          </a:xfrm>
          <a:prstGeom prst="rect">
            <a:avLst/>
          </a:prstGeom>
        </p:spPr>
      </p:pic>
    </p:spTree>
    <p:extLst>
      <p:ext uri="{BB962C8B-B14F-4D97-AF65-F5344CB8AC3E}">
        <p14:creationId xmlns:p14="http://schemas.microsoft.com/office/powerpoint/2010/main" val="256776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125947-8E52-5C47-867F-39BF37C62517}"/>
              </a:ext>
            </a:extLst>
          </p:cNvPr>
          <p:cNvPicPr>
            <a:picLocks noChangeAspect="1"/>
          </p:cNvPicPr>
          <p:nvPr/>
        </p:nvPicPr>
        <p:blipFill>
          <a:blip r:embed="rId2">
            <a:clrChange>
              <a:clrFrom>
                <a:srgbClr val="EADFA7"/>
              </a:clrFrom>
              <a:clrTo>
                <a:srgbClr val="EADFA7">
                  <a:alpha val="0"/>
                </a:srgbClr>
              </a:clrTo>
            </a:clrChange>
          </a:blip>
          <a:stretch>
            <a:fillRect/>
          </a:stretch>
        </p:blipFill>
        <p:spPr>
          <a:xfrm>
            <a:off x="830384" y="252918"/>
            <a:ext cx="6946598" cy="1206231"/>
          </a:xfrm>
          <a:prstGeom prst="rect">
            <a:avLst/>
          </a:prstGeom>
        </p:spPr>
      </p:pic>
      <p:pic>
        <p:nvPicPr>
          <p:cNvPr id="7" name="Picture 6">
            <a:extLst>
              <a:ext uri="{FF2B5EF4-FFF2-40B4-BE49-F238E27FC236}">
                <a16:creationId xmlns:a16="http://schemas.microsoft.com/office/drawing/2014/main" id="{B9E6FE27-25C5-5745-AD30-F0B34CA2704F}"/>
              </a:ext>
            </a:extLst>
          </p:cNvPr>
          <p:cNvPicPr>
            <a:picLocks noChangeAspect="1"/>
          </p:cNvPicPr>
          <p:nvPr/>
        </p:nvPicPr>
        <p:blipFill>
          <a:blip r:embed="rId3">
            <a:clrChange>
              <a:clrFrom>
                <a:srgbClr val="EADFA7"/>
              </a:clrFrom>
              <a:clrTo>
                <a:srgbClr val="EADFA7">
                  <a:alpha val="0"/>
                </a:srgbClr>
              </a:clrTo>
            </a:clrChange>
          </a:blip>
          <a:stretch>
            <a:fillRect/>
          </a:stretch>
        </p:blipFill>
        <p:spPr>
          <a:xfrm>
            <a:off x="830384" y="1617042"/>
            <a:ext cx="5307769" cy="2349802"/>
          </a:xfrm>
          <a:prstGeom prst="rect">
            <a:avLst/>
          </a:prstGeom>
        </p:spPr>
      </p:pic>
    </p:spTree>
    <p:extLst>
      <p:ext uri="{BB962C8B-B14F-4D97-AF65-F5344CB8AC3E}">
        <p14:creationId xmlns:p14="http://schemas.microsoft.com/office/powerpoint/2010/main" val="2302313202"/>
      </p:ext>
    </p:extLst>
  </p:cSld>
  <p:clrMapOvr>
    <a:masterClrMapping/>
  </p:clrMapOvr>
</p:sld>
</file>

<file path=ppt/theme/theme1.xml><?xml version="1.0" encoding="utf-8"?>
<a:theme xmlns:a="http://schemas.openxmlformats.org/drawingml/2006/main" name="AAP Original Template - Blue Footer">
  <a:themeElements>
    <a:clrScheme name="Custom 1">
      <a:dk1>
        <a:srgbClr val="002C71"/>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32C71"/>
      </a:hlink>
      <a:folHlink>
        <a:srgbClr val="06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23486</TotalTime>
  <Words>1438</Words>
  <Application>Microsoft Office PowerPoint</Application>
  <PresentationFormat>On-screen Show (16:9)</PresentationFormat>
  <Paragraphs>229</Paragraphs>
  <Slides>29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Helvetica Neue</vt:lpstr>
      <vt:lpstr>Calibri</vt:lpstr>
      <vt:lpstr>Arial</vt:lpstr>
      <vt:lpstr>Noto Sans Symbols</vt:lpstr>
      <vt:lpstr>Helvetica</vt:lpstr>
      <vt:lpstr>Century Gothic</vt:lpstr>
      <vt:lpstr>AAP Original Template - Blue Footer</vt:lpstr>
      <vt:lpstr>A Brief Introduction to Neutrino Oscillations</vt:lpstr>
      <vt:lpstr>PowerPoint Presentation</vt:lpstr>
      <vt:lpstr>PowerPoint Presentation</vt:lpstr>
      <vt:lpstr>Neutrino Physics Through the Years</vt:lpstr>
      <vt:lpstr>PowerPoint Presentation</vt:lpstr>
      <vt:lpstr>PowerPoint Presentation</vt:lpstr>
      <vt:lpstr>PowerPoint Presentation</vt:lpstr>
      <vt:lpstr>Two state system: Two-neutrino approximation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Reconstructing Oscillations: CC/NC Ratio, Near vs Far</vt:lpstr>
      <vt:lpstr>PowerPoint Presentation</vt:lpstr>
      <vt:lpstr>PowerPoint Presentation</vt:lpstr>
      <vt:lpstr>PowerPoint Presentation</vt:lpstr>
      <vt:lpstr>PowerPoint Presentation</vt:lpstr>
      <vt:lpstr>PowerPoint Presentation</vt:lpstr>
      <vt:lpstr>Need for more reactor-based data sets</vt:lpstr>
      <vt:lpstr>Extensions of the 3+1 formalism: 3+1+Decay </vt:lpstr>
      <vt:lpstr>Extensions of the 3+1 formalism: 3+1+Decoherence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Smith, Jeremy B.</cp:lastModifiedBy>
  <cp:revision>46</cp:revision>
  <dcterms:modified xsi:type="dcterms:W3CDTF">2026-08-11T16:51:18Z</dcterms:modified>
</cp:coreProperties>
</file>