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673" r:id="rId2"/>
  </p:sldMasterIdLst>
  <p:notesMasterIdLst>
    <p:notesMasterId r:id="rId12"/>
  </p:notesMasterIdLst>
  <p:sldIdLst>
    <p:sldId id="256" r:id="rId3"/>
    <p:sldId id="270" r:id="rId4"/>
    <p:sldId id="264" r:id="rId5"/>
    <p:sldId id="265" r:id="rId6"/>
    <p:sldId id="271" r:id="rId7"/>
    <p:sldId id="259" r:id="rId8"/>
    <p:sldId id="258" r:id="rId9"/>
    <p:sldId id="260" r:id="rId10"/>
    <p:sldId id="261" r:id="rId1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70"/>
    <p:restoredTop sz="93692"/>
  </p:normalViewPr>
  <p:slideViewPr>
    <p:cSldViewPr snapToGrid="0">
      <p:cViewPr varScale="1">
        <p:scale>
          <a:sx n="142" d="100"/>
          <a:sy n="142" d="100"/>
        </p:scale>
        <p:origin x="31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3;n">
            <a:extLst>
              <a:ext uri="{FF2B5EF4-FFF2-40B4-BE49-F238E27FC236}">
                <a16:creationId xmlns:a16="http://schemas.microsoft.com/office/drawing/2014/main" id="{4833613F-5C6B-4601-9C56-263B9CCACE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Google Shape;4;n">
            <a:extLst>
              <a:ext uri="{FF2B5EF4-FFF2-40B4-BE49-F238E27FC236}">
                <a16:creationId xmlns:a16="http://schemas.microsoft.com/office/drawing/2014/main" id="{F2F3BAF7-91FA-48C4-9861-96C8D4F9A7D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134;g5dde690733_0_0:notes">
            <a:extLst>
              <a:ext uri="{FF2B5EF4-FFF2-40B4-BE49-F238E27FC236}">
                <a16:creationId xmlns:a16="http://schemas.microsoft.com/office/drawing/2014/main" id="{08F2F4A6-3B0B-4CAD-AB0D-CC4EABD4AA8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12700"/>
        </p:spPr>
      </p:sp>
      <p:sp>
        <p:nvSpPr>
          <p:cNvPr id="19458" name="Google Shape;135;g5dde690733_0_0:notes">
            <a:extLst>
              <a:ext uri="{FF2B5EF4-FFF2-40B4-BE49-F238E27FC236}">
                <a16:creationId xmlns:a16="http://schemas.microsoft.com/office/drawing/2014/main" id="{7D495124-597A-4D02-B31A-575D91062A0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100" tIns="45550" rIns="91100" bIns="45550"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Google Shape;136;g5dde690733_0_0:notes">
            <a:extLst>
              <a:ext uri="{FF2B5EF4-FFF2-40B4-BE49-F238E27FC236}">
                <a16:creationId xmlns:a16="http://schemas.microsoft.com/office/drawing/2014/main" id="{DFDB0B00-AAE8-4799-AE03-2942C25D9A8A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00" tIns="45550" rIns="91100" bIns="45550" anchor="b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fld id="{BE7668DA-5116-42CE-8A8F-D5C802824187}" type="slidenum">
              <a:rPr lang="en-US" altLang="en-US" sz="1300"/>
              <a:pPr algn="r" eaLnBrk="1" hangingPunct="1"/>
              <a:t>1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A8EEBF13-D29C-4203-8208-98A0FA62C1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93B0FED6-1514-4B21-8176-8BA704F6252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100"/>
              <a:buFont typeface="Arial" panose="020B0604020202020204" pitchFamily="34" charset="0"/>
              <a:buChar char="●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97F11D63-671A-49C5-B0C0-F5E4C6B99D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B5188947-7A11-4230-B981-3C240FEC75C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100"/>
              <a:buFont typeface="Arial" panose="020B0604020202020204" pitchFamily="34" charset="0"/>
              <a:buChar char="●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293CD698-37C1-443D-8474-2ACAF7F4B4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C79FD19B-9DA9-46B0-A70D-F921761BF95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100"/>
              <a:buFont typeface="Arial" panose="020B0604020202020204" pitchFamily="34" charset="0"/>
              <a:buChar char="●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144;g5dde690733_0_9:notes">
            <a:extLst>
              <a:ext uri="{FF2B5EF4-FFF2-40B4-BE49-F238E27FC236}">
                <a16:creationId xmlns:a16="http://schemas.microsoft.com/office/drawing/2014/main" id="{59EBC624-BFF3-405F-AACA-B424AD1AEF5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0" name="Google Shape;145;g5dde690733_0_9:notes">
            <a:extLst>
              <a:ext uri="{FF2B5EF4-FFF2-40B4-BE49-F238E27FC236}">
                <a16:creationId xmlns:a16="http://schemas.microsoft.com/office/drawing/2014/main" id="{CD9F8949-A507-4A37-920A-EF6184F3DD6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158;g5dde690733_0_104:notes">
            <a:extLst>
              <a:ext uri="{FF2B5EF4-FFF2-40B4-BE49-F238E27FC236}">
                <a16:creationId xmlns:a16="http://schemas.microsoft.com/office/drawing/2014/main" id="{2DC0794E-C856-443F-BECD-E17D65D3E9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8" name="Google Shape;159;g5dde690733_0_104:notes">
            <a:extLst>
              <a:ext uri="{FF2B5EF4-FFF2-40B4-BE49-F238E27FC236}">
                <a16:creationId xmlns:a16="http://schemas.microsoft.com/office/drawing/2014/main" id="{72A95C5B-05F3-4892-B377-6BB45C4D0E9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Google Shape;151;g5dde690733_0_98:notes">
            <a:extLst>
              <a:ext uri="{FF2B5EF4-FFF2-40B4-BE49-F238E27FC236}">
                <a16:creationId xmlns:a16="http://schemas.microsoft.com/office/drawing/2014/main" id="{4D307BDE-7B92-47E9-8F7F-1B4BA60902B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6" name="Google Shape;152;g5dde690733_0_98:notes">
            <a:extLst>
              <a:ext uri="{FF2B5EF4-FFF2-40B4-BE49-F238E27FC236}">
                <a16:creationId xmlns:a16="http://schemas.microsoft.com/office/drawing/2014/main" id="{B822C297-B7C2-4E38-8145-3610DD78652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65;g5dde690733_0_110:notes">
            <a:extLst>
              <a:ext uri="{FF2B5EF4-FFF2-40B4-BE49-F238E27FC236}">
                <a16:creationId xmlns:a16="http://schemas.microsoft.com/office/drawing/2014/main" id="{735D1E8E-486F-479A-8F5B-6A58F6B5FF0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3794" name="Google Shape;166;g5dde690733_0_110:notes">
            <a:extLst>
              <a:ext uri="{FF2B5EF4-FFF2-40B4-BE49-F238E27FC236}">
                <a16:creationId xmlns:a16="http://schemas.microsoft.com/office/drawing/2014/main" id="{DF0D2CCD-16AA-45DE-8872-22807C2EF49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172;g5dde690733_0_115:notes">
            <a:extLst>
              <a:ext uri="{FF2B5EF4-FFF2-40B4-BE49-F238E27FC236}">
                <a16:creationId xmlns:a16="http://schemas.microsoft.com/office/drawing/2014/main" id="{DC0525AF-402F-4604-9129-7BEFE172C7D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5842" name="Google Shape;173;g5dde690733_0_115:notes">
            <a:extLst>
              <a:ext uri="{FF2B5EF4-FFF2-40B4-BE49-F238E27FC236}">
                <a16:creationId xmlns:a16="http://schemas.microsoft.com/office/drawing/2014/main" id="{F5E51A47-9957-475E-8A6D-67DE36B036E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" name="Google Shape;8;p1">
            <a:extLst>
              <a:ext uri="{FF2B5EF4-FFF2-40B4-BE49-F238E27FC236}">
                <a16:creationId xmlns:a16="http://schemas.microsoft.com/office/drawing/2014/main" id="{52101C56-EFB8-41D9-A838-0BEB266F9352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CE47D-4E77-4855-A3BE-7DA5EB7943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06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>
            <a:extLst>
              <a:ext uri="{FF2B5EF4-FFF2-40B4-BE49-F238E27FC236}">
                <a16:creationId xmlns:a16="http://schemas.microsoft.com/office/drawing/2014/main" id="{F3564A0C-D8F5-4D94-9201-B6F33AA96CD2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98F9D-4F56-482A-860C-D604F41105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778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">
            <a:extLst>
              <a:ext uri="{FF2B5EF4-FFF2-40B4-BE49-F238E27FC236}">
                <a16:creationId xmlns:a16="http://schemas.microsoft.com/office/drawing/2014/main" id="{509BEF03-F073-440C-B2F7-7B93EFC8EE4D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4E6AC4-7528-478A-8064-B6AF950ADE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780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" name="Google Shape;59;p14">
            <a:extLst>
              <a:ext uri="{FF2B5EF4-FFF2-40B4-BE49-F238E27FC236}">
                <a16:creationId xmlns:a16="http://schemas.microsoft.com/office/drawing/2014/main" id="{89975AB5-36D8-4371-9C10-A2523E4B26DA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Google Shape;60;p14">
            <a:extLst>
              <a:ext uri="{FF2B5EF4-FFF2-40B4-BE49-F238E27FC236}">
                <a16:creationId xmlns:a16="http://schemas.microsoft.com/office/drawing/2014/main" id="{58264FD5-E380-4F03-820C-8A02F6DB8A1B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33F7C588-9DDE-4075-9A84-2E94E5A3FA7F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167164-6D74-41F3-8A6D-3EFBC6AE15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822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65;p15">
            <a:extLst>
              <a:ext uri="{FF2B5EF4-FFF2-40B4-BE49-F238E27FC236}">
                <a16:creationId xmlns:a16="http://schemas.microsoft.com/office/drawing/2014/main" id="{0B97C1B4-DC84-4121-8064-75C6915A484C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Google Shape;66;p15">
            <a:extLst>
              <a:ext uri="{FF2B5EF4-FFF2-40B4-BE49-F238E27FC236}">
                <a16:creationId xmlns:a16="http://schemas.microsoft.com/office/drawing/2014/main" id="{F09860A8-0240-4DA4-8557-9F0108545383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Google Shape;67;p15">
            <a:extLst>
              <a:ext uri="{FF2B5EF4-FFF2-40B4-BE49-F238E27FC236}">
                <a16:creationId xmlns:a16="http://schemas.microsoft.com/office/drawing/2014/main" id="{EEF7DADA-85D6-4D16-9EF2-F8C033A67116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2751453-7516-4C5C-875E-4BFB84A56C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232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4356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73;p17">
            <a:extLst>
              <a:ext uri="{FF2B5EF4-FFF2-40B4-BE49-F238E27FC236}">
                <a16:creationId xmlns:a16="http://schemas.microsoft.com/office/drawing/2014/main" id="{80D05969-865E-47BE-9542-91AF6A606E53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Google Shape;74;p17">
            <a:extLst>
              <a:ext uri="{FF2B5EF4-FFF2-40B4-BE49-F238E27FC236}">
                <a16:creationId xmlns:a16="http://schemas.microsoft.com/office/drawing/2014/main" id="{E27F2FC0-FFB6-4B55-ABC9-A76ED3237D1A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Google Shape;75;p17">
            <a:extLst>
              <a:ext uri="{FF2B5EF4-FFF2-40B4-BE49-F238E27FC236}">
                <a16:creationId xmlns:a16="http://schemas.microsoft.com/office/drawing/2014/main" id="{FBD2DD4B-5E1D-4700-83EC-30CEC8B12C50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0391DC-1BF3-49C5-97DF-F614107C41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137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79;p18">
            <a:extLst>
              <a:ext uri="{FF2B5EF4-FFF2-40B4-BE49-F238E27FC236}">
                <a16:creationId xmlns:a16="http://schemas.microsoft.com/office/drawing/2014/main" id="{42E0301D-876B-48CB-8B2B-62F4B5DB31CB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Google Shape;80;p18">
            <a:extLst>
              <a:ext uri="{FF2B5EF4-FFF2-40B4-BE49-F238E27FC236}">
                <a16:creationId xmlns:a16="http://schemas.microsoft.com/office/drawing/2014/main" id="{2C2BEC57-E753-415E-9624-5B805A754B1C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Google Shape;81;p18">
            <a:extLst>
              <a:ext uri="{FF2B5EF4-FFF2-40B4-BE49-F238E27FC236}">
                <a16:creationId xmlns:a16="http://schemas.microsoft.com/office/drawing/2014/main" id="{8E2A6002-06C3-41DC-9C35-177EAD194519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BF5D51-B53D-4D74-98D9-E494A3C194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390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" name="Google Shape;86;p19">
            <a:extLst>
              <a:ext uri="{FF2B5EF4-FFF2-40B4-BE49-F238E27FC236}">
                <a16:creationId xmlns:a16="http://schemas.microsoft.com/office/drawing/2014/main" id="{05A8DC6A-E652-422A-91F1-FED19446C5A8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Google Shape;87;p19">
            <a:extLst>
              <a:ext uri="{FF2B5EF4-FFF2-40B4-BE49-F238E27FC236}">
                <a16:creationId xmlns:a16="http://schemas.microsoft.com/office/drawing/2014/main" id="{D2E54CD2-20C1-4C59-861C-6C175C15BC65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Google Shape;88;p19">
            <a:extLst>
              <a:ext uri="{FF2B5EF4-FFF2-40B4-BE49-F238E27FC236}">
                <a16:creationId xmlns:a16="http://schemas.microsoft.com/office/drawing/2014/main" id="{155F9F03-B220-44AB-BC38-1A6E57606808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0A6B7E-2828-45BB-B91B-0773830CF6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612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" name="Google Shape;93;p20">
            <a:extLst>
              <a:ext uri="{FF2B5EF4-FFF2-40B4-BE49-F238E27FC236}">
                <a16:creationId xmlns:a16="http://schemas.microsoft.com/office/drawing/2014/main" id="{5E30CADA-E36B-4173-9709-59E14175040A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Google Shape;94;p20">
            <a:extLst>
              <a:ext uri="{FF2B5EF4-FFF2-40B4-BE49-F238E27FC236}">
                <a16:creationId xmlns:a16="http://schemas.microsoft.com/office/drawing/2014/main" id="{3B09731C-9BF8-41A7-8CBD-E149C1372ACF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Google Shape;95;p20">
            <a:extLst>
              <a:ext uri="{FF2B5EF4-FFF2-40B4-BE49-F238E27FC236}">
                <a16:creationId xmlns:a16="http://schemas.microsoft.com/office/drawing/2014/main" id="{1486220A-88DD-43E8-9E85-6C28C93FAF15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E4E988-E45D-49E9-9581-E9B725A8C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12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21">
            <a:extLst>
              <a:ext uri="{FF2B5EF4-FFF2-40B4-BE49-F238E27FC236}">
                <a16:creationId xmlns:a16="http://schemas.microsoft.com/office/drawing/2014/main" id="{3DAEEA2C-6D6C-44DA-A42A-9EB72A4514BC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Google Shape;98;p21">
            <a:extLst>
              <a:ext uri="{FF2B5EF4-FFF2-40B4-BE49-F238E27FC236}">
                <a16:creationId xmlns:a16="http://schemas.microsoft.com/office/drawing/2014/main" id="{A9761523-B8AA-43BE-BA41-9D9F05FAD03D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Google Shape;99;p21">
            <a:extLst>
              <a:ext uri="{FF2B5EF4-FFF2-40B4-BE49-F238E27FC236}">
                <a16:creationId xmlns:a16="http://schemas.microsoft.com/office/drawing/2014/main" id="{15FB8D57-4E38-46E8-8C48-1C405EF6D8D1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88AD156-3E77-4A47-940A-42002B19F6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36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82545B4E-9E8E-4456-8B90-0A5277B50E02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979F95-3957-43E7-A9BB-083452F48E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069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102;p22">
            <a:extLst>
              <a:ext uri="{FF2B5EF4-FFF2-40B4-BE49-F238E27FC236}">
                <a16:creationId xmlns:a16="http://schemas.microsoft.com/office/drawing/2014/main" id="{DBA3E040-64C9-49CF-89DF-223DE01630A3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Google Shape;103;p22">
            <a:extLst>
              <a:ext uri="{FF2B5EF4-FFF2-40B4-BE49-F238E27FC236}">
                <a16:creationId xmlns:a16="http://schemas.microsoft.com/office/drawing/2014/main" id="{35F45260-7CF7-4405-8345-C3258F6EE31D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Google Shape;104;p22">
            <a:extLst>
              <a:ext uri="{FF2B5EF4-FFF2-40B4-BE49-F238E27FC236}">
                <a16:creationId xmlns:a16="http://schemas.microsoft.com/office/drawing/2014/main" id="{D8031508-6EE3-4C11-821D-20A504529D30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44ACA08-5278-4D57-A326-F34AA6352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300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111;p23">
            <a:extLst>
              <a:ext uri="{FF2B5EF4-FFF2-40B4-BE49-F238E27FC236}">
                <a16:creationId xmlns:a16="http://schemas.microsoft.com/office/drawing/2014/main" id="{479C9633-556F-46B9-AE2C-34A6E26DF838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Google Shape;112;p23">
            <a:extLst>
              <a:ext uri="{FF2B5EF4-FFF2-40B4-BE49-F238E27FC236}">
                <a16:creationId xmlns:a16="http://schemas.microsoft.com/office/drawing/2014/main" id="{11C74CEC-BB91-463D-8A0A-FA06EDE8AE4D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Google Shape;113;p23">
            <a:extLst>
              <a:ext uri="{FF2B5EF4-FFF2-40B4-BE49-F238E27FC236}">
                <a16:creationId xmlns:a16="http://schemas.microsoft.com/office/drawing/2014/main" id="{8E99A209-B1E6-44B7-8640-A27F70EFCD70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C826D4E-032D-46F5-BD30-2927A36997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960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" name="Google Shape;118;p24">
            <a:extLst>
              <a:ext uri="{FF2B5EF4-FFF2-40B4-BE49-F238E27FC236}">
                <a16:creationId xmlns:a16="http://schemas.microsoft.com/office/drawing/2014/main" id="{13132631-40ED-4B97-A409-405292EA7282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Google Shape;119;p24">
            <a:extLst>
              <a:ext uri="{FF2B5EF4-FFF2-40B4-BE49-F238E27FC236}">
                <a16:creationId xmlns:a16="http://schemas.microsoft.com/office/drawing/2014/main" id="{2ADE071B-479D-438B-9BBB-6AA86EEB763B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Google Shape;120;p24">
            <a:extLst>
              <a:ext uri="{FF2B5EF4-FFF2-40B4-BE49-F238E27FC236}">
                <a16:creationId xmlns:a16="http://schemas.microsoft.com/office/drawing/2014/main" id="{EBC657A1-CF1C-4CFE-9A29-D46763197B2B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0524C88-0597-4AA7-BAA4-41AF01703F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890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124;p25">
            <a:extLst>
              <a:ext uri="{FF2B5EF4-FFF2-40B4-BE49-F238E27FC236}">
                <a16:creationId xmlns:a16="http://schemas.microsoft.com/office/drawing/2014/main" id="{11DA7F36-F353-4A77-9688-A98F02FB8909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Google Shape;125;p25">
            <a:extLst>
              <a:ext uri="{FF2B5EF4-FFF2-40B4-BE49-F238E27FC236}">
                <a16:creationId xmlns:a16="http://schemas.microsoft.com/office/drawing/2014/main" id="{FD046F72-4724-4042-B53A-CF30B50A3308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Google Shape;126;p25">
            <a:extLst>
              <a:ext uri="{FF2B5EF4-FFF2-40B4-BE49-F238E27FC236}">
                <a16:creationId xmlns:a16="http://schemas.microsoft.com/office/drawing/2014/main" id="{9BEFB8AF-3FF7-41A1-8BA8-FBC2162E4F0F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53833F-47FB-4918-9466-FA0B29B9C6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493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STEP UP (Anne)">
  <p:cSld name="Title and Conten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28;p26">
            <a:extLst>
              <a:ext uri="{FF2B5EF4-FFF2-40B4-BE49-F238E27FC236}">
                <a16:creationId xmlns:a16="http://schemas.microsoft.com/office/drawing/2014/main" id="{06FCD329-132A-42CE-9599-8E51F50AAAB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8" r="23558"/>
          <a:stretch>
            <a:fillRect/>
          </a:stretch>
        </p:blipFill>
        <p:spPr bwMode="auto">
          <a:xfrm>
            <a:off x="1978025" y="-22225"/>
            <a:ext cx="52371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31;p26">
            <a:extLst>
              <a:ext uri="{FF2B5EF4-FFF2-40B4-BE49-F238E27FC236}">
                <a16:creationId xmlns:a16="http://schemas.microsoft.com/office/drawing/2014/main" id="{4AB6D86A-6643-48FF-A612-1A2B9AC5FABE}"/>
              </a:ext>
            </a:extLst>
          </p:cNvPr>
          <p:cNvSpPr txBox="1"/>
          <p:nvPr/>
        </p:nvSpPr>
        <p:spPr>
          <a:xfrm>
            <a:off x="7155450" y="701456"/>
            <a:ext cx="2087700" cy="2670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b="1" kern="0">
                <a:solidFill>
                  <a:schemeClr val="dk1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STEPUPphysics.org</a:t>
            </a:r>
            <a:endParaRPr b="1" kern="0">
              <a:solidFill>
                <a:schemeClr val="dk1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" name="Google Shape;132;p26">
            <a:extLst>
              <a:ext uri="{FF2B5EF4-FFF2-40B4-BE49-F238E27FC236}">
                <a16:creationId xmlns:a16="http://schemas.microsoft.com/office/drawing/2014/main" id="{F067FCFA-23AF-431F-A41B-023797ED9DC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9525"/>
            <a:ext cx="126841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" name="Google Shape;129;p26"/>
          <p:cNvSpPr txBox="1">
            <a:spLocks noGrp="1"/>
          </p:cNvSpPr>
          <p:nvPr>
            <p:ph type="title"/>
          </p:nvPr>
        </p:nvSpPr>
        <p:spPr>
          <a:xfrm>
            <a:off x="2209800" y="228600"/>
            <a:ext cx="6705600" cy="5715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body" idx="1"/>
          </p:nvPr>
        </p:nvSpPr>
        <p:spPr>
          <a:xfrm>
            <a:off x="381000" y="1085850"/>
            <a:ext cx="8458200" cy="3600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0083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>
            <a:extLst>
              <a:ext uri="{FF2B5EF4-FFF2-40B4-BE49-F238E27FC236}">
                <a16:creationId xmlns:a16="http://schemas.microsoft.com/office/drawing/2014/main" id="{23DA8528-3FCC-41BE-AC43-2EB45378B443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520F38-7DE6-4B56-8AC5-0C0662B80A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708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" name="Google Shape;8;p1">
            <a:extLst>
              <a:ext uri="{FF2B5EF4-FFF2-40B4-BE49-F238E27FC236}">
                <a16:creationId xmlns:a16="http://schemas.microsoft.com/office/drawing/2014/main" id="{EED7280C-36FD-422F-9F19-005596FEB7ED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C3A8B-CAF6-4CAF-BA9A-5F861E1D3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6579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1A60A2DD-D23C-405C-932A-6F6851E2761A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E7116-EAB2-4D13-9621-D833D1FE88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" name="Google Shape;8;p1">
            <a:extLst>
              <a:ext uri="{FF2B5EF4-FFF2-40B4-BE49-F238E27FC236}">
                <a16:creationId xmlns:a16="http://schemas.microsoft.com/office/drawing/2014/main" id="{BC3A6349-0867-45EE-8CA0-F632E6D7EADA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40CD99-4CBD-4305-A134-BA52812BB9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82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0C740A00-8AB0-4C52-9413-1B1AE732A9E3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F1DF72-FE16-4491-82FE-E88BD813A2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81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;p9">
            <a:extLst>
              <a:ext uri="{FF2B5EF4-FFF2-40B4-BE49-F238E27FC236}">
                <a16:creationId xmlns:a16="http://schemas.microsoft.com/office/drawing/2014/main" id="{C64061EF-6D72-4AA2-8BA1-80A2DC260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40;p9">
            <a:extLst>
              <a:ext uri="{FF2B5EF4-FFF2-40B4-BE49-F238E27FC236}">
                <a16:creationId xmlns:a16="http://schemas.microsoft.com/office/drawing/2014/main" id="{C66A3C2B-18FF-406B-B591-0E902920931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EAB6DEB-0A21-41AD-B9D6-3F7B4C4EA0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68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B37A0F59-E4FA-41E7-86B2-8538ECB54E2E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2090E-5D11-4E74-AC82-F26E776AF8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235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E8A6D7D3-5E50-4FF7-88B7-FED37DA9CDE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E58909F9-1C79-4395-860E-E7226F513EA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6E9DCB57-CC9D-401B-AD0A-D7603361F4C5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000">
                <a:solidFill>
                  <a:srgbClr val="595959"/>
                </a:solidFill>
              </a:defRPr>
            </a:lvl1pPr>
          </a:lstStyle>
          <a:p>
            <a:fld id="{A22C541F-8418-458C-9431-676087BE4CE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8" r:id="rId8"/>
    <p:sldLayoutId id="2147483695" r:id="rId9"/>
    <p:sldLayoutId id="2147483696" r:id="rId10"/>
    <p:sldLayoutId id="214748369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51;p13">
            <a:extLst>
              <a:ext uri="{FF2B5EF4-FFF2-40B4-BE49-F238E27FC236}">
                <a16:creationId xmlns:a16="http://schemas.microsoft.com/office/drawing/2014/main" id="{1DD48255-29E2-4B18-8EFD-17B4EEE835E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2051" name="Google Shape;52;p13">
            <a:extLst>
              <a:ext uri="{FF2B5EF4-FFF2-40B4-BE49-F238E27FC236}">
                <a16:creationId xmlns:a16="http://schemas.microsoft.com/office/drawing/2014/main" id="{71A7A4B4-A76A-4A6A-865C-182230AC53F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2052" name="Google Shape;53;p13">
            <a:extLst>
              <a:ext uri="{FF2B5EF4-FFF2-40B4-BE49-F238E27FC236}">
                <a16:creationId xmlns:a16="http://schemas.microsoft.com/office/drawing/2014/main" id="{F0028F07-32A1-4823-878D-30EF375B57F5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053" name="Google Shape;54;p13">
            <a:extLst>
              <a:ext uri="{FF2B5EF4-FFF2-40B4-BE49-F238E27FC236}">
                <a16:creationId xmlns:a16="http://schemas.microsoft.com/office/drawing/2014/main" id="{D42A784F-8892-4BBF-BF41-808ED0A0AF33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054" name="Google Shape;55;p13">
            <a:extLst>
              <a:ext uri="{FF2B5EF4-FFF2-40B4-BE49-F238E27FC236}">
                <a16:creationId xmlns:a16="http://schemas.microsoft.com/office/drawing/2014/main" id="{580DBB6D-00CB-484B-8D3F-6BA390838F1F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898989"/>
              </a:buClr>
              <a:buSzPts val="1200"/>
              <a:buFont typeface="Calibri" panose="020F0502020204030204" pitchFamily="34" charset="0"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542B0DA6-2222-4FC2-9833-D62116FD6D2F}" type="slidenum">
              <a:rPr lang="en-US" altLang="en-US"/>
              <a:pPr/>
              <a:t>‹#›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Google Shape;138;p27">
            <a:extLst>
              <a:ext uri="{FF2B5EF4-FFF2-40B4-BE49-F238E27FC236}">
                <a16:creationId xmlns:a16="http://schemas.microsoft.com/office/drawing/2014/main" id="{DC49A8B4-D234-474B-AEF6-714A107BDD9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Google Shape;139;p27">
            <a:extLst>
              <a:ext uri="{FF2B5EF4-FFF2-40B4-BE49-F238E27FC236}">
                <a16:creationId xmlns:a16="http://schemas.microsoft.com/office/drawing/2014/main" id="{10A5BAFE-C9AB-4636-B63B-68442EC5D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238" y="1076325"/>
            <a:ext cx="68580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6000" b="1">
                <a:solidFill>
                  <a:srgbClr val="1465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Changing the Culture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4500">
                <a:solidFill>
                  <a:srgbClr val="1465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Workshop Leader Version</a:t>
            </a:r>
          </a:p>
        </p:txBody>
      </p:sp>
      <p:pic>
        <p:nvPicPr>
          <p:cNvPr id="18435" name="Google Shape;140;p27">
            <a:extLst>
              <a:ext uri="{FF2B5EF4-FFF2-40B4-BE49-F238E27FC236}">
                <a16:creationId xmlns:a16="http://schemas.microsoft.com/office/drawing/2014/main" id="{F589EEBE-30A6-455B-A463-38A80E42B49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2697163"/>
            <a:ext cx="21494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Google Shape;141;p27">
            <a:extLst>
              <a:ext uri="{FF2B5EF4-FFF2-40B4-BE49-F238E27FC236}">
                <a16:creationId xmlns:a16="http://schemas.microsoft.com/office/drawing/2014/main" id="{817F0EFF-BCEE-446A-BF46-C45ECF2EDE6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4335463"/>
            <a:ext cx="4637087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Google Shape;142;p27">
            <a:extLst>
              <a:ext uri="{FF2B5EF4-FFF2-40B4-BE49-F238E27FC236}">
                <a16:creationId xmlns:a16="http://schemas.microsoft.com/office/drawing/2014/main" id="{328EBA73-E4E1-4339-BEB7-ED62EACE3461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4240213" y="3473450"/>
            <a:ext cx="3228975" cy="8429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500"/>
              <a:buFont typeface="Arial" panose="020B0604020202020204" pitchFamily="34" charset="0"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Learn more at STEPUPphysics.org</a:t>
            </a:r>
          </a:p>
        </p:txBody>
      </p:sp>
      <p:pic>
        <p:nvPicPr>
          <p:cNvPr id="18438" name="Picture 4">
            <a:extLst>
              <a:ext uri="{FF2B5EF4-FFF2-40B4-BE49-F238E27FC236}">
                <a16:creationId xmlns:a16="http://schemas.microsoft.com/office/drawing/2014/main" id="{80291C9B-A6A2-4244-A82B-49F0795C0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4421188"/>
            <a:ext cx="125253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664255C3-4899-40B9-837F-BB072CC3705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725863" y="479425"/>
            <a:ext cx="4789487" cy="5842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anose="020F0502020204030204" pitchFamily="34" charset="0"/>
              <a:buNone/>
            </a:pPr>
            <a:br>
              <a:rPr lang="en-US" altLang="en-US" sz="3600">
                <a:solidFill>
                  <a:srgbClr val="1465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en-US" sz="3600">
                <a:solidFill>
                  <a:srgbClr val="1465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Which Hat to Wear?</a:t>
            </a:r>
            <a:br>
              <a:rPr lang="en-US" altLang="en-US" sz="3600">
                <a:solidFill>
                  <a:srgbClr val="1465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endParaRPr lang="en-US" altLang="en-US" sz="3600" b="1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0482" name="Picture 4">
            <a:extLst>
              <a:ext uri="{FF2B5EF4-FFF2-40B4-BE49-F238E27FC236}">
                <a16:creationId xmlns:a16="http://schemas.microsoft.com/office/drawing/2014/main" id="{E53162E6-BA4C-4B25-8382-3868F2609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74638"/>
            <a:ext cx="1376363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>
            <a:extLst>
              <a:ext uri="{FF2B5EF4-FFF2-40B4-BE49-F238E27FC236}">
                <a16:creationId xmlns:a16="http://schemas.microsoft.com/office/drawing/2014/main" id="{AB7ABC44-6739-4ED8-9DFF-7DD6E55F2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298450"/>
            <a:ext cx="17192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8">
            <a:extLst>
              <a:ext uri="{FF2B5EF4-FFF2-40B4-BE49-F238E27FC236}">
                <a16:creationId xmlns:a16="http://schemas.microsoft.com/office/drawing/2014/main" id="{F7C7FB8B-2D31-455E-882E-35AE6AB8F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416050"/>
            <a:ext cx="815657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</a:pPr>
            <a:r>
              <a:rPr lang="en-US" altLang="en-US" sz="2400">
                <a:solidFill>
                  <a:srgbClr val="1465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 next two slides address the student activity. (Student Hat)</a:t>
            </a:r>
          </a:p>
          <a:p>
            <a:pPr eaLnBrk="1" hangingPunct="1">
              <a:buClr>
                <a:schemeClr val="accent1"/>
              </a:buClr>
            </a:pPr>
            <a:endParaRPr lang="en-US" altLang="en-US" sz="2400">
              <a:solidFill>
                <a:srgbClr val="146578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2400">
                <a:solidFill>
                  <a:srgbClr val="1465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 remaining slides address the Everyday Actions for teacher growth and development.</a:t>
            </a:r>
            <a:r>
              <a:rPr lang="en-US" altLang="en-US" sz="3600">
                <a:solidFill>
                  <a:srgbClr val="1465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en-US" sz="2400">
                <a:solidFill>
                  <a:srgbClr val="1465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(Teacher Hat)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71C081B8-0233-4FA1-B6D4-336AE3AD580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803650" y="409575"/>
            <a:ext cx="4951413" cy="8350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anose="020F0502020204030204" pitchFamily="34" charset="0"/>
              <a:buNone/>
            </a:pPr>
            <a:br>
              <a:rPr lang="en-US" altLang="en-US" sz="3600">
                <a:solidFill>
                  <a:srgbClr val="1465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en-US" sz="3600">
                <a:solidFill>
                  <a:srgbClr val="1465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Guidelines for Discussion: </a:t>
            </a:r>
            <a:r>
              <a:rPr lang="en-US" altLang="en-US" sz="2800">
                <a:solidFill>
                  <a:srgbClr val="1465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Student Activity “Student Hat”</a:t>
            </a:r>
            <a:br>
              <a:rPr lang="en-US" altLang="en-US" sz="3600">
                <a:solidFill>
                  <a:srgbClr val="1465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endParaRPr lang="en-US" altLang="en-US" sz="3600" b="1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2530" name="Picture 4">
            <a:extLst>
              <a:ext uri="{FF2B5EF4-FFF2-40B4-BE49-F238E27FC236}">
                <a16:creationId xmlns:a16="http://schemas.microsoft.com/office/drawing/2014/main" id="{3FF1A7DC-CABC-4433-A912-A3F47C1F3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74638"/>
            <a:ext cx="1376363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6">
            <a:extLst>
              <a:ext uri="{FF2B5EF4-FFF2-40B4-BE49-F238E27FC236}">
                <a16:creationId xmlns:a16="http://schemas.microsoft.com/office/drawing/2014/main" id="{BE0BD944-0F86-4C93-BD2A-75CE4B7F7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20813"/>
            <a:ext cx="2406650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>
            <a:extLst>
              <a:ext uri="{FF2B5EF4-FFF2-40B4-BE49-F238E27FC236}">
                <a16:creationId xmlns:a16="http://schemas.microsoft.com/office/drawing/2014/main" id="{5185F8C2-9EBC-467E-877D-D6B2AC726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298450"/>
            <a:ext cx="17192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8">
            <a:extLst>
              <a:ext uri="{FF2B5EF4-FFF2-40B4-BE49-F238E27FC236}">
                <a16:creationId xmlns:a16="http://schemas.microsoft.com/office/drawing/2014/main" id="{A5A5E9F7-8A30-46BF-B611-0E99D2A98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650" y="1433513"/>
            <a:ext cx="47117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</a:pPr>
            <a:r>
              <a:rPr lang="en-US" altLang="en-US" sz="2400">
                <a:solidFill>
                  <a:srgbClr val="1465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Join a group as a student.</a:t>
            </a:r>
          </a:p>
          <a:p>
            <a:pPr eaLnBrk="1" hangingPunct="1">
              <a:buClr>
                <a:schemeClr val="accent1"/>
              </a:buClr>
            </a:pPr>
            <a:endParaRPr lang="en-US" altLang="en-US" sz="2400">
              <a:solidFill>
                <a:srgbClr val="146578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2400">
                <a:solidFill>
                  <a:srgbClr val="1465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Read your assigned guideline with your group.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2791E718-5030-4E8F-9A05-98D834FD3BD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854200" y="488950"/>
            <a:ext cx="4941888" cy="4984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en-US" altLang="en-US" sz="44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   </a:t>
            </a:r>
            <a:br>
              <a:rPr lang="en-US" altLang="en-US" sz="3600">
                <a:solidFill>
                  <a:srgbClr val="1465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endParaRPr lang="en-US" altLang="en-US" sz="3600" b="1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4578" name="Picture 4">
            <a:extLst>
              <a:ext uri="{FF2B5EF4-FFF2-40B4-BE49-F238E27FC236}">
                <a16:creationId xmlns:a16="http://schemas.microsoft.com/office/drawing/2014/main" id="{BD3F4680-0807-4414-BD9B-2057A3C6E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74638"/>
            <a:ext cx="1376363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6">
            <a:extLst>
              <a:ext uri="{FF2B5EF4-FFF2-40B4-BE49-F238E27FC236}">
                <a16:creationId xmlns:a16="http://schemas.microsoft.com/office/drawing/2014/main" id="{75000738-F133-41CC-8473-A539D45E2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20813"/>
            <a:ext cx="2406650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>
            <a:extLst>
              <a:ext uri="{FF2B5EF4-FFF2-40B4-BE49-F238E27FC236}">
                <a16:creationId xmlns:a16="http://schemas.microsoft.com/office/drawing/2014/main" id="{823B346C-800A-48EE-8269-52FA84BEF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352425"/>
            <a:ext cx="17192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8">
            <a:extLst>
              <a:ext uri="{FF2B5EF4-FFF2-40B4-BE49-F238E27FC236}">
                <a16:creationId xmlns:a16="http://schemas.microsoft.com/office/drawing/2014/main" id="{E6A3C560-45E3-46FA-82BA-B59FE4D5D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1658938"/>
            <a:ext cx="496728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70C0"/>
              </a:buClr>
            </a:pPr>
            <a:r>
              <a:rPr lang="en-US" altLang="en-US" sz="2400">
                <a:solidFill>
                  <a:srgbClr val="1465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Record a summary of your group answers using the question sheet. </a:t>
            </a:r>
          </a:p>
          <a:p>
            <a:pPr eaLnBrk="1" hangingPunct="1">
              <a:buClr>
                <a:srgbClr val="0070C0"/>
              </a:buClr>
            </a:pPr>
            <a:endParaRPr lang="en-US" altLang="en-US" sz="2400">
              <a:solidFill>
                <a:srgbClr val="146578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buClr>
                <a:srgbClr val="0070C0"/>
              </a:buClr>
            </a:pPr>
            <a:r>
              <a:rPr lang="en-US" altLang="en-US" sz="2400">
                <a:solidFill>
                  <a:srgbClr val="1465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Make a poster or slide of your group responses to share with the whole group.</a:t>
            </a:r>
          </a:p>
          <a:p>
            <a:pPr eaLnBrk="1" hangingPunct="1">
              <a:buClr>
                <a:srgbClr val="0070C0"/>
              </a:buClr>
            </a:pPr>
            <a:endParaRPr lang="en-US" altLang="en-US" sz="2400">
              <a:solidFill>
                <a:srgbClr val="146578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582" name="Title 1">
            <a:extLst>
              <a:ext uri="{FF2B5EF4-FFF2-40B4-BE49-F238E27FC236}">
                <a16:creationId xmlns:a16="http://schemas.microsoft.com/office/drawing/2014/main" id="{E5C7920E-8B2B-4A64-B7E2-1BD17CC06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650" y="409575"/>
            <a:ext cx="495141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Pts val="1800"/>
              <a:buFont typeface="Calibri" panose="020F0502020204030204" pitchFamily="34" charset="0"/>
              <a:buNone/>
            </a:pPr>
            <a:br>
              <a:rPr lang="en-US" altLang="en-US" sz="3600">
                <a:solidFill>
                  <a:srgbClr val="1465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en-US" sz="3600">
                <a:solidFill>
                  <a:srgbClr val="1465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Guidelines for Discussion: </a:t>
            </a:r>
            <a:r>
              <a:rPr lang="en-US" altLang="en-US" sz="2800">
                <a:solidFill>
                  <a:srgbClr val="1465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Student Activity “Student Hat”</a:t>
            </a:r>
            <a:br>
              <a:rPr lang="en-US" altLang="en-US" sz="3600">
                <a:solidFill>
                  <a:srgbClr val="1465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endParaRPr lang="en-US" altLang="en-US" sz="3600" b="1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>
            <a:extLst>
              <a:ext uri="{FF2B5EF4-FFF2-40B4-BE49-F238E27FC236}">
                <a16:creationId xmlns:a16="http://schemas.microsoft.com/office/drawing/2014/main" id="{53C754DC-475D-460F-949A-06F1C71C6302}"/>
              </a:ext>
            </a:extLst>
          </p:cNvPr>
          <p:cNvSpPr txBox="1"/>
          <p:nvPr/>
        </p:nvSpPr>
        <p:spPr>
          <a:xfrm>
            <a:off x="371475" y="1149350"/>
            <a:ext cx="4225925" cy="344646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/>
          <a:lstStyle/>
          <a:p>
            <a:pPr marL="7938" lvl="1" eaLnBrk="1" fontAlgn="auto" hangingPunct="1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2400" kern="0" dirty="0">
                <a:solidFill>
                  <a:srgbClr val="146578"/>
                </a:solidFill>
                <a:latin typeface="Calibri"/>
                <a:ea typeface="Calibri"/>
                <a:cs typeface="Calibri"/>
                <a:sym typeface="Calibri"/>
              </a:rPr>
              <a:t>Now put on your teacher hat.</a:t>
            </a:r>
          </a:p>
          <a:p>
            <a:pPr lvl="1" eaLnBrk="1" fontAlgn="auto" hangingPunct="1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" sz="2400" kern="0" dirty="0">
              <a:solidFill>
                <a:srgbClr val="14657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eaLnBrk="1" fontAlgn="auto" hangingPunct="1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" sz="2400" kern="0" dirty="0">
              <a:solidFill>
                <a:srgbClr val="14657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eaLnBrk="1" fontAlgn="auto" hangingPunct="1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" sz="2400" kern="0" dirty="0">
              <a:solidFill>
                <a:srgbClr val="14657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eaLnBrk="1" fontAlgn="auto" hangingPunct="1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" sz="2400" kern="0" dirty="0">
              <a:solidFill>
                <a:srgbClr val="14657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eaLnBrk="1" fontAlgn="auto" hangingPunct="1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" sz="2400" kern="0" dirty="0">
              <a:solidFill>
                <a:srgbClr val="14657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38" lvl="1" eaLnBrk="1" fontAlgn="auto" hangingPunct="1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2400" kern="0" dirty="0">
                <a:solidFill>
                  <a:srgbClr val="146578"/>
                </a:solidFill>
                <a:latin typeface="Calibri"/>
                <a:ea typeface="Calibri"/>
                <a:cs typeface="Calibri"/>
                <a:sym typeface="Calibri"/>
              </a:rPr>
              <a:t>Complete the </a:t>
            </a:r>
            <a:r>
              <a:rPr lang="en" sz="2400" i="1" kern="0" dirty="0">
                <a:solidFill>
                  <a:srgbClr val="146578"/>
                </a:solidFill>
                <a:latin typeface="Calibri"/>
                <a:ea typeface="Calibri"/>
                <a:cs typeface="Calibri"/>
                <a:sym typeface="Calibri"/>
              </a:rPr>
              <a:t>self-reflection</a:t>
            </a:r>
            <a:r>
              <a:rPr lang="en" sz="2400" kern="0" dirty="0">
                <a:solidFill>
                  <a:srgbClr val="146578"/>
                </a:solidFill>
                <a:latin typeface="Calibri"/>
                <a:ea typeface="Calibri"/>
                <a:cs typeface="Calibri"/>
                <a:sym typeface="Calibri"/>
              </a:rPr>
              <a:t> individually. </a:t>
            </a:r>
          </a:p>
        </p:txBody>
      </p:sp>
      <p:pic>
        <p:nvPicPr>
          <p:cNvPr id="26626" name="Google Shape;149;p28">
            <a:extLst>
              <a:ext uri="{FF2B5EF4-FFF2-40B4-BE49-F238E27FC236}">
                <a16:creationId xmlns:a16="http://schemas.microsoft.com/office/drawing/2014/main" id="{E934C10E-1A7A-4F79-A6A7-289DB315E71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076325"/>
            <a:ext cx="3059112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>
            <a:extLst>
              <a:ext uri="{FF2B5EF4-FFF2-40B4-BE49-F238E27FC236}">
                <a16:creationId xmlns:a16="http://schemas.microsoft.com/office/drawing/2014/main" id="{F7F31D5E-727F-43E3-9A7F-4FE23324B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-39688"/>
            <a:ext cx="17192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" descr="https://iowaenglishteachers.org/wp-content/uploads/2019/01/TEACHER-HAT.jpg">
            <a:extLst>
              <a:ext uri="{FF2B5EF4-FFF2-40B4-BE49-F238E27FC236}">
                <a16:creationId xmlns:a16="http://schemas.microsoft.com/office/drawing/2014/main" id="{C7CCF16C-716D-4C57-B055-8C6CB9852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541463"/>
            <a:ext cx="2854325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2">
            <a:extLst>
              <a:ext uri="{FF2B5EF4-FFF2-40B4-BE49-F238E27FC236}">
                <a16:creationId xmlns:a16="http://schemas.microsoft.com/office/drawing/2014/main" id="{B381F260-A676-475C-BC81-5534C1B7E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8938" y="4595813"/>
            <a:ext cx="1108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/>
              <a:t>https://bit.ly/2szH7fy</a:t>
            </a:r>
          </a:p>
        </p:txBody>
      </p:sp>
      <p:sp>
        <p:nvSpPr>
          <p:cNvPr id="26630" name="Google Shape;147;p28">
            <a:extLst>
              <a:ext uri="{FF2B5EF4-FFF2-40B4-BE49-F238E27FC236}">
                <a16:creationId xmlns:a16="http://schemas.microsoft.com/office/drawing/2014/main" id="{43BCEFEE-A868-41EA-893F-DCA4323C0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338" y="3175"/>
            <a:ext cx="32813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>
                <a:solidFill>
                  <a:srgbClr val="1465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Everyday Actions </a:t>
            </a:r>
            <a:r>
              <a:rPr lang="en-US" altLang="en-US" sz="2800">
                <a:solidFill>
                  <a:srgbClr val="1465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“Teacher Hat”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Google Shape;162;p30">
            <a:extLst>
              <a:ext uri="{FF2B5EF4-FFF2-40B4-BE49-F238E27FC236}">
                <a16:creationId xmlns:a16="http://schemas.microsoft.com/office/drawing/2014/main" id="{2652B23E-0C2F-4BF7-9509-C4D71F337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1149350"/>
            <a:ext cx="4986338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146578"/>
              </a:buClr>
              <a:buSzPts val="3600"/>
            </a:pPr>
            <a:r>
              <a:rPr lang="en-US" altLang="en-US" sz="2400">
                <a:solidFill>
                  <a:srgbClr val="1465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Which areas do you feel confident about implementing? How do you accomplish that?</a:t>
            </a:r>
          </a:p>
          <a:p>
            <a:pPr eaLnBrk="1" hangingPunct="1">
              <a:lnSpc>
                <a:spcPct val="90000"/>
              </a:lnSpc>
              <a:buClr>
                <a:srgbClr val="146578"/>
              </a:buClr>
              <a:buSzPts val="3600"/>
            </a:pPr>
            <a:endParaRPr lang="en-US" altLang="en-US" sz="2400">
              <a:solidFill>
                <a:srgbClr val="146578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146578"/>
              </a:buClr>
              <a:buSzPts val="3600"/>
            </a:pPr>
            <a:r>
              <a:rPr lang="en-US" altLang="en-US" sz="2400">
                <a:solidFill>
                  <a:srgbClr val="1465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Which were you the most unsure about?</a:t>
            </a:r>
          </a:p>
          <a:p>
            <a:pPr eaLnBrk="1" hangingPunct="1">
              <a:lnSpc>
                <a:spcPct val="90000"/>
              </a:lnSpc>
              <a:buClr>
                <a:srgbClr val="146578"/>
              </a:buClr>
              <a:buSzPts val="3600"/>
            </a:pPr>
            <a:endParaRPr lang="en-US" altLang="en-US" sz="2400">
              <a:solidFill>
                <a:srgbClr val="146578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146578"/>
              </a:buClr>
              <a:buSzPts val="3600"/>
            </a:pPr>
            <a:r>
              <a:rPr lang="en-US" altLang="en-US" sz="2400">
                <a:solidFill>
                  <a:srgbClr val="1465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On which would you like to improve? How can you do that?</a:t>
            </a:r>
          </a:p>
          <a:p>
            <a:pPr eaLnBrk="1" hangingPunct="1">
              <a:lnSpc>
                <a:spcPct val="90000"/>
              </a:lnSpc>
              <a:buClr>
                <a:srgbClr val="146578"/>
              </a:buClr>
              <a:buSzPts val="3600"/>
            </a:pPr>
            <a:endParaRPr lang="en-US" altLang="en-US" sz="2400">
              <a:solidFill>
                <a:srgbClr val="146578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8674" name="Google Shape;163;p30">
            <a:extLst>
              <a:ext uri="{FF2B5EF4-FFF2-40B4-BE49-F238E27FC236}">
                <a16:creationId xmlns:a16="http://schemas.microsoft.com/office/drawing/2014/main" id="{099F1348-918E-43C9-9244-508B2B0A8E1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076325"/>
            <a:ext cx="3059112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>
            <a:extLst>
              <a:ext uri="{FF2B5EF4-FFF2-40B4-BE49-F238E27FC236}">
                <a16:creationId xmlns:a16="http://schemas.microsoft.com/office/drawing/2014/main" id="{B5A51A6C-505C-41C2-9743-03B784F31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-39688"/>
            <a:ext cx="17192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Google Shape;147;p28">
            <a:extLst>
              <a:ext uri="{FF2B5EF4-FFF2-40B4-BE49-F238E27FC236}">
                <a16:creationId xmlns:a16="http://schemas.microsoft.com/office/drawing/2014/main" id="{DC73DA4A-897E-4C61-9CAE-0661638DE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338" y="3175"/>
            <a:ext cx="32813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>
                <a:solidFill>
                  <a:srgbClr val="1465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Everyday Actions </a:t>
            </a:r>
            <a:r>
              <a:rPr lang="en-US" altLang="en-US" sz="2800">
                <a:solidFill>
                  <a:srgbClr val="1465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“Teacher Hat”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Google Shape;155;p29">
            <a:extLst>
              <a:ext uri="{FF2B5EF4-FFF2-40B4-BE49-F238E27FC236}">
                <a16:creationId xmlns:a16="http://schemas.microsoft.com/office/drawing/2014/main" id="{B302CD83-85BF-4C61-A959-A4F9DBB9F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1149350"/>
            <a:ext cx="4710113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</a:pPr>
            <a:r>
              <a:rPr lang="en-US" altLang="en-US" sz="2400">
                <a:solidFill>
                  <a:srgbClr val="1465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Join a new group as a teacher.</a:t>
            </a:r>
          </a:p>
          <a:p>
            <a:pPr eaLnBrk="1" hangingPunct="1">
              <a:buClr>
                <a:schemeClr val="accent1"/>
              </a:buClr>
            </a:pPr>
            <a:endParaRPr lang="en-US" altLang="en-US" sz="2400">
              <a:solidFill>
                <a:srgbClr val="146578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2400">
                <a:solidFill>
                  <a:srgbClr val="1465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Read your assigned guideline with your group.</a:t>
            </a:r>
          </a:p>
          <a:p>
            <a:pPr eaLnBrk="1" hangingPunct="1">
              <a:buClr>
                <a:schemeClr val="accent1"/>
              </a:buClr>
            </a:pPr>
            <a:endParaRPr lang="en-US" altLang="en-US" sz="2400">
              <a:solidFill>
                <a:srgbClr val="146578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2400">
                <a:solidFill>
                  <a:srgbClr val="1465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Summarize your group discussion to share with the whole group.</a:t>
            </a:r>
          </a:p>
          <a:p>
            <a:pPr eaLnBrk="1" hangingPunct="1">
              <a:buClr>
                <a:schemeClr val="accent1"/>
              </a:buClr>
            </a:pPr>
            <a:endParaRPr lang="en-US" altLang="en-US" sz="2400">
              <a:solidFill>
                <a:srgbClr val="146578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0722" name="Google Shape;156;p29">
            <a:extLst>
              <a:ext uri="{FF2B5EF4-FFF2-40B4-BE49-F238E27FC236}">
                <a16:creationId xmlns:a16="http://schemas.microsoft.com/office/drawing/2014/main" id="{E2FABE83-C161-4C05-99B2-F98222013E2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076325"/>
            <a:ext cx="3059112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4">
            <a:extLst>
              <a:ext uri="{FF2B5EF4-FFF2-40B4-BE49-F238E27FC236}">
                <a16:creationId xmlns:a16="http://schemas.microsoft.com/office/drawing/2014/main" id="{2BBAFCAB-EAB7-4A6B-BFE7-E27954892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-39688"/>
            <a:ext cx="17192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Google Shape;147;p28">
            <a:extLst>
              <a:ext uri="{FF2B5EF4-FFF2-40B4-BE49-F238E27FC236}">
                <a16:creationId xmlns:a16="http://schemas.microsoft.com/office/drawing/2014/main" id="{C0896A96-2177-4200-BC81-A9B29552E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338" y="3175"/>
            <a:ext cx="32813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>
                <a:solidFill>
                  <a:srgbClr val="1465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Everyday Actions </a:t>
            </a:r>
            <a:r>
              <a:rPr lang="en-US" altLang="en-US" sz="2800">
                <a:solidFill>
                  <a:srgbClr val="1465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“Teacher Hat”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169;p31">
            <a:extLst>
              <a:ext uri="{FF2B5EF4-FFF2-40B4-BE49-F238E27FC236}">
                <a16:creationId xmlns:a16="http://schemas.microsoft.com/office/drawing/2014/main" id="{AE9E8E9C-53AF-41E7-99ED-9B4C90877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063" y="1130300"/>
            <a:ext cx="5019675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</a:pPr>
            <a:r>
              <a:rPr lang="en-US" altLang="en-US" sz="2400">
                <a:solidFill>
                  <a:srgbClr val="1465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Use </a:t>
            </a:r>
            <a:r>
              <a:rPr lang="en-US" altLang="en-US" sz="2400" i="1">
                <a:solidFill>
                  <a:srgbClr val="1465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Everyday Actions to Inspire the Future of Physics</a:t>
            </a:r>
            <a:r>
              <a:rPr lang="en-US" altLang="en-US" sz="2400">
                <a:solidFill>
                  <a:srgbClr val="1465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 </a:t>
            </a:r>
          </a:p>
          <a:p>
            <a:pPr eaLnBrk="1" hangingPunct="1">
              <a:buClr>
                <a:schemeClr val="accent1"/>
              </a:buClr>
            </a:pPr>
            <a:endParaRPr lang="en-US" altLang="en-US" sz="2400">
              <a:solidFill>
                <a:srgbClr val="146578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2400">
                <a:solidFill>
                  <a:srgbClr val="1465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Discuss your assigned everyday action with your group and record your answers.</a:t>
            </a:r>
          </a:p>
          <a:p>
            <a:pPr eaLnBrk="1" hangingPunct="1">
              <a:buClr>
                <a:schemeClr val="accent1"/>
              </a:buClr>
            </a:pPr>
            <a:endParaRPr lang="en-US" altLang="en-US" sz="2400">
              <a:solidFill>
                <a:srgbClr val="146578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2400">
                <a:solidFill>
                  <a:srgbClr val="1465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Summarize your group results to share in a whole group discussion.</a:t>
            </a:r>
          </a:p>
          <a:p>
            <a:pPr eaLnBrk="1" hangingPunct="1">
              <a:buClr>
                <a:schemeClr val="accent1"/>
              </a:buClr>
            </a:pPr>
            <a:endParaRPr lang="en-US" altLang="en-US" sz="2400">
              <a:solidFill>
                <a:srgbClr val="146578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2770" name="Google Shape;170;p31">
            <a:extLst>
              <a:ext uri="{FF2B5EF4-FFF2-40B4-BE49-F238E27FC236}">
                <a16:creationId xmlns:a16="http://schemas.microsoft.com/office/drawing/2014/main" id="{3FA91721-10B3-4349-9311-6A5BDE5A065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049338"/>
            <a:ext cx="31305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4">
            <a:extLst>
              <a:ext uri="{FF2B5EF4-FFF2-40B4-BE49-F238E27FC236}">
                <a16:creationId xmlns:a16="http://schemas.microsoft.com/office/drawing/2014/main" id="{B0794613-F71A-4092-BE09-AF9B6B6F9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-39688"/>
            <a:ext cx="17192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Google Shape;147;p28">
            <a:extLst>
              <a:ext uri="{FF2B5EF4-FFF2-40B4-BE49-F238E27FC236}">
                <a16:creationId xmlns:a16="http://schemas.microsoft.com/office/drawing/2014/main" id="{E8AE70AB-B767-4B47-A47B-557699351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338" y="3175"/>
            <a:ext cx="32813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>
                <a:solidFill>
                  <a:srgbClr val="1465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Everyday Actions </a:t>
            </a:r>
            <a:r>
              <a:rPr lang="en-US" altLang="en-US" sz="2800">
                <a:solidFill>
                  <a:srgbClr val="1465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“Teacher Hat”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176;p32">
            <a:extLst>
              <a:ext uri="{FF2B5EF4-FFF2-40B4-BE49-F238E27FC236}">
                <a16:creationId xmlns:a16="http://schemas.microsoft.com/office/drawing/2014/main" id="{FD52DAF4-8DFD-4B23-BFDD-235FD7E99D7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1352550" y="1498600"/>
            <a:ext cx="6272213" cy="2571750"/>
          </a:xfrm>
        </p:spPr>
        <p:txBody>
          <a:bodyPr/>
          <a:lstStyle/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600">
                <a:solidFill>
                  <a:srgbClr val="1465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Reflection:</a:t>
            </a:r>
          </a:p>
          <a:p>
            <a:pPr marL="0" indent="0" eaLnBrk="1" hangingPunct="1">
              <a:spcAft>
                <a:spcPct val="0"/>
              </a:spcAft>
              <a:buClr>
                <a:srgbClr val="146578"/>
              </a:buClr>
              <a:buSzPts val="3600"/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1465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Record your personal goals for implementing Everyday Actions in your classroom.</a:t>
            </a:r>
          </a:p>
        </p:txBody>
      </p:sp>
      <p:pic>
        <p:nvPicPr>
          <p:cNvPr id="34818" name="Picture 3">
            <a:extLst>
              <a:ext uri="{FF2B5EF4-FFF2-40B4-BE49-F238E27FC236}">
                <a16:creationId xmlns:a16="http://schemas.microsoft.com/office/drawing/2014/main" id="{02650664-444A-4C06-98D4-2147E3EEA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-39688"/>
            <a:ext cx="17192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Google Shape;147;p28">
            <a:extLst>
              <a:ext uri="{FF2B5EF4-FFF2-40B4-BE49-F238E27FC236}">
                <a16:creationId xmlns:a16="http://schemas.microsoft.com/office/drawing/2014/main" id="{517EB655-4851-4884-AA0D-6E2CDFCA9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338" y="3175"/>
            <a:ext cx="32813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>
                <a:solidFill>
                  <a:srgbClr val="1465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Everyday Actions </a:t>
            </a:r>
            <a:r>
              <a:rPr lang="en-US" altLang="en-US" sz="2800">
                <a:solidFill>
                  <a:srgbClr val="14657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“Teacher Hat”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281</Words>
  <Application>Microsoft Office PowerPoint</Application>
  <PresentationFormat>On-screen Show (16:9)</PresentationFormat>
  <Paragraphs>47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Simple Light</vt:lpstr>
      <vt:lpstr>Office Theme</vt:lpstr>
      <vt:lpstr>Learn more at STEPUPphysics.org</vt:lpstr>
      <vt:lpstr> Which Hat to Wear? </vt:lpstr>
      <vt:lpstr> Guidelines for Discussion: Student Activity “Student Hat” </vt:lpstr>
      <vt:lpstr>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more at STEPUPphysics.org</dc:title>
  <dc:creator>Shane Wood</dc:creator>
  <cp:lastModifiedBy>Shane Wood</cp:lastModifiedBy>
  <cp:revision>76</cp:revision>
  <cp:lastPrinted>2020-03-04T16:29:47Z</cp:lastPrinted>
  <dcterms:modified xsi:type="dcterms:W3CDTF">2020-07-09T16:12:15Z</dcterms:modified>
</cp:coreProperties>
</file>