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5" r:id="rId5"/>
    <p:sldId id="266" r:id="rId6"/>
    <p:sldId id="268" r:id="rId7"/>
    <p:sldId id="269" r:id="rId8"/>
    <p:sldId id="258" r:id="rId9"/>
    <p:sldId id="270" r:id="rId10"/>
    <p:sldId id="274" r:id="rId11"/>
    <p:sldId id="271" r:id="rId12"/>
    <p:sldId id="272" r:id="rId13"/>
    <p:sldId id="273" r:id="rId14"/>
    <p:sldId id="259" r:id="rId15"/>
    <p:sldId id="260" r:id="rId16"/>
    <p:sldId id="261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095" autoAdjust="0"/>
  </p:normalViewPr>
  <p:slideViewPr>
    <p:cSldViewPr snapToGrid="0" showGuides="1">
      <p:cViewPr varScale="1">
        <p:scale>
          <a:sx n="68" d="100"/>
          <a:sy n="68" d="100"/>
        </p:scale>
        <p:origin x="546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42988-5869-4783-AA71-B2FA532A6D1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CFF0D-D27F-4168-8125-3A60EE67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Plateauing has been done in previous workshops. See me for details. Instructions and templates are in the Library Resources of </a:t>
            </a:r>
            <a:r>
              <a:rPr lang="en-US" dirty="0" err="1"/>
              <a:t>eLab</a:t>
            </a:r>
            <a:r>
              <a:rPr lang="en-US" dirty="0"/>
              <a:t>.</a:t>
            </a:r>
          </a:p>
          <a:p>
            <a:r>
              <a:rPr lang="en-US" dirty="0"/>
              <a:t>Temperature: Sun, HVAC</a:t>
            </a:r>
            <a:r>
              <a:rPr lang="en-US" baseline="0" dirty="0"/>
              <a:t> vent can cause variability in </a:t>
            </a:r>
            <a:r>
              <a:rPr lang="en-US" baseline="0" dirty="0" err="1"/>
              <a:t>PMTs.</a:t>
            </a:r>
            <a:endParaRPr lang="en-US" baseline="0" dirty="0"/>
          </a:p>
          <a:p>
            <a:r>
              <a:rPr lang="en-US" baseline="0" dirty="0"/>
              <a:t>Light leaks – look for daily cycles.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t0 is a hack.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calibration monthly.</a:t>
            </a:r>
            <a:r>
              <a:rPr lang="en-US" baseline="0" dirty="0"/>
              <a:t> Some drift is normal. If it does not calibrate, file a Help Desk ticket.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</a:t>
            </a:r>
            <a:r>
              <a:rPr lang="en-US" baseline="0" dirty="0"/>
              <a:t> the typical ratios of the detectors, per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nunterma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4150"/>
            <a:ext cx="8825658" cy="1862731"/>
          </a:xfrm>
        </p:spPr>
        <p:txBody>
          <a:bodyPr/>
          <a:lstStyle/>
          <a:p>
            <a:r>
              <a:rPr lang="en-US" dirty="0"/>
              <a:t>Helpful Ideas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Unterman</a:t>
            </a:r>
          </a:p>
          <a:p>
            <a:r>
              <a:rPr lang="en-US" dirty="0"/>
              <a:t>University of New Mexico    July 2022</a:t>
            </a:r>
          </a:p>
        </p:txBody>
      </p:sp>
      <p:pic>
        <p:nvPicPr>
          <p:cNvPr id="1026" name="Picture 2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7626"/>
            <a:ext cx="4991100" cy="16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2245C-D17C-C53D-A0DC-4A60FB17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215" y="3843215"/>
            <a:ext cx="3014785" cy="30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219920"/>
            <a:ext cx="9404723" cy="1400530"/>
          </a:xfrm>
        </p:spPr>
        <p:txBody>
          <a:bodyPr/>
          <a:lstStyle/>
          <a:p>
            <a:r>
              <a:rPr lang="en-US" dirty="0"/>
              <a:t>Knobs and Standoffs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152983"/>
            <a:ext cx="10651809" cy="5491657"/>
          </a:xfrm>
        </p:spPr>
        <p:txBody>
          <a:bodyPr>
            <a:noAutofit/>
          </a:bodyPr>
          <a:lstStyle/>
          <a:p>
            <a:r>
              <a:rPr lang="en-US" sz="2400" dirty="0"/>
              <a:t>Ribbed Knob 0.125”  MPKG40B18   Digi-Key 679-3543-ND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OR </a:t>
            </a:r>
            <a:r>
              <a:rPr lang="en-US" sz="2400" dirty="0" err="1"/>
              <a:t>Jameco</a:t>
            </a:r>
            <a:r>
              <a:rPr lang="en-US" sz="2400" dirty="0"/>
              <a:t> Knob 1/8 “ JK-901D-3 .2 SKU 2239111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Stand Offs/Spacers </a:t>
            </a:r>
          </a:p>
          <a:p>
            <a:pPr lvl="1"/>
            <a:r>
              <a:rPr lang="en-US" sz="2400" dirty="0"/>
              <a:t>Arndt Electronics 0.250” hex female 8 – 32 thread  2112-832A</a:t>
            </a:r>
          </a:p>
          <a:p>
            <a:pPr lvl="1"/>
            <a:r>
              <a:rPr lang="en-US" sz="2400" dirty="0"/>
              <a:t>Arndt Electronics 0.0250” hex m/f 8 – 32 thread 4542-832A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OR</a:t>
            </a:r>
            <a:r>
              <a:rPr lang="en-US" sz="2400" dirty="0"/>
              <a:t> Hex Standoff 4-40 Alum 1” 1772-1107-ND </a:t>
            </a:r>
            <a:r>
              <a:rPr lang="en-US" sz="2400" dirty="0" err="1"/>
              <a:t>Digikey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Hex nut 3/16” steel 4-40  SKU 36-4694-ND  </a:t>
            </a:r>
            <a:r>
              <a:rPr lang="en-US" sz="2400" dirty="0" err="1"/>
              <a:t>Digikey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2067597"/>
            <a:ext cx="4856480" cy="2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Enhancements </a:t>
            </a:r>
            <a:r>
              <a:rPr lang="en-US" sz="32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400671"/>
            <a:ext cx="10719979" cy="5177110"/>
          </a:xfrm>
        </p:spPr>
        <p:txBody>
          <a:bodyPr>
            <a:normAutofit/>
          </a:bodyPr>
          <a:lstStyle/>
          <a:p>
            <a:r>
              <a:rPr lang="en-US" sz="2400" dirty="0"/>
              <a:t>50 meter Tape Measure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Inclinometer               Velcro Ties                        </a:t>
            </a:r>
          </a:p>
        </p:txBody>
      </p:sp>
      <p:pic>
        <p:nvPicPr>
          <p:cNvPr id="5122" name="Picture 2" descr="50 m Fiberglass Metric Long Tape Measure, Black/High Visibility Or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17872"/>
          <a:stretch/>
        </p:blipFill>
        <p:spPr bwMode="auto">
          <a:xfrm>
            <a:off x="4748980" y="1152983"/>
            <a:ext cx="1514168" cy="21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gle Finder, 90 deg., 3-1/2 in.,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4" y="4063336"/>
            <a:ext cx="1899366" cy="18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mazon.com: VELCRO Brand ONE-WRAP Cable Ties | 100Pk | 8 x 1/2&amp;quot; Black Cord  Organization Straps | Thin Pre-Cut Design | Wire Management for Organizing  Home, Office and Data Centers: Office 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50" y="3850244"/>
            <a:ext cx="2394243" cy="22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ELCRO Brand 27-in x 1-in 2-Pack Elastic Strap Fastener in the Hook &amp;amp; Loop  Fasteners department at Lowes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 t="16441" r="27049" b="12974"/>
          <a:stretch/>
        </p:blipFill>
        <p:spPr bwMode="auto">
          <a:xfrm>
            <a:off x="8111613" y="2801202"/>
            <a:ext cx="2197851" cy="32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2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Enhancements </a:t>
            </a:r>
            <a:r>
              <a:rPr lang="en-US" sz="32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25716"/>
            <a:ext cx="9597569" cy="498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27 gallon Tote box           Shelving                      Safety Placard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</a:t>
            </a:r>
          </a:p>
        </p:txBody>
      </p:sp>
      <p:pic>
        <p:nvPicPr>
          <p:cNvPr id="6146" name="Picture 2" descr="Tough Box 27 Gallon Tote, Polypropylene, 27GBLKYW at Tractor Supply 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853671"/>
            <a:ext cx="2811960" cy="18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59188" y="1853248"/>
            <a:ext cx="1553210" cy="3590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002" y="1789146"/>
            <a:ext cx="2894832" cy="45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33832"/>
            <a:ext cx="10084817" cy="465065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If you have problems interfacing with school network: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Tell IT to set up the program, turn off updates, turn off sleep mode. Verify interface and data saving.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Current Java Script problem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Disconnect </a:t>
            </a:r>
            <a:r>
              <a:rPr lang="en-US" sz="2400" dirty="0" err="1"/>
              <a:t>WiFi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/>
              <a:t>Shuttle data to </a:t>
            </a:r>
            <a:r>
              <a:rPr lang="en-US" sz="2400" dirty="0" err="1"/>
              <a:t>eLab</a:t>
            </a:r>
            <a:r>
              <a:rPr lang="en-US" sz="2400" dirty="0"/>
              <a:t> with thumb drive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Local computer ID </a:t>
            </a:r>
            <a:r>
              <a:rPr lang="en-US" sz="2400" dirty="0" err="1"/>
              <a:t>signon</a:t>
            </a:r>
            <a:r>
              <a:rPr lang="en-US" sz="2400" dirty="0"/>
              <a:t> (NOT network)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Place sign: </a:t>
            </a:r>
            <a:r>
              <a:rPr lang="en-US" sz="2600" i="1" dirty="0">
                <a:solidFill>
                  <a:srgbClr val="FFFF00"/>
                </a:solidFill>
              </a:rPr>
              <a:t>Experiment in Progress</a:t>
            </a:r>
          </a:p>
        </p:txBody>
      </p:sp>
    </p:spTree>
    <p:extLst>
      <p:ext uri="{BB962C8B-B14F-4D97-AF65-F5344CB8AC3E}">
        <p14:creationId xmlns:p14="http://schemas.microsoft.com/office/powerpoint/2010/main" val="225482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with Other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16405"/>
            <a:ext cx="8946541" cy="41954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Administrative cooperation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From school ‘rivals’ to ‘team cooperation’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Normalization of data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Control Detector</a:t>
            </a:r>
          </a:p>
          <a:p>
            <a:endParaRPr lang="en-US" dirty="0"/>
          </a:p>
        </p:txBody>
      </p:sp>
      <p:pic>
        <p:nvPicPr>
          <p:cNvPr id="7170" name="Picture 2" descr="A Trivial Devotion: Don&amp;#39;t Toot Your Own Horn (Proverbs 27: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76" y="3685558"/>
            <a:ext cx="4601178" cy="24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0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419548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How CRMD works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Experiments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93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Enhancements to </a:t>
            </a:r>
            <a:r>
              <a:rPr lang="en-US" dirty="0" err="1"/>
              <a:t>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Checking and Updating all links</a:t>
            </a:r>
          </a:p>
          <a:p>
            <a:r>
              <a:rPr lang="en-US" sz="2800" dirty="0"/>
              <a:t>Refining some help menus</a:t>
            </a:r>
          </a:p>
          <a:p>
            <a:endParaRPr lang="en-US" sz="2800" dirty="0"/>
          </a:p>
          <a:p>
            <a:r>
              <a:rPr lang="en-US" sz="2800" dirty="0" err="1"/>
              <a:t>Tandum</a:t>
            </a:r>
            <a:r>
              <a:rPr lang="en-US" sz="2800" dirty="0"/>
              <a:t> information in Quarknet.org</a:t>
            </a:r>
          </a:p>
        </p:txBody>
      </p:sp>
    </p:spTree>
    <p:extLst>
      <p:ext uri="{BB962C8B-B14F-4D97-AF65-F5344CB8AC3E}">
        <p14:creationId xmlns:p14="http://schemas.microsoft.com/office/powerpoint/2010/main" val="171159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667" y="1123949"/>
            <a:ext cx="4702529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5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Nathan Unterman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773 758-0464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59" y="1562099"/>
            <a:ext cx="501640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3531"/>
            <a:ext cx="9404723" cy="1400530"/>
          </a:xfrm>
        </p:spPr>
        <p:txBody>
          <a:bodyPr/>
          <a:lstStyle/>
          <a:p>
            <a:r>
              <a:rPr lang="en-US" dirty="0"/>
              <a:t>Detector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78184"/>
            <a:ext cx="10317163" cy="4195481"/>
          </a:xfrm>
        </p:spPr>
        <p:txBody>
          <a:bodyPr>
            <a:normAutofit/>
          </a:bodyPr>
          <a:lstStyle/>
          <a:p>
            <a:r>
              <a:rPr lang="en-US" sz="2800" dirty="0"/>
              <a:t>Plateau</a:t>
            </a:r>
          </a:p>
          <a:p>
            <a:r>
              <a:rPr lang="en-US" sz="2800" dirty="0"/>
              <a:t>Temperature sensitivity</a:t>
            </a:r>
          </a:p>
          <a:p>
            <a:r>
              <a:rPr lang="en-US" sz="2800" dirty="0"/>
              <a:t>Light leaks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098" name="Picture 2" descr="Pharmaceutical Microbiology Resources: Should You Try New Approaches to  Instrument Calibratio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0" y="436143"/>
            <a:ext cx="2952242" cy="17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71" y="3985555"/>
            <a:ext cx="5636089" cy="2449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52" y="4306613"/>
            <a:ext cx="5634038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Calibration </a:t>
            </a:r>
            <a:r>
              <a:rPr lang="en-US" sz="32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Barometer Calibration and altitude limits (also accelerometer limits)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</a:t>
            </a:r>
            <a:r>
              <a:rPr lang="en-US" sz="2800" baseline="-25000" dirty="0"/>
              <a:t>0</a:t>
            </a:r>
            <a:r>
              <a:rPr lang="en-US" sz="2800" dirty="0"/>
              <a:t> wire length/timing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Multiple detectors,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56663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83" y="389655"/>
            <a:ext cx="9404723" cy="1400530"/>
          </a:xfrm>
        </p:spPr>
        <p:txBody>
          <a:bodyPr/>
          <a:lstStyle/>
          <a:p>
            <a:r>
              <a:rPr lang="en-US" dirty="0"/>
              <a:t>Barometer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73" y="1464339"/>
            <a:ext cx="9256772" cy="490493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Does not work at altitudes above 3300 feet.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Many smartphones have a barometer. Use </a:t>
            </a:r>
            <a:r>
              <a:rPr lang="en-US" sz="2400" i="1" dirty="0"/>
              <a:t>Physics Toolbox Suite</a:t>
            </a:r>
            <a:r>
              <a:rPr lang="en-US" sz="2400" dirty="0"/>
              <a:t> or </a:t>
            </a:r>
            <a:r>
              <a:rPr lang="en-US" sz="2400" i="1" dirty="0" err="1"/>
              <a:t>Phyphox</a:t>
            </a:r>
            <a:r>
              <a:rPr lang="en-US" sz="2400" dirty="0"/>
              <a:t> to access.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On the Command Prompt in Equip, enter BA &lt;Enter&gt;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Returned information  gives a 4-digit number and  the pressure </a:t>
            </a:r>
            <a:r>
              <a:rPr lang="en-US" sz="2400" dirty="0" err="1"/>
              <a:t>readind</a:t>
            </a:r>
            <a:r>
              <a:rPr lang="en-US" sz="2400" dirty="0"/>
              <a:t>, Adjust the 4 digit number (voltage) by typing BA </a:t>
            </a:r>
            <a:r>
              <a:rPr lang="en-US" sz="2400" dirty="0" err="1"/>
              <a:t>nnnn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Once the correct reading is received, enter ‘SA 1’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696" y="1375328"/>
            <a:ext cx="1990725" cy="1990725"/>
          </a:xfrm>
          <a:prstGeom prst="rect">
            <a:avLst/>
          </a:prstGeom>
        </p:spPr>
      </p:pic>
      <p:pic>
        <p:nvPicPr>
          <p:cNvPr id="2050" name="Picture 2" descr="icon – phyph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02" y="3467100"/>
            <a:ext cx="1938020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9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 Wire Timing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27401"/>
            <a:ext cx="6688753" cy="4824238"/>
          </a:xfrm>
        </p:spPr>
        <p:txBody>
          <a:bodyPr>
            <a:normAutofit/>
          </a:bodyPr>
          <a:lstStyle/>
          <a:p>
            <a:r>
              <a:rPr lang="en-US" sz="2800" dirty="0"/>
              <a:t>Use Channel 1 as a reference (do not change)</a:t>
            </a:r>
          </a:p>
          <a:p>
            <a:r>
              <a:rPr lang="en-US" sz="2800" dirty="0"/>
              <a:t>Tightly stack Counter 1 with Counter 2. Disconnect the other channels. Do a minimum of 10 minute trial. </a:t>
            </a:r>
          </a:p>
          <a:p>
            <a:r>
              <a:rPr lang="en-US" sz="2800" dirty="0"/>
              <a:t>Analyze using the Time of Flight tool. The time should be under 0.1 ns. If yes, do the same with Counter 3, etc. If not: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66" y="1081548"/>
            <a:ext cx="4741488" cy="5776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971078" y="4916132"/>
            <a:ext cx="2759118" cy="1966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8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98" y="214882"/>
            <a:ext cx="9404723" cy="140053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 Wire Timing Calibration </a:t>
            </a:r>
            <a:r>
              <a:rPr lang="en-US" sz="2800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615412"/>
            <a:ext cx="10079695" cy="4195481"/>
          </a:xfrm>
        </p:spPr>
        <p:txBody>
          <a:bodyPr/>
          <a:lstStyle/>
          <a:p>
            <a:r>
              <a:rPr lang="en-US" sz="2400" dirty="0"/>
              <a:t>In Geometry, adjust the Cable Length. It is about 4.9 ns per meter. Save and rerun Time of Flight. Keep changing iteratively until you are under 0.1 ns in </a:t>
            </a:r>
            <a:r>
              <a:rPr lang="en-US" sz="2400" dirty="0" err="1"/>
              <a:t>TofF</a:t>
            </a:r>
            <a:r>
              <a:rPr lang="en-US" sz="24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24" y="3140882"/>
            <a:ext cx="7390086" cy="35162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11310" y="2690648"/>
            <a:ext cx="0" cy="7383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BEST</a:t>
            </a:r>
          </a:p>
          <a:p>
            <a:pPr lvl="1"/>
            <a:r>
              <a:rPr lang="en-US" sz="2400" dirty="0"/>
              <a:t>Run in same geometry in the same room at the same time.</a:t>
            </a:r>
          </a:p>
          <a:p>
            <a:pPr lvl="1"/>
            <a:endParaRPr lang="en-US" sz="2400" dirty="0"/>
          </a:p>
          <a:p>
            <a:r>
              <a:rPr lang="en-US" sz="2400" dirty="0"/>
              <a:t>ACCEPTABLE</a:t>
            </a:r>
          </a:p>
          <a:p>
            <a:pPr lvl="1"/>
            <a:r>
              <a:rPr lang="en-US" sz="2400" dirty="0"/>
              <a:t>Run the same geometry at the same time.</a:t>
            </a:r>
          </a:p>
          <a:p>
            <a:pPr lvl="1"/>
            <a:endParaRPr lang="en-US" sz="2400" dirty="0"/>
          </a:p>
          <a:p>
            <a:r>
              <a:rPr lang="en-US" sz="2400" dirty="0"/>
              <a:t>Compare flux rates</a:t>
            </a:r>
          </a:p>
        </p:txBody>
      </p:sp>
    </p:spTree>
    <p:extLst>
      <p:ext uri="{BB962C8B-B14F-4D97-AF65-F5344CB8AC3E}">
        <p14:creationId xmlns:p14="http://schemas.microsoft.com/office/powerpoint/2010/main" val="156501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91920"/>
            <a:ext cx="9403742" cy="485647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Box for PDU and DAQ (Indoors box versus Outdoor box)</a:t>
            </a:r>
          </a:p>
          <a:p>
            <a:r>
              <a:rPr lang="en-US" sz="2400" dirty="0"/>
              <a:t>Spacers</a:t>
            </a:r>
          </a:p>
          <a:p>
            <a:r>
              <a:rPr lang="en-US" sz="2400" dirty="0"/>
              <a:t>Knobs and Standoffs</a:t>
            </a:r>
          </a:p>
          <a:p>
            <a:r>
              <a:rPr lang="en-US" sz="2400" dirty="0"/>
              <a:t>Labeling</a:t>
            </a:r>
          </a:p>
          <a:p>
            <a:r>
              <a:rPr lang="en-US" sz="2400" dirty="0"/>
              <a:t>Tape Measure</a:t>
            </a:r>
          </a:p>
          <a:p>
            <a:r>
              <a:rPr lang="en-US" sz="2400" dirty="0"/>
              <a:t>Inclinometer</a:t>
            </a:r>
          </a:p>
          <a:p>
            <a:r>
              <a:rPr lang="en-US" sz="2400" dirty="0"/>
              <a:t>Wire hygiene</a:t>
            </a:r>
          </a:p>
          <a:p>
            <a:r>
              <a:rPr lang="en-US" sz="2400" dirty="0"/>
              <a:t>Tote box</a:t>
            </a:r>
          </a:p>
          <a:p>
            <a:r>
              <a:rPr lang="en-US" sz="2400" dirty="0"/>
              <a:t>Shelving</a:t>
            </a:r>
          </a:p>
          <a:p>
            <a:r>
              <a:rPr lang="en-US" sz="2400" dirty="0"/>
              <a:t>Safety plaque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5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Enhancements </a:t>
            </a:r>
            <a:r>
              <a:rPr lang="en-US" sz="32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18903" cy="4692011"/>
          </a:xfrm>
        </p:spPr>
        <p:txBody>
          <a:bodyPr>
            <a:normAutofit/>
          </a:bodyPr>
          <a:lstStyle/>
          <a:p>
            <a:r>
              <a:rPr lang="en-US" sz="2800" dirty="0"/>
              <a:t>Box for PDU and DAQ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                                 Indoor                       Outdoor    </a:t>
            </a:r>
          </a:p>
          <a:p>
            <a:r>
              <a:rPr lang="en-US" sz="2800" dirty="0"/>
              <a:t> Spacer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757" y="1698983"/>
            <a:ext cx="3611458" cy="1624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35" y="1607443"/>
            <a:ext cx="2526122" cy="196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35" y="4384730"/>
            <a:ext cx="2576053" cy="22176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31688" y="4837471"/>
            <a:ext cx="2310581" cy="5997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91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976</TotalTime>
  <Words>593</Words>
  <Application>Microsoft Office PowerPoint</Application>
  <PresentationFormat>Widescreen</PresentationFormat>
  <Paragraphs>118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Wingdings 3</vt:lpstr>
      <vt:lpstr>Ion</vt:lpstr>
      <vt:lpstr>Helpful Ideas</vt:lpstr>
      <vt:lpstr>Detector Calibration</vt:lpstr>
      <vt:lpstr>Detector Calibration continued</vt:lpstr>
      <vt:lpstr>Barometer Calibration</vt:lpstr>
      <vt:lpstr>T0 Wire Timing Calibration</vt:lpstr>
      <vt:lpstr>T0 Wire Timing Calibration continued</vt:lpstr>
      <vt:lpstr>Multiple Detectors</vt:lpstr>
      <vt:lpstr>Tools and Enhancements</vt:lpstr>
      <vt:lpstr>Tools and Enhancements continued</vt:lpstr>
      <vt:lpstr>Knobs and Standoffs</vt:lpstr>
      <vt:lpstr>Tools and Enhancements continued</vt:lpstr>
      <vt:lpstr>Tools and Enhancements continued</vt:lpstr>
      <vt:lpstr>Computer</vt:lpstr>
      <vt:lpstr>Collaborations with Other Schools</vt:lpstr>
      <vt:lpstr>Posters</vt:lpstr>
      <vt:lpstr>Current Enhancements to eLab</vt:lpstr>
      <vt:lpstr>Questions?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Helpful Ideas</dc:title>
  <dc:creator>Nathan Unterman</dc:creator>
  <cp:lastModifiedBy>Nathan Unterman</cp:lastModifiedBy>
  <cp:revision>33</cp:revision>
  <dcterms:created xsi:type="dcterms:W3CDTF">2021-06-11T07:44:26Z</dcterms:created>
  <dcterms:modified xsi:type="dcterms:W3CDTF">2022-07-27T13:32:00Z</dcterms:modified>
</cp:coreProperties>
</file>