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1" r:id="rId2"/>
  </p:sldMasterIdLst>
  <p:sldIdLst>
    <p:sldId id="256" r:id="rId3"/>
    <p:sldId id="266" r:id="rId4"/>
    <p:sldId id="257" r:id="rId5"/>
    <p:sldId id="258" r:id="rId6"/>
    <p:sldId id="259" r:id="rId7"/>
    <p:sldId id="260" r:id="rId8"/>
    <p:sldId id="261" r:id="rId9"/>
    <p:sldId id="265" r:id="rId10"/>
    <p:sldId id="262" r:id="rId11"/>
    <p:sldId id="267" r:id="rId12"/>
    <p:sldId id="273" r:id="rId13"/>
    <p:sldId id="274" r:id="rId14"/>
    <p:sldId id="272" r:id="rId15"/>
    <p:sldId id="269" r:id="rId16"/>
    <p:sldId id="270" r:id="rId17"/>
    <p:sldId id="275" r:id="rId18"/>
    <p:sldId id="263" r:id="rId19"/>
    <p:sldId id="26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1041AA-D4C2-D249-AEA7-D2E6CFBCC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3A3E017-C3B6-734B-8A8E-066D14CC8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3084B5-E0B6-1D44-84CA-1F77255A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B1783-9F92-CC49-A5DD-7C09E0E36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B56415-522A-2441-AC2C-C144E8667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AD2B31-150B-3A49-8D53-4D7853B8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382-BFDE-3341-B34C-6ECBE7106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56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B921A3-6457-F94A-9953-607414E38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6C2EE0-9253-0C47-9714-F2C81C612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45EB03-99C6-CB49-9A11-E5ABFC3C2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B1783-9F92-CC49-A5DD-7C09E0E36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6AD901-18D6-254A-B1EB-290AC280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56BF5D-86E8-8D44-9816-0F2607BEB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382-BFDE-3341-B34C-6ECBE7106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89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DA6083-3AB1-E944-AB55-ECA188D2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6453D1-A692-EF46-AE5D-28C17C77E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D83622-EAE7-1044-BA10-22449CAD6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B1783-9F92-CC49-A5DD-7C09E0E36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AA245D-DE7B-AE44-B9CC-7579AE49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69F4ED-39EA-7C42-8155-31029DD65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382-BFDE-3341-B34C-6ECBE7106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01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374C9B-B025-9947-B597-781EBA052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6D272D-8E03-DB40-A165-57B29BDC06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5F09AA2-8714-A747-9B72-1D3B8BF7C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E1A6FB-AB0A-7043-8198-77937071B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B1783-9F92-CC49-A5DD-7C09E0E36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6F1FDB2-3158-2145-9F37-FE1EB744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75E5D68-0375-C34E-BABA-F47E928C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382-BFDE-3341-B34C-6ECBE7106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51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AEF6CB-94FE-6046-93D8-7470A8333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DEAEC55-D5B3-6F44-9636-A89FACA98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D0D57AF-9216-CD43-8449-08EF4FA60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E02639B-387D-1A43-901D-A4267AF7E4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A116A40-0FC9-C744-B31C-7F63D8002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B95B306-1FF1-1549-808F-7C8FA7E99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B1783-9F92-CC49-A5DD-7C09E0E36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055022E-84AE-2D4F-8E81-47DA1AC32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C2F79BE-B52F-9242-9520-58AC09F46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382-BFDE-3341-B34C-6ECBE7106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08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4B4AA-6126-CA4B-B3A5-7DE89F77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12F0A61-2A76-7043-B8F0-3F5E9A5E9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B1783-9F92-CC49-A5DD-7C09E0E36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954E1E-8DAD-9041-8A04-80094CFB2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490E073-5A57-BF43-9D0E-9FE8F30B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382-BFDE-3341-B34C-6ECBE7106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29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003BD05-2D0E-DC46-AB4F-14900C055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B1783-9F92-CC49-A5DD-7C09E0E36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20EFF2-FB06-624A-95B0-A4518DCDA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3D353CD-0A91-1141-AE63-86947BCC2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382-BFDE-3341-B34C-6ECBE7106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96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007D4D-AF05-794D-9DA2-BDC05F3CC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59B589-8EC8-F749-A910-45257BF22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F91247E-3180-8844-8BBE-6B9D4F5D0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1942372-627E-0F42-80A1-C3B9EC4E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B1783-9F92-CC49-A5DD-7C09E0E36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84F2354-DDC7-E04D-AE86-C8115E67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049C569-DDF9-0341-B4F9-C121CEE3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382-BFDE-3341-B34C-6ECBE7106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00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4EB972-F27A-CA41-BF75-9D3438B53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14F7AC6-7691-7C47-AB83-CDCABE8599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A42EE14-27E2-7142-ADB7-BDA927EB5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E835776-FAFA-5247-9413-419490D1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B1783-9F92-CC49-A5DD-7C09E0E36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BD13832-1205-8E45-82AB-F18C97D8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2B6677-2584-3D4A-9FBF-40102849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382-BFDE-3341-B34C-6ECBE7106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57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902F2C-EA41-794F-A3E1-81A833DC2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93E3A73-92FF-0349-B300-1F892D001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6B8BC4-2500-E540-841E-77F909777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B1783-9F92-CC49-A5DD-7C09E0E36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C819B4-43DF-6346-BD5C-22D50634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5A6619-E678-8C4E-822F-D48CBAF9C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382-BFDE-3341-B34C-6ECBE7106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52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DC205FA-7980-1548-9422-CFFE8279AA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90165A2-26E3-FF4F-B1DF-0B3F4BCA7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8332B7-3770-A54E-B5D2-4706709FE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B1783-9F92-CC49-A5DD-7C09E0E36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2F7CC7A-9ACA-7B4A-8CD6-6BDAAFE3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D7DA27-B8CD-8547-AFD0-CFF27B57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382-BFDE-3341-B34C-6ECBE7106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00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DF5EF2C-BE86-7C45-BC59-9F6CA5FF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8061AE8-8F30-CD4F-BD67-240A8C793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2BD561-5D6C-D74B-AC57-0227997FD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8B1783-9F92-CC49-A5DD-7C09E0E36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B78A72-ED03-8542-9C4A-BF04A1CA1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6C1941-F626-3541-9F5F-CDD4FF285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958382-BFDE-3341-B34C-6ECBE7106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4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9084421" cy="3329581"/>
          </a:xfrm>
        </p:spPr>
        <p:txBody>
          <a:bodyPr/>
          <a:lstStyle/>
          <a:p>
            <a:r>
              <a:rPr lang="en-US" dirty="0" smtClean="0"/>
              <a:t>Moon Shadow, g-2, and Shielding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Nathan Unterman</a:t>
            </a:r>
          </a:p>
          <a:p>
            <a:r>
              <a:rPr lang="en-US" dirty="0" smtClean="0"/>
              <a:t>University of Minnesota  </a:t>
            </a:r>
            <a:r>
              <a:rPr lang="en-US" dirty="0" smtClean="0"/>
              <a:t>  </a:t>
            </a:r>
            <a:r>
              <a:rPr lang="en-US" dirty="0"/>
              <a:t>June </a:t>
            </a:r>
            <a:r>
              <a:rPr lang="en-US" dirty="0" smtClean="0"/>
              <a:t>2022</a:t>
            </a:r>
            <a:endParaRPr lang="en-US" dirty="0"/>
          </a:p>
        </p:txBody>
      </p:sp>
      <p:pic>
        <p:nvPicPr>
          <p:cNvPr id="1026" name="Picture 2" descr="QuarkNet Application for CERN HST pr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101"/>
            <a:ext cx="4867275" cy="148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M-Logo - Oxford Medical Simu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4467225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89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diagram&#10;&#10;Description automatically generate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1" y="2383789"/>
            <a:ext cx="8946541" cy="386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3641E6-5662-DA4E-B2A4-A0258B2E6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928688"/>
          </a:xfrm>
        </p:spPr>
        <p:txBody>
          <a:bodyPr/>
          <a:lstStyle/>
          <a:p>
            <a:r>
              <a:rPr lang="en-US" dirty="0"/>
              <a:t>g-2 </a:t>
            </a:r>
            <a:r>
              <a:rPr lang="en-US" dirty="0" smtClean="0"/>
              <a:t>Prototype </a:t>
            </a:r>
            <a:r>
              <a:rPr lang="en-US" dirty="0"/>
              <a:t>C</a:t>
            </a:r>
            <a:r>
              <a:rPr lang="en-US" dirty="0" smtClean="0"/>
              <a:t>riteria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2774CED-8AA8-2542-93CC-602B91BB2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359" y="1044575"/>
            <a:ext cx="10773103" cy="4932479"/>
          </a:xfrm>
        </p:spPr>
        <p:txBody>
          <a:bodyPr>
            <a:normAutofit fontScale="92500"/>
          </a:bodyPr>
          <a:lstStyle/>
          <a:p>
            <a:pPr algn="l"/>
            <a:r>
              <a:rPr lang="en-US" sz="2600" dirty="0">
                <a:latin typeface="Century Gothic" panose="020B0502020202020204" pitchFamily="34" charset="0"/>
              </a:rPr>
              <a:t>Operate </a:t>
            </a:r>
            <a:r>
              <a:rPr lang="en-US" sz="2600" dirty="0" err="1">
                <a:latin typeface="Century Gothic" panose="020B0502020202020204" pitchFamily="34" charset="0"/>
              </a:rPr>
              <a:t>QuarkNet</a:t>
            </a:r>
            <a:r>
              <a:rPr lang="en-US" sz="2600" dirty="0">
                <a:latin typeface="Century Gothic" panose="020B0502020202020204" pitchFamily="34" charset="0"/>
              </a:rPr>
              <a:t> stack to study role of absorber in stopping muons.</a:t>
            </a:r>
          </a:p>
          <a:p>
            <a:pPr algn="l"/>
            <a:r>
              <a:rPr lang="en-US" sz="2600" dirty="0">
                <a:latin typeface="Century Gothic" panose="020B0502020202020204" pitchFamily="34" charset="0"/>
              </a:rPr>
              <a:t>Goals: </a:t>
            </a:r>
          </a:p>
          <a:p>
            <a:pPr algn="l"/>
            <a:r>
              <a:rPr lang="en-US" sz="2600" dirty="0">
                <a:latin typeface="Century Gothic" panose="020B0502020202020204" pitchFamily="34" charset="0"/>
              </a:rPr>
              <a:t>Stop cosmic ray muons, maintaining some polarization of the spin (in direction opposite of the m</a:t>
            </a:r>
            <a:r>
              <a:rPr lang="en-US" sz="2600" baseline="30000" dirty="0">
                <a:latin typeface="Century Gothic" panose="020B0502020202020204" pitchFamily="34" charset="0"/>
              </a:rPr>
              <a:t>+ </a:t>
            </a:r>
            <a:r>
              <a:rPr lang="en-US" sz="2600" dirty="0">
                <a:latin typeface="Century Gothic" panose="020B0502020202020204" pitchFamily="34" charset="0"/>
              </a:rPr>
              <a:t>incoming direction).</a:t>
            </a:r>
          </a:p>
          <a:p>
            <a:pPr algn="l"/>
            <a:r>
              <a:rPr lang="en-US" sz="2600" dirty="0">
                <a:latin typeface="Century Gothic" panose="020B0502020202020204" pitchFamily="34" charset="0"/>
              </a:rPr>
              <a:t>Use metal absorber to stop muons and remove m</a:t>
            </a:r>
            <a:r>
              <a:rPr lang="en-US" sz="2600" baseline="30000" dirty="0">
                <a:latin typeface="Century Gothic" panose="020B0502020202020204" pitchFamily="34" charset="0"/>
              </a:rPr>
              <a:t>-</a:t>
            </a:r>
            <a:r>
              <a:rPr lang="en-US" sz="2600" dirty="0">
                <a:latin typeface="Century Gothic" panose="020B0502020202020204" pitchFamily="34" charset="0"/>
              </a:rPr>
              <a:t>s through capture.</a:t>
            </a:r>
          </a:p>
          <a:p>
            <a:pPr algn="l"/>
            <a:r>
              <a:rPr lang="en-US" sz="2600" dirty="0">
                <a:latin typeface="Century Gothic" panose="020B0502020202020204" pitchFamily="34" charset="0"/>
              </a:rPr>
              <a:t>Measure muon polarization through decay electrons going upward versus downward using new Lifetime module currently under development.</a:t>
            </a:r>
          </a:p>
          <a:p>
            <a:pPr algn="l"/>
            <a:r>
              <a:rPr lang="en-US" sz="2600" dirty="0">
                <a:latin typeface="Century Gothic" panose="020B0502020202020204" pitchFamily="34" charset="0"/>
              </a:rPr>
              <a:t>Study different materials: copper; aluminum; and lead. </a:t>
            </a:r>
          </a:p>
          <a:p>
            <a:pPr algn="l"/>
            <a:r>
              <a:rPr lang="en-US" sz="2600" dirty="0">
                <a:latin typeface="Century Gothic" panose="020B0502020202020204" pitchFamily="34" charset="0"/>
              </a:rPr>
              <a:t>Optimize thickness of absorber to produce acceptable polarization and high efficiency for electron detection.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47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A9D767-E45D-724F-B9DE-E998871DE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157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Design of stack and support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913EC0-3BBD-0D47-9CC3-1EB7E170A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688" y="650912"/>
            <a:ext cx="10929284" cy="55607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Design Issues</a:t>
            </a:r>
          </a:p>
          <a:p>
            <a:pPr lvl="1"/>
            <a:r>
              <a:rPr lang="en-US" dirty="0"/>
              <a:t>Should we use one absorber between B and C or two absorbers  between B-C and C-D?</a:t>
            </a:r>
          </a:p>
          <a:p>
            <a:pPr lvl="1"/>
            <a:r>
              <a:rPr lang="en-US" dirty="0"/>
              <a:t>Should we keep the vertical space for absorber fixed to maintain acceptance as we change thickness, or minimize the space for each thickness? My first guess is to minimize</a:t>
            </a:r>
          </a:p>
          <a:p>
            <a:pPr lvl="1"/>
            <a:r>
              <a:rPr lang="en-US" dirty="0"/>
              <a:t>We </a:t>
            </a:r>
            <a:r>
              <a:rPr lang="en-US" dirty="0" smtClean="0"/>
              <a:t>cannot </a:t>
            </a:r>
            <a:r>
              <a:rPr lang="en-US" dirty="0"/>
              <a:t>find or afford copper at this moment – explore lead and aluminum</a:t>
            </a:r>
          </a:p>
          <a:p>
            <a:pPr marL="0" indent="0">
              <a:buNone/>
            </a:pPr>
            <a:r>
              <a:rPr lang="en-US" dirty="0"/>
              <a:t>Criteria for stack and support stand</a:t>
            </a:r>
          </a:p>
          <a:p>
            <a:pPr lvl="1"/>
            <a:r>
              <a:rPr lang="en-US" dirty="0"/>
              <a:t>Support absorber above counters C and D</a:t>
            </a:r>
          </a:p>
          <a:p>
            <a:pPr lvl="1"/>
            <a:r>
              <a:rPr lang="en-US" dirty="0"/>
              <a:t>Support A and B above absorber</a:t>
            </a:r>
          </a:p>
          <a:p>
            <a:pPr marL="0" indent="0">
              <a:buNone/>
            </a:pPr>
            <a:r>
              <a:rPr lang="en-US" dirty="0"/>
              <a:t>The vertical supports should probably have slots for </a:t>
            </a:r>
          </a:p>
          <a:p>
            <a:pPr marL="0" indent="0">
              <a:buNone/>
            </a:pPr>
            <a:r>
              <a:rPr lang="en-US" dirty="0"/>
              <a:t>adjustable levels of L-brackets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="" xmlns:a16="http://schemas.microsoft.com/office/drawing/2014/main" id="{E746648C-33B6-2B44-AF81-210FA70EF3BE}"/>
              </a:ext>
            </a:extLst>
          </p:cNvPr>
          <p:cNvSpPr txBox="1">
            <a:spLocks/>
          </p:cNvSpPr>
          <p:nvPr/>
        </p:nvSpPr>
        <p:spPr>
          <a:xfrm>
            <a:off x="2103862" y="5012143"/>
            <a:ext cx="7179525" cy="1112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1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ADC2B3-D512-8340-8983-CFD3A0A24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259" y="208139"/>
            <a:ext cx="10515600" cy="16875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Scintillators with PVC,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absorber,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stand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831" y="2480990"/>
            <a:ext cx="2042337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6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/>
              <a:t>Cost of materials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Safety of electromagnet for classroom environment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33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Interested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Moon Shadow</a:t>
            </a:r>
          </a:p>
          <a:p>
            <a:pPr lvl="1"/>
            <a:r>
              <a:rPr lang="en-US" sz="2800" dirty="0" smtClean="0"/>
              <a:t>Nathan Unterman</a:t>
            </a:r>
          </a:p>
          <a:p>
            <a:pPr lvl="1"/>
            <a:endParaRPr lang="en-US" sz="2800" dirty="0"/>
          </a:p>
          <a:p>
            <a:r>
              <a:rPr lang="en-US" sz="2800" dirty="0" smtClean="0"/>
              <a:t>g-2 </a:t>
            </a:r>
          </a:p>
          <a:p>
            <a:pPr lvl="1"/>
            <a:r>
              <a:rPr lang="en-US" sz="2800" dirty="0" smtClean="0"/>
              <a:t>Mark Adams  </a:t>
            </a:r>
          </a:p>
          <a:p>
            <a:pPr lvl="1"/>
            <a:r>
              <a:rPr lang="en-US" sz="2800" dirty="0" smtClean="0"/>
              <a:t>adams@fnal.gov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9" r="11444"/>
          <a:stretch/>
        </p:blipFill>
        <p:spPr>
          <a:xfrm>
            <a:off x="6467664" y="882871"/>
            <a:ext cx="3373821" cy="2661656"/>
          </a:xfrm>
          <a:prstGeom prst="rect">
            <a:avLst/>
          </a:prstGeom>
        </p:spPr>
      </p:pic>
      <p:pic>
        <p:nvPicPr>
          <p:cNvPr id="5122" name="Picture 2" descr="First results from Fermilab&amp;#39;s Muon g-2 experiment strengthen evidence of  new phys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72" y="3974679"/>
            <a:ext cx="3406320" cy="22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7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Shielding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/>
              <a:t>g-2 experiment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Depth in building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Attempt to reduce low energy muons in studies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Pyramid project Chicago State University (Edmundo Garcia)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71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11" y="198718"/>
            <a:ext cx="9404723" cy="140053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28" y="1019174"/>
            <a:ext cx="10257693" cy="545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0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709" y="2117352"/>
            <a:ext cx="8946541" cy="419548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Nathan Unterman</a:t>
            </a:r>
          </a:p>
          <a:p>
            <a:endParaRPr lang="en-US" sz="3200" dirty="0"/>
          </a:p>
          <a:p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hlinkClick r:id="rId2"/>
              </a:rPr>
              <a:t>nunterman@gmail.com</a:t>
            </a:r>
            <a:endParaRPr lang="en-US" sz="3200" dirty="0" smtClean="0">
              <a:solidFill>
                <a:schemeClr val="tx1">
                  <a:lumMod val="95000"/>
                </a:schemeClr>
              </a:solidFill>
            </a:endParaRPr>
          </a:p>
          <a:p>
            <a:endParaRPr lang="en-US" sz="3200" dirty="0"/>
          </a:p>
          <a:p>
            <a:r>
              <a:rPr lang="en-US" sz="3200" dirty="0" smtClean="0"/>
              <a:t>773 758-0464</a:t>
            </a:r>
            <a:endParaRPr lang="en-US" sz="3200" dirty="0"/>
          </a:p>
        </p:txBody>
      </p:sp>
      <p:pic>
        <p:nvPicPr>
          <p:cNvPr id="3074" name="Picture 2" descr="Nathan Unter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295400"/>
            <a:ext cx="381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70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 of Lunar Shadow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155238" cy="419548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Reports of shadow range from 35 degrees to </a:t>
            </a:r>
            <a:r>
              <a:rPr lang="en-US" sz="2400" dirty="0" smtClean="0"/>
              <a:t>120 </a:t>
            </a:r>
            <a:r>
              <a:rPr lang="en-US" sz="2400" dirty="0" smtClean="0"/>
              <a:t>degrees</a:t>
            </a:r>
          </a:p>
          <a:p>
            <a:endParaRPr lang="en-US" sz="2400" dirty="0"/>
          </a:p>
          <a:p>
            <a:r>
              <a:rPr lang="en-US" sz="2400" dirty="0" smtClean="0"/>
              <a:t>Possible two shadows (muons, anti muons)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26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Heavens Above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853248"/>
            <a:ext cx="8946541" cy="4195481"/>
          </a:xfrm>
        </p:spPr>
        <p:txBody>
          <a:bodyPr>
            <a:normAutofit/>
          </a:bodyPr>
          <a:lstStyle/>
          <a:p>
            <a:r>
              <a:rPr lang="en-US" sz="2800" dirty="0"/>
              <a:t>https://www.heavens-above.com/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0" y="2652712"/>
            <a:ext cx="331470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9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2514" y="0"/>
            <a:ext cx="7154087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56621" y="3481550"/>
            <a:ext cx="2106403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72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4715" y="2762251"/>
            <a:ext cx="8595795" cy="233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08.April.2024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9123" y="1266825"/>
            <a:ext cx="7347081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8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Aiming Device I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7475" y="223837"/>
            <a:ext cx="3823670" cy="56911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111" y="2009775"/>
            <a:ext cx="49736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Robust</a:t>
            </a:r>
          </a:p>
          <a:p>
            <a:endParaRPr lang="en-US" sz="2800" dirty="0"/>
          </a:p>
          <a:p>
            <a:r>
              <a:rPr lang="en-US" sz="2800" dirty="0" smtClean="0"/>
              <a:t>Slightly less expensive</a:t>
            </a:r>
          </a:p>
          <a:p>
            <a:endParaRPr lang="en-US" sz="2800" dirty="0"/>
          </a:p>
          <a:p>
            <a:r>
              <a:rPr lang="en-US" sz="2800" dirty="0" smtClean="0"/>
              <a:t>Heavy</a:t>
            </a:r>
          </a:p>
          <a:p>
            <a:endParaRPr lang="en-US" sz="2800" dirty="0"/>
          </a:p>
          <a:p>
            <a:r>
              <a:rPr lang="en-US" sz="2800" dirty="0" smtClean="0"/>
              <a:t>Not easy to transport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155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Aiming Device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63" y="1504950"/>
            <a:ext cx="3034561" cy="5067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87" y="1562100"/>
            <a:ext cx="3331176" cy="501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95" y="1600200"/>
            <a:ext cx="3872653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3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Device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9" y="1331119"/>
            <a:ext cx="5953611" cy="41957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4634406"/>
            <a:ext cx="6819900" cy="163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702</TotalTime>
  <Words>316</Words>
  <Application>Microsoft Office PowerPoint</Application>
  <PresentationFormat>Widescreen</PresentationFormat>
  <Paragraphs>62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Wingdings 3</vt:lpstr>
      <vt:lpstr>Ion</vt:lpstr>
      <vt:lpstr>Office Theme</vt:lpstr>
      <vt:lpstr>Moon Shadow, g-2, and Shielding</vt:lpstr>
      <vt:lpstr>Reports of Lunar Shadow</vt:lpstr>
      <vt:lpstr>Heavens Above</vt:lpstr>
      <vt:lpstr>PowerPoint Presentation</vt:lpstr>
      <vt:lpstr>PowerPoint Presentation</vt:lpstr>
      <vt:lpstr>08.April.2024</vt:lpstr>
      <vt:lpstr>Aiming Device I</vt:lpstr>
      <vt:lpstr>Aiming Device 2</vt:lpstr>
      <vt:lpstr>Details Device 2</vt:lpstr>
      <vt:lpstr>PowerPoint Presentation</vt:lpstr>
      <vt:lpstr>g-2 Prototype Criteria</vt:lpstr>
      <vt:lpstr>Design of stack and support </vt:lpstr>
      <vt:lpstr>Scintillators with PVC, absorber, and stand</vt:lpstr>
      <vt:lpstr>Issues</vt:lpstr>
      <vt:lpstr>If Interested</vt:lpstr>
      <vt:lpstr>Shielding</vt:lpstr>
      <vt:lpstr>Questions?</vt:lpstr>
      <vt:lpstr>Contact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Moon Shadow and g-2</dc:title>
  <dc:creator>Nathan Unterman</dc:creator>
  <cp:lastModifiedBy>Nathan Unterman</cp:lastModifiedBy>
  <cp:revision>19</cp:revision>
  <dcterms:created xsi:type="dcterms:W3CDTF">2021-06-11T07:42:59Z</dcterms:created>
  <dcterms:modified xsi:type="dcterms:W3CDTF">2022-06-08T22:36:31Z</dcterms:modified>
</cp:coreProperties>
</file>